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9" r:id="rId2"/>
    <p:sldId id="292" r:id="rId3"/>
    <p:sldId id="291" r:id="rId4"/>
    <p:sldId id="293" r:id="rId5"/>
    <p:sldId id="294" r:id="rId6"/>
    <p:sldId id="296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en\ASA\PTB\Opazi%20Standard\ASA_KW48_Opazimeter_mit%20F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DUT1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67524546254558604"/>
                  <c:y val="5.3687172846550802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/>
                      <a:t>y = 0.922x
R² = 0.9973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Tabelle1!$A$4:$A$34</c:f>
              <c:numCache>
                <c:formatCode>General</c:formatCode>
                <c:ptCount val="31"/>
                <c:pt idx="0">
                  <c:v>0.49</c:v>
                </c:pt>
                <c:pt idx="1">
                  <c:v>0.51</c:v>
                </c:pt>
                <c:pt idx="4">
                  <c:v>0.43099999999999999</c:v>
                </c:pt>
                <c:pt idx="5">
                  <c:v>0.42699999999999999</c:v>
                </c:pt>
                <c:pt idx="8">
                  <c:v>0.34100000000000003</c:v>
                </c:pt>
                <c:pt idx="9">
                  <c:v>0.33400000000000002</c:v>
                </c:pt>
                <c:pt idx="12">
                  <c:v>0.215</c:v>
                </c:pt>
                <c:pt idx="13">
                  <c:v>0.218</c:v>
                </c:pt>
                <c:pt idx="16">
                  <c:v>0.114</c:v>
                </c:pt>
                <c:pt idx="17">
                  <c:v>0.11</c:v>
                </c:pt>
                <c:pt idx="20">
                  <c:v>4.9000000000000002E-2</c:v>
                </c:pt>
                <c:pt idx="21">
                  <c:v>4.8000000000000001E-2</c:v>
                </c:pt>
                <c:pt idx="24">
                  <c:v>1.4E-2</c:v>
                </c:pt>
                <c:pt idx="25">
                  <c:v>1.6E-2</c:v>
                </c:pt>
                <c:pt idx="28">
                  <c:v>4.0000000000000001E-3</c:v>
                </c:pt>
                <c:pt idx="29">
                  <c:v>5.0000000000000001E-3</c:v>
                </c:pt>
              </c:numCache>
            </c:numRef>
          </c:xVal>
          <c:yVal>
            <c:numRef>
              <c:f>Tabelle1!$B$4:$B$34</c:f>
              <c:numCache>
                <c:formatCode>General</c:formatCode>
                <c:ptCount val="31"/>
                <c:pt idx="0">
                  <c:v>0.45</c:v>
                </c:pt>
                <c:pt idx="4">
                  <c:v>0.39</c:v>
                </c:pt>
                <c:pt idx="5">
                  <c:v>0.4</c:v>
                </c:pt>
                <c:pt idx="8">
                  <c:v>0.3</c:v>
                </c:pt>
                <c:pt idx="9">
                  <c:v>0.32</c:v>
                </c:pt>
                <c:pt idx="12">
                  <c:v>0.21</c:v>
                </c:pt>
                <c:pt idx="13">
                  <c:v>0.2</c:v>
                </c:pt>
                <c:pt idx="16">
                  <c:v>0.1</c:v>
                </c:pt>
                <c:pt idx="17">
                  <c:v>0.1</c:v>
                </c:pt>
                <c:pt idx="20">
                  <c:v>0.06</c:v>
                </c:pt>
                <c:pt idx="24">
                  <c:v>0.02</c:v>
                </c:pt>
                <c:pt idx="25">
                  <c:v>0.01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DUT2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67704146059341397"/>
                  <c:y val="0.13036874883120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en-US"/>
                      <a:t>y = 0.9598x
R² = 0.9967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Tabelle1!$A$4:$A$34</c:f>
              <c:numCache>
                <c:formatCode>General</c:formatCode>
                <c:ptCount val="31"/>
                <c:pt idx="0">
                  <c:v>0.49</c:v>
                </c:pt>
                <c:pt idx="1">
                  <c:v>0.51</c:v>
                </c:pt>
                <c:pt idx="4">
                  <c:v>0.43099999999999999</c:v>
                </c:pt>
                <c:pt idx="5">
                  <c:v>0.42699999999999999</c:v>
                </c:pt>
                <c:pt idx="8">
                  <c:v>0.34100000000000003</c:v>
                </c:pt>
                <c:pt idx="9">
                  <c:v>0.33400000000000002</c:v>
                </c:pt>
                <c:pt idx="12">
                  <c:v>0.215</c:v>
                </c:pt>
                <c:pt idx="13">
                  <c:v>0.218</c:v>
                </c:pt>
                <c:pt idx="16">
                  <c:v>0.114</c:v>
                </c:pt>
                <c:pt idx="17">
                  <c:v>0.11</c:v>
                </c:pt>
                <c:pt idx="20">
                  <c:v>4.9000000000000002E-2</c:v>
                </c:pt>
                <c:pt idx="21">
                  <c:v>4.8000000000000001E-2</c:v>
                </c:pt>
                <c:pt idx="24">
                  <c:v>1.4E-2</c:v>
                </c:pt>
                <c:pt idx="25">
                  <c:v>1.6E-2</c:v>
                </c:pt>
                <c:pt idx="28">
                  <c:v>4.0000000000000001E-3</c:v>
                </c:pt>
                <c:pt idx="29">
                  <c:v>5.0000000000000001E-3</c:v>
                </c:pt>
              </c:numCache>
            </c:numRef>
          </c:xVal>
          <c:yVal>
            <c:numRef>
              <c:f>Tabelle1!$C$4:$C$34</c:f>
              <c:numCache>
                <c:formatCode>General</c:formatCode>
                <c:ptCount val="31"/>
                <c:pt idx="0">
                  <c:v>0.45</c:v>
                </c:pt>
                <c:pt idx="4">
                  <c:v>0.42</c:v>
                </c:pt>
                <c:pt idx="5">
                  <c:v>0.42</c:v>
                </c:pt>
                <c:pt idx="8">
                  <c:v>0.33</c:v>
                </c:pt>
                <c:pt idx="9">
                  <c:v>0.32</c:v>
                </c:pt>
                <c:pt idx="12">
                  <c:v>0.22</c:v>
                </c:pt>
                <c:pt idx="13">
                  <c:v>0.22</c:v>
                </c:pt>
                <c:pt idx="16">
                  <c:v>0.1</c:v>
                </c:pt>
                <c:pt idx="17">
                  <c:v>0.09</c:v>
                </c:pt>
                <c:pt idx="20">
                  <c:v>0.04</c:v>
                </c:pt>
                <c:pt idx="21">
                  <c:v>0.05</c:v>
                </c:pt>
                <c:pt idx="24">
                  <c:v>0.01</c:v>
                </c:pt>
                <c:pt idx="25">
                  <c:v>0.01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Tabelle1!$D$2</c:f>
              <c:strCache>
                <c:ptCount val="1"/>
                <c:pt idx="0">
                  <c:v>DUT3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0.67313711701117895"/>
                  <c:y val="0.28421494150387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3"/>
                        </a:solidFill>
                      </a:defRPr>
                    </a:pPr>
                    <a:r>
                      <a:rPr lang="en-US"/>
                      <a:t>y = 1.0546x
R² = 0.9989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Tabelle1!$A$4:$A$34</c:f>
              <c:numCache>
                <c:formatCode>General</c:formatCode>
                <c:ptCount val="31"/>
                <c:pt idx="0">
                  <c:v>0.49</c:v>
                </c:pt>
                <c:pt idx="1">
                  <c:v>0.51</c:v>
                </c:pt>
                <c:pt idx="4">
                  <c:v>0.43099999999999999</c:v>
                </c:pt>
                <c:pt idx="5">
                  <c:v>0.42699999999999999</c:v>
                </c:pt>
                <c:pt idx="8">
                  <c:v>0.34100000000000003</c:v>
                </c:pt>
                <c:pt idx="9">
                  <c:v>0.33400000000000002</c:v>
                </c:pt>
                <c:pt idx="12">
                  <c:v>0.215</c:v>
                </c:pt>
                <c:pt idx="13">
                  <c:v>0.218</c:v>
                </c:pt>
                <c:pt idx="16">
                  <c:v>0.114</c:v>
                </c:pt>
                <c:pt idx="17">
                  <c:v>0.11</c:v>
                </c:pt>
                <c:pt idx="20">
                  <c:v>4.9000000000000002E-2</c:v>
                </c:pt>
                <c:pt idx="21">
                  <c:v>4.8000000000000001E-2</c:v>
                </c:pt>
                <c:pt idx="24">
                  <c:v>1.4E-2</c:v>
                </c:pt>
                <c:pt idx="25">
                  <c:v>1.6E-2</c:v>
                </c:pt>
                <c:pt idx="28">
                  <c:v>4.0000000000000001E-3</c:v>
                </c:pt>
                <c:pt idx="29">
                  <c:v>5.0000000000000001E-3</c:v>
                </c:pt>
              </c:numCache>
            </c:numRef>
          </c:xVal>
          <c:yVal>
            <c:numRef>
              <c:f>Tabelle1!$D$4:$D$34</c:f>
              <c:numCache>
                <c:formatCode>General</c:formatCode>
                <c:ptCount val="31"/>
                <c:pt idx="0">
                  <c:v>0.52</c:v>
                </c:pt>
                <c:pt idx="4">
                  <c:v>0.45</c:v>
                </c:pt>
                <c:pt idx="5">
                  <c:v>0.45</c:v>
                </c:pt>
                <c:pt idx="8">
                  <c:v>0.36</c:v>
                </c:pt>
                <c:pt idx="9">
                  <c:v>0.36</c:v>
                </c:pt>
                <c:pt idx="12">
                  <c:v>0.23</c:v>
                </c:pt>
                <c:pt idx="13">
                  <c:v>0.23</c:v>
                </c:pt>
                <c:pt idx="16">
                  <c:v>0.11</c:v>
                </c:pt>
                <c:pt idx="17">
                  <c:v>0.1</c:v>
                </c:pt>
                <c:pt idx="20">
                  <c:v>0.05</c:v>
                </c:pt>
                <c:pt idx="21">
                  <c:v>0.05</c:v>
                </c:pt>
                <c:pt idx="24">
                  <c:v>0.02</c:v>
                </c:pt>
                <c:pt idx="25">
                  <c:v>0.02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1:1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Tabelle1!$F$4:$F$5</c:f>
              <c:numCache>
                <c:formatCode>General</c:formatCode>
                <c:ptCount val="2"/>
                <c:pt idx="0">
                  <c:v>0.51</c:v>
                </c:pt>
                <c:pt idx="1">
                  <c:v>5.0000000000000001E-3</c:v>
                </c:pt>
              </c:numCache>
            </c:numRef>
          </c:xVal>
          <c:yVal>
            <c:numRef>
              <c:f>Tabelle1!$G$4:$G$5</c:f>
              <c:numCache>
                <c:formatCode>General</c:formatCode>
                <c:ptCount val="2"/>
                <c:pt idx="0">
                  <c:v>0.51</c:v>
                </c:pt>
                <c:pt idx="1">
                  <c:v>5.0000000000000001E-3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128920"/>
        <c:axId val="229128528"/>
      </c:scatterChart>
      <c:valAx>
        <c:axId val="229128920"/>
        <c:scaling>
          <c:orientation val="minMax"/>
          <c:max val="0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Referenz, AVL 439 (m-1)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9128528"/>
        <c:crosses val="autoZero"/>
        <c:crossBetween val="midCat"/>
      </c:valAx>
      <c:valAx>
        <c:axId val="229128528"/>
        <c:scaling>
          <c:orientation val="minMax"/>
          <c:max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DUT (m-1)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91289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7.0444042225322107E-2"/>
          <c:y val="0.85414391634966602"/>
          <c:w val="0.89815519765739404"/>
          <c:h val="0.12662530956625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12A3-0099-7043-A110-A2CC7AD691D2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FEB8F-754D-EC48-A945-05B3BDCEE1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181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41BC9-F094-884B-AE0F-AB2AB22BAEE0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96D4E-BE6B-E541-8F3D-0BFB80D3EC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34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96D4E-BE6B-E541-8F3D-0BFB80D3EC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0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ASA-Logo_12cm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09" y="320160"/>
            <a:ext cx="1280227" cy="1280227"/>
          </a:xfrm>
          <a:prstGeom prst="rect">
            <a:avLst/>
          </a:prstGeom>
          <a:effectLst/>
        </p:spPr>
      </p:pic>
      <p:cxnSp>
        <p:nvCxnSpPr>
          <p:cNvPr id="9" name="Gerade Verbindung 8"/>
          <p:cNvCxnSpPr/>
          <p:nvPr userDrawn="1"/>
        </p:nvCxnSpPr>
        <p:spPr>
          <a:xfrm>
            <a:off x="1093575" y="899696"/>
            <a:ext cx="6085799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1093575" y="6276252"/>
            <a:ext cx="7736461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 13" descr="ASA-Balken_blau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1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/>
          <p:cNvSpPr txBox="1"/>
          <p:nvPr userDrawn="1"/>
        </p:nvSpPr>
        <p:spPr>
          <a:xfrm rot="16200000">
            <a:off x="-3148505" y="3190473"/>
            <a:ext cx="6858003" cy="477054"/>
          </a:xfrm>
          <a:prstGeom prst="rect">
            <a:avLst/>
          </a:prstGeom>
          <a:noFill/>
          <a:effectLst/>
        </p:spPr>
        <p:txBody>
          <a:bodyPr wrap="square" lIns="0" tIns="0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Qualität  –  Effizienz  –  Sicherheit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93788" y="310515"/>
            <a:ext cx="6085586" cy="501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Veranstaltung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93789" y="2347279"/>
            <a:ext cx="6952932" cy="649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93575" y="3007361"/>
            <a:ext cx="6953145" cy="548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605280" y="4236722"/>
            <a:ext cx="6085840" cy="32511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Datum der Veranstaltung</a:t>
            </a:r>
            <a:endParaRPr lang="de-DE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605280" y="4572000"/>
            <a:ext cx="6085840" cy="32511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Veranstaltungsort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ASA-Logo_12cm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09" y="320160"/>
            <a:ext cx="1280227" cy="1280227"/>
          </a:xfrm>
          <a:prstGeom prst="rect">
            <a:avLst/>
          </a:prstGeom>
          <a:effectLst/>
        </p:spPr>
      </p:pic>
      <p:cxnSp>
        <p:nvCxnSpPr>
          <p:cNvPr id="9" name="Gerade Verbindung 8"/>
          <p:cNvCxnSpPr/>
          <p:nvPr userDrawn="1"/>
        </p:nvCxnSpPr>
        <p:spPr>
          <a:xfrm>
            <a:off x="1093575" y="899696"/>
            <a:ext cx="6085799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1093575" y="6276252"/>
            <a:ext cx="7736461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 13" descr="ASA-Balken_blau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1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/>
          <p:cNvSpPr txBox="1"/>
          <p:nvPr userDrawn="1"/>
        </p:nvSpPr>
        <p:spPr>
          <a:xfrm rot="16200000">
            <a:off x="-3148505" y="3190473"/>
            <a:ext cx="6858003" cy="477054"/>
          </a:xfrm>
          <a:prstGeom prst="rect">
            <a:avLst/>
          </a:prstGeom>
          <a:noFill/>
          <a:effectLst/>
        </p:spPr>
        <p:txBody>
          <a:bodyPr wrap="square" lIns="0" tIns="0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/>
                <a:cs typeface="Arial"/>
              </a:rPr>
              <a:t>Qualität  –  Effizienz  –  Sicherheit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93787" y="310515"/>
            <a:ext cx="6084887" cy="501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Veranstaltung</a:t>
            </a:r>
            <a:endParaRPr lang="de-DE" dirty="0"/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93788" y="1504412"/>
            <a:ext cx="6084886" cy="46704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290320" y="2073275"/>
            <a:ext cx="6898005" cy="3879850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/>
              <a:buChar char="o"/>
              <a:defRPr sz="2000" baseline="0">
                <a:latin typeface="Arial"/>
                <a:cs typeface="Arial"/>
              </a:defRPr>
            </a:lvl1pPr>
            <a:lvl2pPr marL="742950" indent="-285750">
              <a:buFont typeface="Symbol" charset="2"/>
              <a:buChar char="-"/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ü"/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 marL="2057400" indent="-228600">
              <a:buFont typeface="Arial"/>
              <a:buChar char="•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DE" dirty="0" smtClean="0"/>
              <a:t>Präsentationstext hier eingeben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7179374" y="6378714"/>
            <a:ext cx="1650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7F7F7F"/>
                </a:solidFill>
                <a:latin typeface="Arial"/>
                <a:cs typeface="Arial"/>
              </a:rPr>
              <a:t>Folie </a:t>
            </a:r>
            <a:fld id="{71782D6C-F9D8-EF41-A516-0CCAF8178C03}" type="slidenum">
              <a:rPr lang="de-DE" sz="1200" smtClean="0">
                <a:solidFill>
                  <a:srgbClr val="7F7F7F"/>
                </a:solidFill>
                <a:latin typeface="Arial"/>
                <a:cs typeface="Arial"/>
              </a:rPr>
              <a:pPr algn="r"/>
              <a:t>‹Nr.›</a:t>
            </a:fld>
            <a:endParaRPr lang="de-DE" sz="1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93575" y="1031240"/>
            <a:ext cx="6085100" cy="400050"/>
          </a:xfrm>
          <a:prstGeom prst="rect">
            <a:avLst/>
          </a:prstGeom>
        </p:spPr>
        <p:txBody>
          <a:bodyPr vert="horz" l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2000" dirty="0" smtClean="0">
                <a:latin typeface="Arial"/>
                <a:cs typeface="Arial"/>
              </a:rPr>
              <a:t>Titel der Präsentation – Referent</a:t>
            </a:r>
          </a:p>
        </p:txBody>
      </p:sp>
    </p:spTree>
    <p:extLst>
      <p:ext uri="{BB962C8B-B14F-4D97-AF65-F5344CB8AC3E}">
        <p14:creationId xmlns:p14="http://schemas.microsoft.com/office/powerpoint/2010/main" val="330425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ASA-Logo_12cm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09" y="320160"/>
            <a:ext cx="1280227" cy="1280227"/>
          </a:xfrm>
          <a:prstGeom prst="rect">
            <a:avLst/>
          </a:prstGeom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1093575" y="899696"/>
            <a:ext cx="6085799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1093575" y="6276252"/>
            <a:ext cx="7736461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093575" y="6347936"/>
            <a:ext cx="5848165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>
                <a:solidFill>
                  <a:srgbClr val="747474"/>
                </a:solidFill>
                <a:latin typeface="Arial" charset="0"/>
              </a:rPr>
              <a:t>ASA-Bundesverband | </a:t>
            </a:r>
            <a:fld id="{B479C587-B787-094C-AC9A-F73558713930}" type="datetime1">
              <a:rPr lang="de-DE" sz="1000" smtClean="0">
                <a:solidFill>
                  <a:srgbClr val="747474"/>
                </a:solidFill>
                <a:latin typeface="Arial" charset="0"/>
              </a:rPr>
              <a:pPr>
                <a:spcBef>
                  <a:spcPct val="50000"/>
                </a:spcBef>
              </a:pPr>
              <a:t>22.11.2016</a:t>
            </a:fld>
            <a:r>
              <a:rPr lang="de-DE" sz="1000" dirty="0" smtClean="0">
                <a:solidFill>
                  <a:srgbClr val="747474"/>
                </a:solidFill>
                <a:latin typeface="Arial" charset="0"/>
              </a:rPr>
              <a:t> | Jegliche Nutzungs- und Verfügungsbefugnis, wie Kopier- und Weitergaberecht dieser Präsentation liegen bei der ASA-Geschäftsstelle | www.asa-verband.de</a:t>
            </a:r>
            <a:endParaRPr lang="de-DE" sz="1000" dirty="0">
              <a:solidFill>
                <a:srgbClr val="747474"/>
              </a:solidFill>
              <a:latin typeface="Arial" charset="0"/>
            </a:endParaRPr>
          </a:p>
        </p:txBody>
      </p:sp>
      <p:pic>
        <p:nvPicPr>
          <p:cNvPr id="10" name="Bild 9" descr="ASA-Balken_blau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1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 rot="16200000">
            <a:off x="-3148505" y="3190473"/>
            <a:ext cx="6858003" cy="477054"/>
          </a:xfrm>
          <a:prstGeom prst="rect">
            <a:avLst/>
          </a:prstGeom>
          <a:noFill/>
          <a:effectLst/>
        </p:spPr>
        <p:txBody>
          <a:bodyPr wrap="square" lIns="0" tIns="0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Qualität  –  Effizienz  –  Sicherheit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90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platzhalter 1"/>
          <p:cNvSpPr>
            <a:spLocks noGrp="1"/>
          </p:cNvSpPr>
          <p:nvPr>
            <p:ph type="body" sz="quarter" idx="13"/>
          </p:nvPr>
        </p:nvSpPr>
        <p:spPr bwMode="auto">
          <a:xfrm>
            <a:off x="1093788" y="311150"/>
            <a:ext cx="6084887" cy="501650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23697" y="2041168"/>
            <a:ext cx="7242848" cy="649922"/>
          </a:xfrm>
        </p:spPr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of</a:t>
            </a:r>
            <a:r>
              <a:rPr lang="de-DE" dirty="0" smtClean="0"/>
              <a:t> Emission Test </a:t>
            </a:r>
          </a:p>
          <a:p>
            <a:r>
              <a:rPr lang="de-DE" dirty="0" smtClean="0"/>
              <a:t>in Germany</a:t>
            </a:r>
            <a:endParaRPr lang="de-DE" dirty="0"/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9"/>
          <a:stretch/>
        </p:blipFill>
        <p:spPr>
          <a:xfrm>
            <a:off x="7112889" y="3778809"/>
            <a:ext cx="1663776" cy="200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093575" y="4043333"/>
            <a:ext cx="6953145" cy="548639"/>
          </a:xfrm>
        </p:spPr>
        <p:txBody>
          <a:bodyPr/>
          <a:lstStyle/>
          <a:p>
            <a:r>
              <a:rPr lang="de-DE" dirty="0" smtClean="0"/>
              <a:t>Harald Hahn</a:t>
            </a:r>
          </a:p>
          <a:p>
            <a:r>
              <a:rPr lang="de-DE" sz="1800" dirty="0" smtClean="0"/>
              <a:t>Head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working</a:t>
            </a:r>
            <a:r>
              <a:rPr lang="de-DE" sz="1800" dirty="0" smtClean="0"/>
              <a:t> </a:t>
            </a:r>
            <a:r>
              <a:rPr lang="de-DE" sz="1800" dirty="0" err="1" smtClean="0"/>
              <a:t>group</a:t>
            </a:r>
            <a:r>
              <a:rPr lang="de-DE" sz="1800" dirty="0" smtClean="0"/>
              <a:t> </a:t>
            </a:r>
            <a:r>
              <a:rPr lang="de-DE" sz="1800" dirty="0" err="1" smtClean="0"/>
              <a:t>emission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diagnostic</a:t>
            </a:r>
            <a:endParaRPr lang="de-DE" sz="1800" dirty="0" smtClean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1605280" y="5236060"/>
            <a:ext cx="6085840" cy="325118"/>
          </a:xfrm>
        </p:spPr>
        <p:txBody>
          <a:bodyPr/>
          <a:lstStyle/>
          <a:p>
            <a:r>
              <a:rPr lang="de-DE" dirty="0" smtClean="0"/>
              <a:t>22</a:t>
            </a:r>
            <a:r>
              <a:rPr lang="de-DE" dirty="0" smtClean="0"/>
              <a:t>. </a:t>
            </a:r>
            <a:r>
              <a:rPr lang="de-DE" dirty="0" smtClean="0"/>
              <a:t>November 2016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1605280" y="5571338"/>
            <a:ext cx="6085840" cy="325118"/>
          </a:xfrm>
        </p:spPr>
        <p:txBody>
          <a:bodyPr/>
          <a:lstStyle/>
          <a:p>
            <a:r>
              <a:rPr lang="de-DE" dirty="0" err="1" smtClean="0"/>
              <a:t>Bruessels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1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shutterstock_120046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4473" y="5112216"/>
            <a:ext cx="1632376" cy="116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93787" y="310515"/>
            <a:ext cx="6290686" cy="501650"/>
          </a:xfrm>
        </p:spPr>
        <p:txBody>
          <a:bodyPr/>
          <a:lstStyle/>
          <a:p>
            <a:r>
              <a:rPr lang="de-DE" dirty="0" smtClean="0"/>
              <a:t>Emission </a:t>
            </a:r>
            <a:r>
              <a:rPr lang="de-DE" dirty="0" err="1" smtClean="0"/>
              <a:t>test</a:t>
            </a:r>
            <a:r>
              <a:rPr lang="de-DE" dirty="0" smtClean="0"/>
              <a:t> Germany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290320" y="1754609"/>
            <a:ext cx="7313352" cy="4576917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de-DE" b="1" i="1" dirty="0" err="1" smtClean="0"/>
              <a:t>We</a:t>
            </a:r>
            <a:r>
              <a:rPr lang="de-DE" b="1" i="1" dirty="0" smtClean="0"/>
              <a:t> </a:t>
            </a:r>
            <a:r>
              <a:rPr lang="de-DE" b="1" i="1" dirty="0" err="1" smtClean="0"/>
              <a:t>have</a:t>
            </a:r>
            <a:r>
              <a:rPr lang="de-DE" b="1" i="1" dirty="0" smtClean="0"/>
              <a:t> </a:t>
            </a:r>
            <a:r>
              <a:rPr lang="de-DE" b="1" i="1" dirty="0" err="1" smtClean="0"/>
              <a:t>reached</a:t>
            </a:r>
            <a:r>
              <a:rPr lang="de-DE" b="1" i="1" dirty="0" smtClean="0"/>
              <a:t> </a:t>
            </a:r>
            <a:r>
              <a:rPr lang="de-DE" b="1" i="1" dirty="0" err="1" smtClean="0"/>
              <a:t>it!</a:t>
            </a:r>
            <a:endParaRPr lang="de-DE" b="1" i="1" dirty="0" smtClean="0"/>
          </a:p>
          <a:p>
            <a:pPr marL="0" lvl="0" indent="0">
              <a:buNone/>
            </a:pPr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err="1" smtClean="0"/>
              <a:t>Ministry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(BMVI)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minister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tranport</a:t>
            </a:r>
            <a:r>
              <a:rPr lang="de-DE" dirty="0" smtClean="0"/>
              <a:t> (Mr. </a:t>
            </a:r>
            <a:r>
              <a:rPr lang="de-DE" dirty="0" err="1" smtClean="0"/>
              <a:t>Dobrindt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re-install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tailpipe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on all </a:t>
            </a:r>
            <a:r>
              <a:rPr lang="de-DE" dirty="0" err="1" smtClean="0"/>
              <a:t>vehicles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A </a:t>
            </a:r>
            <a:r>
              <a:rPr lang="de-DE" dirty="0" err="1" smtClean="0"/>
              <a:t>Directive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/>
              <a:t> </a:t>
            </a:r>
            <a:r>
              <a:rPr lang="de-DE" dirty="0" smtClean="0"/>
              <a:t>–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circulate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de-DE" dirty="0" err="1"/>
              <a:t>M</a:t>
            </a:r>
            <a:r>
              <a:rPr lang="de-DE" dirty="0" err="1" smtClean="0"/>
              <a:t>inistry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(BMWI)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(UBA)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Directive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amendments</a:t>
            </a:r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, </a:t>
            </a:r>
            <a:r>
              <a:rPr lang="de-DE" dirty="0" err="1" smtClean="0"/>
              <a:t>especially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93787" y="1270891"/>
            <a:ext cx="6084886" cy="467041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at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shutterstock_120046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4473" y="5112216"/>
            <a:ext cx="1632376" cy="116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93787" y="310515"/>
            <a:ext cx="6290686" cy="501650"/>
          </a:xfrm>
        </p:spPr>
        <p:txBody>
          <a:bodyPr/>
          <a:lstStyle/>
          <a:p>
            <a:r>
              <a:rPr lang="de-DE" dirty="0"/>
              <a:t>Emission </a:t>
            </a:r>
            <a:r>
              <a:rPr lang="de-DE" dirty="0" err="1"/>
              <a:t>test</a:t>
            </a:r>
            <a:r>
              <a:rPr lang="de-DE" dirty="0"/>
              <a:t> Germany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290320" y="1754609"/>
            <a:ext cx="7313352" cy="4576917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de-DE" dirty="0" smtClean="0"/>
              <a:t>Test </a:t>
            </a:r>
            <a:r>
              <a:rPr lang="de-DE" dirty="0" err="1" smtClean="0"/>
              <a:t>procedure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vehicles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01.01.2006 (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tailpipe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also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OBD)</a:t>
            </a:r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The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named</a:t>
            </a:r>
            <a:r>
              <a:rPr lang="de-DE" dirty="0" smtClean="0"/>
              <a:t> Leitfaden 5 Version 01 (not Leitfaden 6)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demonstrate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minor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Reference </a:t>
            </a:r>
            <a:r>
              <a:rPr lang="de-DE" b="1" dirty="0" err="1" smtClean="0"/>
              <a:t>values</a:t>
            </a:r>
            <a:r>
              <a:rPr lang="de-DE" b="1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directive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etrol </a:t>
            </a:r>
            <a:r>
              <a:rPr lang="de-DE" dirty="0" err="1" smtClean="0"/>
              <a:t>vehicles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propose</a:t>
            </a:r>
            <a:r>
              <a:rPr lang="de-DE" dirty="0" smtClean="0"/>
              <a:t> 0,1 % vol.</a:t>
            </a:r>
          </a:p>
          <a:p>
            <a:pPr lvl="0">
              <a:buFont typeface="Wingdings" pitchFamily="2" charset="2"/>
              <a:buChar char="Ø"/>
            </a:pPr>
            <a:r>
              <a:rPr lang="de-DE" dirty="0" err="1" smtClean="0"/>
              <a:t>For</a:t>
            </a:r>
            <a:r>
              <a:rPr lang="de-DE" dirty="0" smtClean="0"/>
              <a:t> Diesel </a:t>
            </a:r>
            <a:r>
              <a:rPr lang="de-DE" dirty="0" err="1" smtClean="0"/>
              <a:t>vehicles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propose</a:t>
            </a:r>
            <a:r>
              <a:rPr lang="de-DE" dirty="0" smtClean="0"/>
              <a:t> at least 0,2 m-1, </a:t>
            </a:r>
            <a:r>
              <a:rPr lang="de-DE" dirty="0" err="1" smtClean="0"/>
              <a:t>compromise</a:t>
            </a:r>
            <a:r>
              <a:rPr lang="de-DE" dirty="0" smtClean="0"/>
              <a:t> was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0,3 m-1, but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endParaRPr lang="de-DE" dirty="0" smtClean="0"/>
          </a:p>
          <a:p>
            <a:pPr lvl="0">
              <a:buFont typeface="Wingdings" pitchFamily="2" charset="2"/>
              <a:buChar char="Ø"/>
            </a:pPr>
            <a:endParaRPr lang="de-DE" dirty="0" smtClean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93787" y="1270891"/>
            <a:ext cx="6084886" cy="467041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at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1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93787" y="310515"/>
            <a:ext cx="6290686" cy="501650"/>
          </a:xfrm>
        </p:spPr>
        <p:txBody>
          <a:bodyPr/>
          <a:lstStyle/>
          <a:p>
            <a:r>
              <a:rPr lang="de-DE" dirty="0"/>
              <a:t>Emission </a:t>
            </a:r>
            <a:r>
              <a:rPr lang="de-DE" dirty="0" err="1"/>
              <a:t>test</a:t>
            </a:r>
            <a:r>
              <a:rPr lang="de-DE" dirty="0"/>
              <a:t> Germany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93787" y="1305056"/>
            <a:ext cx="6084886" cy="467041"/>
          </a:xfrm>
        </p:spPr>
        <p:txBody>
          <a:bodyPr/>
          <a:lstStyle/>
          <a:p>
            <a:r>
              <a:rPr lang="de-DE" dirty="0" smtClean="0"/>
              <a:t>Grenzwerte beim Benziner</a:t>
            </a:r>
            <a:endParaRPr lang="de-DE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653" y="1755648"/>
            <a:ext cx="7267870" cy="447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976872" y="5998024"/>
            <a:ext cx="131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SET Studie</a:t>
            </a:r>
            <a:endParaRPr lang="de-DE" sz="1200" dirty="0"/>
          </a:p>
        </p:txBody>
      </p:sp>
      <p:sp>
        <p:nvSpPr>
          <p:cNvPr id="7" name="Pfeil nach unten 6"/>
          <p:cNvSpPr/>
          <p:nvPr/>
        </p:nvSpPr>
        <p:spPr>
          <a:xfrm>
            <a:off x="3072384" y="4335141"/>
            <a:ext cx="521208" cy="8337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5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93787" y="310515"/>
            <a:ext cx="6290686" cy="501650"/>
          </a:xfrm>
        </p:spPr>
        <p:txBody>
          <a:bodyPr/>
          <a:lstStyle/>
          <a:p>
            <a:r>
              <a:rPr lang="de-DE" dirty="0"/>
              <a:t>Emission </a:t>
            </a:r>
            <a:r>
              <a:rPr lang="de-DE" dirty="0" err="1"/>
              <a:t>test</a:t>
            </a:r>
            <a:r>
              <a:rPr lang="de-DE" dirty="0"/>
              <a:t> Germany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93787" y="1270891"/>
            <a:ext cx="6084886" cy="467041"/>
          </a:xfrm>
        </p:spPr>
        <p:txBody>
          <a:bodyPr/>
          <a:lstStyle/>
          <a:p>
            <a:r>
              <a:rPr lang="de-DE" dirty="0" smtClean="0"/>
              <a:t>Grenzwerte beim Diesel</a:t>
            </a:r>
            <a:endParaRPr lang="de-DE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3701" y="1687768"/>
            <a:ext cx="7492222" cy="456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104888" y="5979956"/>
            <a:ext cx="1316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SET Studie</a:t>
            </a:r>
            <a:endParaRPr lang="de-DE" sz="1200" dirty="0"/>
          </a:p>
        </p:txBody>
      </p:sp>
      <p:sp>
        <p:nvSpPr>
          <p:cNvPr id="8" name="Pfeil nach unten 7"/>
          <p:cNvSpPr/>
          <p:nvPr/>
        </p:nvSpPr>
        <p:spPr>
          <a:xfrm>
            <a:off x="3222567" y="4327207"/>
            <a:ext cx="521208" cy="8337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4193410" y="3983253"/>
            <a:ext cx="521208" cy="8337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6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93787" y="310515"/>
            <a:ext cx="6290686" cy="501650"/>
          </a:xfrm>
        </p:spPr>
        <p:txBody>
          <a:bodyPr/>
          <a:lstStyle/>
          <a:p>
            <a:r>
              <a:rPr lang="de-DE" dirty="0"/>
              <a:t>Emission </a:t>
            </a:r>
            <a:r>
              <a:rPr lang="de-DE" dirty="0" err="1"/>
              <a:t>test</a:t>
            </a:r>
            <a:r>
              <a:rPr lang="de-DE" dirty="0"/>
              <a:t> Germany 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93786" y="1270891"/>
            <a:ext cx="6760909" cy="467041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Genauigkeit von </a:t>
            </a:r>
            <a:r>
              <a:rPr lang="de-DE" dirty="0" err="1" smtClean="0"/>
              <a:t>Opazimetern</a:t>
            </a:r>
            <a:r>
              <a:rPr lang="de-DE" dirty="0" smtClean="0"/>
              <a:t> im unteren Bereich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00987198"/>
              </p:ext>
            </p:extLst>
          </p:nvPr>
        </p:nvGraphicFramePr>
        <p:xfrm>
          <a:off x="832421" y="1737932"/>
          <a:ext cx="6894259" cy="450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6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Pressegespräch 2016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-3534"/>
            <a:ext cx="48965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6000" b="1" dirty="0" smtClean="0">
                <a:solidFill>
                  <a:srgbClr val="0070C0"/>
                </a:solidFill>
                <a:latin typeface="Vivaldi" pitchFamily="66" charset="0"/>
              </a:rPr>
              <a:t>Danke, dass Sie zugehört haben</a:t>
            </a:r>
            <a:endParaRPr lang="de-DE" sz="6000" b="1" dirty="0">
              <a:solidFill>
                <a:srgbClr val="0070C0"/>
              </a:solidFill>
              <a:latin typeface="Vivald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ASA-Präsentation_CI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ASA-Präsentation_CI2012.potx</Template>
  <TotalTime>0</TotalTime>
  <Words>220</Words>
  <Application>Microsoft Office PowerPoint</Application>
  <PresentationFormat>Bildschirmpräsentation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Symbol</vt:lpstr>
      <vt:lpstr>Vivaldi</vt:lpstr>
      <vt:lpstr>Wingdings</vt:lpstr>
      <vt:lpstr>ASA-Präsentation_CI2012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redaktionsbüro richard linzing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Richard Linzing</dc:creator>
  <cp:lastModifiedBy>Hahn, Harald AVL DiTEST</cp:lastModifiedBy>
  <cp:revision>231</cp:revision>
  <dcterms:created xsi:type="dcterms:W3CDTF">2012-04-02T17:53:18Z</dcterms:created>
  <dcterms:modified xsi:type="dcterms:W3CDTF">2016-11-22T11:38:11Z</dcterms:modified>
</cp:coreProperties>
</file>