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0" r:id="rId3"/>
    <p:sldId id="360" r:id="rId4"/>
    <p:sldId id="361" r:id="rId5"/>
    <p:sldId id="362" r:id="rId6"/>
    <p:sldId id="336" r:id="rId7"/>
    <p:sldId id="354" r:id="rId8"/>
    <p:sldId id="315" r:id="rId9"/>
    <p:sldId id="355" r:id="rId10"/>
    <p:sldId id="356" r:id="rId11"/>
    <p:sldId id="357" r:id="rId12"/>
    <p:sldId id="358" r:id="rId13"/>
    <p:sldId id="359" r:id="rId14"/>
  </p:sldIdLst>
  <p:sldSz cx="13004800" cy="9753600"/>
  <p:notesSz cx="6858000" cy="9144000"/>
  <p:defaultTextStyle>
    <a:defPPr>
      <a:defRPr lang="fr-FR"/>
    </a:defPPr>
    <a:lvl1pPr algn="l" defTabSz="1298575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+mn-cs"/>
      </a:defRPr>
    </a:lvl1pPr>
    <a:lvl2pPr marL="647700" indent="-190500" algn="l" defTabSz="1298575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+mn-cs"/>
      </a:defRPr>
    </a:lvl2pPr>
    <a:lvl3pPr marL="1298575" indent="-384175" algn="l" defTabSz="1298575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+mn-cs"/>
      </a:defRPr>
    </a:lvl3pPr>
    <a:lvl4pPr marL="1947863" indent="-576263" algn="l" defTabSz="1298575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+mn-cs"/>
      </a:defRPr>
    </a:lvl4pPr>
    <a:lvl5pPr marL="2598738" indent="-769938" algn="l" defTabSz="1298575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FFCC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234" y="-114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30046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30046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F8AB86C-F17C-412B-AE4D-662B5E6C79AD}" type="datetimeFigureOut">
              <a:rPr lang="en-GB"/>
              <a:pPr>
                <a:defRPr/>
              </a:pPr>
              <a:t>22/10/2014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en-GB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30046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30046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A3E62B7-8950-4976-9D16-1D0EC17431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1298575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7700" algn="l" defTabSz="1298575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98575" algn="l" defTabSz="1298575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47863" algn="l" defTabSz="1298575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98738" algn="l" defTabSz="1298575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50983" algn="l" defTabSz="130039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901180" algn="l" defTabSz="130039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51376" algn="l" defTabSz="130039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201573" algn="l" defTabSz="130039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190033" y="3940697"/>
            <a:ext cx="9145015" cy="2090702"/>
          </a:xfrm>
        </p:spPr>
        <p:txBody>
          <a:bodyPr>
            <a:normAutofit/>
          </a:bodyPr>
          <a:lstStyle>
            <a:lvl1pPr algn="r">
              <a:defRPr sz="6000" baseline="0">
                <a:solidFill>
                  <a:schemeClr val="tx1"/>
                </a:solidFill>
                <a:latin typeface="Corbel" pitchFamily="34" charset="0"/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en-GB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190033" y="6388969"/>
            <a:ext cx="9143529" cy="1080119"/>
          </a:xfrm>
        </p:spPr>
        <p:txBody>
          <a:bodyPr>
            <a:noAutofit/>
          </a:bodyPr>
          <a:lstStyle>
            <a:lvl1pPr marL="0" indent="0" algn="r">
              <a:buNone/>
              <a:defRPr sz="4800" b="0" baseline="0">
                <a:solidFill>
                  <a:schemeClr val="bg1"/>
                </a:solidFill>
                <a:latin typeface="Corbel" pitchFamily="34" charset="0"/>
              </a:defRPr>
            </a:lvl1pPr>
            <a:lvl2pPr marL="6501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3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0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en-GB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3"/>
          </p:nvPr>
        </p:nvSpPr>
        <p:spPr>
          <a:xfrm>
            <a:off x="309712" y="9046220"/>
            <a:ext cx="12313368" cy="439093"/>
          </a:xfrm>
        </p:spPr>
        <p:txBody>
          <a:bodyPr>
            <a:normAutofit/>
          </a:bodyPr>
          <a:lstStyle>
            <a:lvl1pPr algn="l">
              <a:defRPr sz="2000"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7AF99-AF37-405E-9120-D3FC11B8AB01}" type="datetimeFigureOut">
              <a:rPr lang="en-GB"/>
              <a:pPr>
                <a:defRPr/>
              </a:pPr>
              <a:t>22/10/2014</a:t>
            </a:fld>
            <a:endParaRPr lang="en-GB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5C16D-9CC3-44EC-963B-EA503CE0B1C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2873A-A917-491F-99D0-09BF3237C473}" type="datetimeFigureOut">
              <a:rPr lang="en-GB"/>
              <a:pPr>
                <a:defRPr/>
              </a:pPr>
              <a:t>22/10/2014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55BDC-AF3D-4A1C-824D-CF91C2C9218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428480" y="390598"/>
            <a:ext cx="2926080" cy="8322169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50240" y="1780456"/>
            <a:ext cx="8561493" cy="6932309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6FB31-A036-445A-9F9A-326AAE74952C}" type="datetimeFigureOut">
              <a:rPr lang="en-GB"/>
              <a:pPr>
                <a:defRPr/>
              </a:pPr>
              <a:t>22/10/2014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2B699-0B3D-4925-B49A-9E7C46E62A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672F630-FF44-4578-B753-CFDC5F2C2743}" type="datetimeFigureOut">
              <a:rPr lang="en-US"/>
              <a:pPr>
                <a:defRPr/>
              </a:pPr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A034EE3-3774-4F54-99CF-2A84D91269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360" y="3029939"/>
            <a:ext cx="11054080" cy="2090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0720" y="5527040"/>
            <a:ext cx="9103360" cy="24925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E823AA0-960D-4862-8C96-EE90D553C05E}" type="datetimeFigureOut">
              <a:rPr lang="en-US"/>
              <a:pPr>
                <a:defRPr/>
              </a:pPr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4C55174-1800-43CB-A6E7-D747F259D8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GB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669925" y="8477200"/>
            <a:ext cx="11703600" cy="936104"/>
          </a:xfrm>
        </p:spPr>
        <p:txBody>
          <a:bodyPr>
            <a:normAutofit/>
          </a:bodyPr>
          <a:lstStyle>
            <a:lvl1pPr>
              <a:defRPr sz="18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 smtClean="0"/>
              <a:t>Cliquez pour modifier les styles du texte du masque</a:t>
            </a:r>
            <a:endParaRPr lang="en-GB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DAE59-F20B-470A-A4D6-71875F321974}" type="datetimeFigureOut">
              <a:rPr lang="en-GB"/>
              <a:pPr>
                <a:defRPr/>
              </a:pPr>
              <a:t>22/10/2014</a:t>
            </a:fld>
            <a:endParaRPr lang="en-GB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10237-2DDF-4243-AF23-2045B7012F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27290" y="6267593"/>
            <a:ext cx="11054080" cy="1937173"/>
          </a:xfrm>
        </p:spPr>
        <p:txBody>
          <a:bodyPr anchor="t">
            <a:normAutofit/>
          </a:bodyPr>
          <a:lstStyle>
            <a:lvl1pPr algn="l">
              <a:defRPr sz="4800" b="0" cap="all" baseline="0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en-GB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27290" y="5524873"/>
            <a:ext cx="11054080" cy="742720"/>
          </a:xfrm>
        </p:spPr>
        <p:txBody>
          <a:bodyPr anchor="b"/>
          <a:lstStyle>
            <a:lvl1pPr marL="0" indent="0">
              <a:buNone/>
              <a:defRPr sz="2800" baseline="0">
                <a:solidFill>
                  <a:schemeClr val="tx2"/>
                </a:solidFill>
              </a:defRPr>
            </a:lvl1pPr>
            <a:lvl2pPr marL="650197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039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059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0078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5098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011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5137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0157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8" name="Espace réservé pour une image  7"/>
          <p:cNvSpPr>
            <a:spLocks noGrp="1" noChangeAspect="1"/>
          </p:cNvSpPr>
          <p:nvPr>
            <p:ph type="pic" sz="quarter" idx="13"/>
          </p:nvPr>
        </p:nvSpPr>
        <p:spPr>
          <a:xfrm>
            <a:off x="7799024" y="772343"/>
            <a:ext cx="4320000" cy="432000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4FCB5-3132-4CEF-985C-963354C02CA0}" type="datetimeFigureOut">
              <a:rPr lang="en-GB"/>
              <a:pPr>
                <a:defRPr/>
              </a:pPr>
              <a:t>22/10/2014</a:t>
            </a:fld>
            <a:endParaRPr lang="en-GB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46A7A-0858-46CC-A7EE-DBE42DEE0D0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Cliquez pour modifier le style du titre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50240" y="2275842"/>
            <a:ext cx="5743787" cy="6436925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GB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610773" y="2275842"/>
            <a:ext cx="5743787" cy="6436925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B023A-1860-4F8C-BE6F-F120C23E2F36}" type="datetimeFigureOut">
              <a:rPr lang="en-GB"/>
              <a:pPr>
                <a:defRPr/>
              </a:pPr>
              <a:t>22/10/2014</a:t>
            </a:fld>
            <a:endParaRPr lang="en-GB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537AC-642F-4C13-B9F7-FD2A627183C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50240" y="2183272"/>
            <a:ext cx="5746045" cy="90988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0197" indent="0">
              <a:buNone/>
              <a:defRPr sz="2800" b="1"/>
            </a:lvl2pPr>
            <a:lvl3pPr marL="1300393" indent="0">
              <a:buNone/>
              <a:defRPr sz="2600" b="1"/>
            </a:lvl3pPr>
            <a:lvl4pPr marL="1950590" indent="0">
              <a:buNone/>
              <a:defRPr sz="2300" b="1"/>
            </a:lvl4pPr>
            <a:lvl5pPr marL="2600786" indent="0">
              <a:buNone/>
              <a:defRPr sz="2300" b="1"/>
            </a:lvl5pPr>
            <a:lvl6pPr marL="3250983" indent="0">
              <a:buNone/>
              <a:defRPr sz="2300" b="1"/>
            </a:lvl6pPr>
            <a:lvl7pPr marL="3901180" indent="0">
              <a:buNone/>
              <a:defRPr sz="2300" b="1"/>
            </a:lvl7pPr>
            <a:lvl8pPr marL="4551376" indent="0">
              <a:buNone/>
              <a:defRPr sz="2300" b="1"/>
            </a:lvl8pPr>
            <a:lvl9pPr marL="5201573" indent="0">
              <a:buNone/>
              <a:defRPr sz="23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50240" y="3093155"/>
            <a:ext cx="5746045" cy="561961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606260" y="2183272"/>
            <a:ext cx="5748302" cy="90988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0197" indent="0">
              <a:buNone/>
              <a:defRPr sz="2800" b="1"/>
            </a:lvl2pPr>
            <a:lvl3pPr marL="1300393" indent="0">
              <a:buNone/>
              <a:defRPr sz="2600" b="1"/>
            </a:lvl3pPr>
            <a:lvl4pPr marL="1950590" indent="0">
              <a:buNone/>
              <a:defRPr sz="2300" b="1"/>
            </a:lvl4pPr>
            <a:lvl5pPr marL="2600786" indent="0">
              <a:buNone/>
              <a:defRPr sz="2300" b="1"/>
            </a:lvl5pPr>
            <a:lvl6pPr marL="3250983" indent="0">
              <a:buNone/>
              <a:defRPr sz="2300" b="1"/>
            </a:lvl6pPr>
            <a:lvl7pPr marL="3901180" indent="0">
              <a:buNone/>
              <a:defRPr sz="2300" b="1"/>
            </a:lvl7pPr>
            <a:lvl8pPr marL="4551376" indent="0">
              <a:buNone/>
              <a:defRPr sz="2300" b="1"/>
            </a:lvl8pPr>
            <a:lvl9pPr marL="5201573" indent="0">
              <a:buNone/>
              <a:defRPr sz="23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606260" y="3093155"/>
            <a:ext cx="5748302" cy="561961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52395-4DCD-4B69-8A38-F31BFDDEDEFC}" type="datetimeFigureOut">
              <a:rPr lang="en-GB"/>
              <a:pPr>
                <a:defRPr/>
              </a:pPr>
              <a:t>22/10/2014</a:t>
            </a:fld>
            <a:endParaRPr lang="en-GB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2F386-D454-48FD-89FB-6E7A4BA9D0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5E6E1-85B9-4932-A509-18D415CF4704}" type="datetimeFigureOut">
              <a:rPr lang="en-GB"/>
              <a:pPr>
                <a:defRPr/>
              </a:pPr>
              <a:t>22/10/2014</a:t>
            </a:fld>
            <a:endParaRPr lang="en-GB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BCD0D-34D0-4C3C-9B27-EEDFF5A1E4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EC953C-18BA-42E5-9C71-76F4F7A449A3}" type="datetimeFigureOut">
              <a:rPr lang="en-GB"/>
              <a:pPr>
                <a:defRPr/>
              </a:pPr>
              <a:t>22/10/2014</a:t>
            </a:fld>
            <a:endParaRPr lang="en-GB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E5F45-678E-474E-93A3-D6D5182F46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0242" y="1999972"/>
            <a:ext cx="4278490" cy="165269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fr-FR" dirty="0" smtClean="0"/>
              <a:t>Cliquez pour modifier le style du titre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206257" y="388340"/>
            <a:ext cx="7148304" cy="8324427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50242" y="3724672"/>
            <a:ext cx="4278490" cy="4988095"/>
          </a:xfrm>
        </p:spPr>
        <p:txBody>
          <a:bodyPr/>
          <a:lstStyle>
            <a:lvl1pPr marL="0" indent="0">
              <a:buNone/>
              <a:defRPr sz="2000"/>
            </a:lvl1pPr>
            <a:lvl2pPr marL="650197" indent="0">
              <a:buNone/>
              <a:defRPr sz="1700"/>
            </a:lvl2pPr>
            <a:lvl3pPr marL="1300393" indent="0">
              <a:buNone/>
              <a:defRPr sz="1400"/>
            </a:lvl3pPr>
            <a:lvl4pPr marL="1950590" indent="0">
              <a:buNone/>
              <a:defRPr sz="1300"/>
            </a:lvl4pPr>
            <a:lvl5pPr marL="2600786" indent="0">
              <a:buNone/>
              <a:defRPr sz="1300"/>
            </a:lvl5pPr>
            <a:lvl6pPr marL="3250983" indent="0">
              <a:buNone/>
              <a:defRPr sz="1300"/>
            </a:lvl6pPr>
            <a:lvl7pPr marL="3901180" indent="0">
              <a:buNone/>
              <a:defRPr sz="1300"/>
            </a:lvl7pPr>
            <a:lvl8pPr marL="4551376" indent="0">
              <a:buNone/>
              <a:defRPr sz="1300"/>
            </a:lvl8pPr>
            <a:lvl9pPr marL="5201573" indent="0">
              <a:buNone/>
              <a:defRPr sz="13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28D0E-BF64-4762-9BB3-F5A92B6D3688}" type="datetimeFigureOut">
              <a:rPr lang="en-GB"/>
              <a:pPr>
                <a:defRPr/>
              </a:pPr>
              <a:t>22/10/2014</a:t>
            </a:fld>
            <a:endParaRPr lang="en-GB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3D34E-DF9F-4866-BFC2-0F504EAE67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172127" y="6827520"/>
            <a:ext cx="7802880" cy="806027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fr-FR" dirty="0" smtClean="0"/>
              <a:t>Cliquez pour modifier le style du titre</a:t>
            </a:r>
            <a:endParaRPr lang="en-GB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172127" y="871502"/>
            <a:ext cx="7802880" cy="5852160"/>
          </a:xfrm>
        </p:spPr>
        <p:txBody>
          <a:bodyPr rtlCol="0">
            <a:normAutofit/>
          </a:bodyPr>
          <a:lstStyle>
            <a:lvl1pPr marL="0" indent="0">
              <a:buNone/>
              <a:defRPr sz="4600"/>
            </a:lvl1pPr>
            <a:lvl2pPr marL="650197" indent="0">
              <a:buNone/>
              <a:defRPr sz="4000"/>
            </a:lvl2pPr>
            <a:lvl3pPr marL="1300393" indent="0">
              <a:buNone/>
              <a:defRPr sz="3400"/>
            </a:lvl3pPr>
            <a:lvl4pPr marL="1950590" indent="0">
              <a:buNone/>
              <a:defRPr sz="2800"/>
            </a:lvl4pPr>
            <a:lvl5pPr marL="2600786" indent="0">
              <a:buNone/>
              <a:defRPr sz="2800"/>
            </a:lvl5pPr>
            <a:lvl6pPr marL="3250983" indent="0">
              <a:buNone/>
              <a:defRPr sz="2800"/>
            </a:lvl6pPr>
            <a:lvl7pPr marL="3901180" indent="0">
              <a:buNone/>
              <a:defRPr sz="2800"/>
            </a:lvl7pPr>
            <a:lvl8pPr marL="4551376" indent="0">
              <a:buNone/>
              <a:defRPr sz="2800"/>
            </a:lvl8pPr>
            <a:lvl9pPr marL="5201573" indent="0">
              <a:buNone/>
              <a:defRPr sz="2800"/>
            </a:lvl9pPr>
          </a:lstStyle>
          <a:p>
            <a:pPr lvl="0"/>
            <a:endParaRPr lang="en-GB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172127" y="7633547"/>
            <a:ext cx="7802880" cy="1144693"/>
          </a:xfrm>
        </p:spPr>
        <p:txBody>
          <a:bodyPr/>
          <a:lstStyle>
            <a:lvl1pPr marL="0" indent="0">
              <a:buNone/>
              <a:defRPr sz="2000"/>
            </a:lvl1pPr>
            <a:lvl2pPr marL="650197" indent="0">
              <a:buNone/>
              <a:defRPr sz="1700"/>
            </a:lvl2pPr>
            <a:lvl3pPr marL="1300393" indent="0">
              <a:buNone/>
              <a:defRPr sz="1400"/>
            </a:lvl3pPr>
            <a:lvl4pPr marL="1950590" indent="0">
              <a:buNone/>
              <a:defRPr sz="1300"/>
            </a:lvl4pPr>
            <a:lvl5pPr marL="2600786" indent="0">
              <a:buNone/>
              <a:defRPr sz="1300"/>
            </a:lvl5pPr>
            <a:lvl6pPr marL="3250983" indent="0">
              <a:buNone/>
              <a:defRPr sz="1300"/>
            </a:lvl6pPr>
            <a:lvl7pPr marL="3901180" indent="0">
              <a:buNone/>
              <a:defRPr sz="1300"/>
            </a:lvl7pPr>
            <a:lvl8pPr marL="4551376" indent="0">
              <a:buNone/>
              <a:defRPr sz="1300"/>
            </a:lvl8pPr>
            <a:lvl9pPr marL="5201573" indent="0">
              <a:buNone/>
              <a:defRPr sz="13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94C3D-295D-4DF6-B4B3-30C37FBD09B2}" type="datetimeFigureOut">
              <a:rPr lang="en-GB"/>
              <a:pPr>
                <a:defRPr/>
              </a:pPr>
              <a:t>22/10/2014</a:t>
            </a:fld>
            <a:endParaRPr lang="en-GB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EB247-C73E-4381-A69B-64F4CB76F72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5278438" y="412750"/>
            <a:ext cx="7075487" cy="162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039" tIns="65020" rIns="130039" bIns="650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GB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650875" y="2276475"/>
            <a:ext cx="11703050" cy="591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039" tIns="65020" rIns="130039" bIns="650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50875" y="9040813"/>
            <a:ext cx="3033713" cy="519112"/>
          </a:xfrm>
          <a:prstGeom prst="rect">
            <a:avLst/>
          </a:prstGeom>
        </p:spPr>
        <p:txBody>
          <a:bodyPr vert="horz" wrap="square" lIns="130039" tIns="65020" rIns="130039" bIns="65020" numCol="1" anchor="ctr" anchorCtr="0" compatLnSpc="1">
            <a:prstTxWarp prst="textNoShape">
              <a:avLst/>
            </a:prstTxWarp>
          </a:bodyPr>
          <a:lstStyle>
            <a:lvl1pPr>
              <a:defRPr sz="1700">
                <a:solidFill>
                  <a:srgbClr val="8DA3B8"/>
                </a:solidFill>
                <a:latin typeface="Corbel" pitchFamily="34" charset="0"/>
              </a:defRPr>
            </a:lvl1pPr>
          </a:lstStyle>
          <a:p>
            <a:pPr>
              <a:defRPr/>
            </a:pPr>
            <a:fld id="{AF87670E-4840-4993-9C02-9280477EDD48}" type="datetimeFigureOut">
              <a:rPr lang="en-GB"/>
              <a:pPr>
                <a:defRPr/>
              </a:pPr>
              <a:t>22/10/2014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443413" y="9040813"/>
            <a:ext cx="4117975" cy="519112"/>
          </a:xfrm>
          <a:prstGeom prst="rect">
            <a:avLst/>
          </a:prstGeom>
        </p:spPr>
        <p:txBody>
          <a:bodyPr vert="horz" wrap="square" lIns="130039" tIns="65020" rIns="130039" bIns="65020" numCol="1" anchor="ctr" anchorCtr="0" compatLnSpc="1">
            <a:prstTxWarp prst="textNoShape">
              <a:avLst/>
            </a:prstTxWarp>
          </a:bodyPr>
          <a:lstStyle>
            <a:lvl1pPr algn="ctr">
              <a:defRPr sz="1700">
                <a:solidFill>
                  <a:srgbClr val="8DA3B8"/>
                </a:solidFill>
                <a:latin typeface="Corbe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320213" y="9040813"/>
            <a:ext cx="3033712" cy="519112"/>
          </a:xfrm>
          <a:prstGeom prst="rect">
            <a:avLst/>
          </a:prstGeom>
        </p:spPr>
        <p:txBody>
          <a:bodyPr vert="horz" wrap="square" lIns="130039" tIns="65020" rIns="130039" bIns="65020" numCol="1" anchor="ctr" anchorCtr="0" compatLnSpc="1">
            <a:prstTxWarp prst="textNoShape">
              <a:avLst/>
            </a:prstTxWarp>
          </a:bodyPr>
          <a:lstStyle>
            <a:lvl1pPr algn="r">
              <a:defRPr sz="1700">
                <a:solidFill>
                  <a:srgbClr val="8DA3B8"/>
                </a:solidFill>
                <a:latin typeface="Corbel" pitchFamily="34" charset="0"/>
              </a:defRPr>
            </a:lvl1pPr>
          </a:lstStyle>
          <a:p>
            <a:pPr>
              <a:defRPr/>
            </a:pPr>
            <a:fld id="{2C7682D4-BE07-465A-A81F-53A934BDA6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8" r:id="rId12"/>
    <p:sldLayoutId id="2147483809" r:id="rId13"/>
  </p:sldLayoutIdLst>
  <p:txStyles>
    <p:titleStyle>
      <a:lvl1pPr algn="l" defTabSz="1298575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Corbel" pitchFamily="34" charset="0"/>
          <a:ea typeface="+mj-ea"/>
          <a:cs typeface="+mj-cs"/>
        </a:defRPr>
      </a:lvl1pPr>
      <a:lvl2pPr algn="l" defTabSz="1298575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orbel" pitchFamily="34" charset="0"/>
        </a:defRPr>
      </a:lvl2pPr>
      <a:lvl3pPr algn="l" defTabSz="1298575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orbel" pitchFamily="34" charset="0"/>
        </a:defRPr>
      </a:lvl3pPr>
      <a:lvl4pPr algn="l" defTabSz="1298575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orbel" pitchFamily="34" charset="0"/>
        </a:defRPr>
      </a:lvl4pPr>
      <a:lvl5pPr algn="l" defTabSz="1298575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orbel" pitchFamily="34" charset="0"/>
        </a:defRPr>
      </a:lvl5pPr>
      <a:lvl6pPr marL="457176" algn="l" defTabSz="1300097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orbel" pitchFamily="34" charset="0"/>
        </a:defRPr>
      </a:lvl6pPr>
      <a:lvl7pPr marL="914354" algn="l" defTabSz="1300097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orbel" pitchFamily="34" charset="0"/>
        </a:defRPr>
      </a:lvl7pPr>
      <a:lvl8pPr marL="1371530" algn="l" defTabSz="1300097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orbel" pitchFamily="34" charset="0"/>
        </a:defRPr>
      </a:lvl8pPr>
      <a:lvl9pPr marL="1828706" algn="l" defTabSz="1300097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orbel" pitchFamily="34" charset="0"/>
        </a:defRPr>
      </a:lvl9pPr>
    </p:titleStyle>
    <p:bodyStyle>
      <a:lvl1pPr marL="485775" indent="-485775" algn="l" defTabSz="1298575" rtl="0" eaLnBrk="0" fontAlgn="base" hangingPunct="0">
        <a:spcBef>
          <a:spcPct val="20000"/>
        </a:spcBef>
        <a:spcAft>
          <a:spcPct val="0"/>
        </a:spcAft>
        <a:defRPr sz="3000" b="1" kern="1200">
          <a:solidFill>
            <a:schemeClr val="tx2"/>
          </a:solidFill>
          <a:latin typeface="Corbel" pitchFamily="34" charset="0"/>
          <a:ea typeface="+mn-ea"/>
          <a:cs typeface="+mn-cs"/>
        </a:defRPr>
      </a:lvl1pPr>
      <a:lvl2pPr marL="1054100" indent="-403225" algn="l" defTabSz="1298575" rtl="0" eaLnBrk="0" fontAlgn="base" hangingPunct="0">
        <a:spcBef>
          <a:spcPct val="20000"/>
        </a:spcBef>
        <a:spcAft>
          <a:spcPct val="0"/>
        </a:spcAft>
        <a:defRPr sz="2400" b="1" kern="1200">
          <a:solidFill>
            <a:schemeClr val="bg2"/>
          </a:solidFill>
          <a:latin typeface="Corbel" pitchFamily="34" charset="0"/>
          <a:ea typeface="+mn-ea"/>
          <a:cs typeface="+mn-cs"/>
        </a:defRPr>
      </a:lvl2pPr>
      <a:lvl3pPr marL="1622425" indent="-322263" algn="l" defTabSz="1298575" rtl="0" eaLnBrk="0" fontAlgn="base" hangingPunct="0">
        <a:spcBef>
          <a:spcPct val="20000"/>
        </a:spcBef>
        <a:spcAft>
          <a:spcPct val="0"/>
        </a:spcAft>
        <a:defRPr sz="2400" kern="1200">
          <a:solidFill>
            <a:schemeClr val="bg1"/>
          </a:solidFill>
          <a:latin typeface="Corbel" pitchFamily="34" charset="0"/>
          <a:ea typeface="+mn-ea"/>
          <a:cs typeface="+mn-cs"/>
        </a:defRPr>
      </a:lvl3pPr>
      <a:lvl4pPr marL="2273300" indent="-322263" algn="l" defTabSz="1298575" rtl="0" eaLnBrk="0" fontAlgn="base" hangingPunct="0">
        <a:spcBef>
          <a:spcPct val="20000"/>
        </a:spcBef>
        <a:spcAft>
          <a:spcPct val="0"/>
        </a:spcAft>
        <a:defRPr sz="2400" kern="1200">
          <a:solidFill>
            <a:schemeClr val="bg1"/>
          </a:solidFill>
          <a:latin typeface="Corbel" pitchFamily="34" charset="0"/>
          <a:ea typeface="+mn-ea"/>
          <a:cs typeface="+mn-cs"/>
        </a:defRPr>
      </a:lvl4pPr>
      <a:lvl5pPr marL="2924175" indent="-322263" algn="l" defTabSz="1298575" rtl="0" eaLnBrk="0" fontAlgn="base" hangingPunct="0">
        <a:spcBef>
          <a:spcPct val="20000"/>
        </a:spcBef>
        <a:spcAft>
          <a:spcPct val="0"/>
        </a:spcAft>
        <a:defRPr sz="2400" kern="1200">
          <a:solidFill>
            <a:schemeClr val="bg1"/>
          </a:solidFill>
          <a:latin typeface="Corbel" pitchFamily="34" charset="0"/>
          <a:ea typeface="+mn-ea"/>
          <a:cs typeface="+mn-cs"/>
        </a:defRPr>
      </a:lvl5pPr>
      <a:lvl6pPr marL="3576081" indent="-325098" algn="l" defTabSz="1300393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6278" indent="-325098" algn="l" defTabSz="1300393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6475" indent="-325098" algn="l" defTabSz="1300393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6671" indent="-325098" algn="l" defTabSz="1300393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197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393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590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786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0983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1180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1376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1573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Feuille_Microsoft_Office_Excel_97-20031.xls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3"/>
          <p:cNvSpPr>
            <a:spLocks noGrp="1"/>
          </p:cNvSpPr>
          <p:nvPr>
            <p:ph type="ctrTitle"/>
          </p:nvPr>
        </p:nvSpPr>
        <p:spPr>
          <a:xfrm>
            <a:off x="3189288" y="3940175"/>
            <a:ext cx="9145587" cy="2090738"/>
          </a:xfrm>
        </p:spPr>
        <p:txBody>
          <a:bodyPr/>
          <a:lstStyle/>
          <a:p>
            <a:pPr eaLnBrk="1" hangingPunct="1"/>
            <a:r>
              <a:rPr lang="en-GB" smtClean="0"/>
              <a:t>EGEA Board of Directors</a:t>
            </a:r>
          </a:p>
        </p:txBody>
      </p:sp>
      <p:sp>
        <p:nvSpPr>
          <p:cNvPr id="5123" name="Sous-titre 4"/>
          <p:cNvSpPr>
            <a:spLocks noGrp="1"/>
          </p:cNvSpPr>
          <p:nvPr>
            <p:ph type="subTitle" idx="1"/>
          </p:nvPr>
        </p:nvSpPr>
        <p:spPr>
          <a:xfrm>
            <a:off x="3189288" y="6389688"/>
            <a:ext cx="9144000" cy="1079500"/>
          </a:xfrm>
        </p:spPr>
        <p:txBody>
          <a:bodyPr/>
          <a:lstStyle/>
          <a:p>
            <a:pPr eaLnBrk="1" hangingPunct="1"/>
            <a:r>
              <a:rPr lang="en-GB" smtClean="0"/>
              <a:t>22</a:t>
            </a:r>
            <a:r>
              <a:rPr lang="en-GB" baseline="30000" smtClean="0"/>
              <a:t>nd</a:t>
            </a:r>
            <a:r>
              <a:rPr lang="en-GB" smtClean="0"/>
              <a:t> October 2014, Brussels</a:t>
            </a:r>
          </a:p>
        </p:txBody>
      </p:sp>
      <p:sp>
        <p:nvSpPr>
          <p:cNvPr id="5124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309563" y="9045575"/>
            <a:ext cx="12314237" cy="439738"/>
          </a:xfrm>
        </p:spPr>
        <p:txBody>
          <a:bodyPr/>
          <a:lstStyle/>
          <a:p>
            <a:pPr marL="0" indent="0" eaLnBrk="1" hangingPunct="1"/>
            <a:r>
              <a:rPr lang="en-GB" smtClean="0"/>
              <a:t>“Providing more influence, better information and stronger support to the Garage and Test Equipment Industry!”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96299" y="1529512"/>
            <a:ext cx="9524258" cy="1547088"/>
          </a:xfrm>
          <a:prstGeom prst="rect">
            <a:avLst/>
          </a:prstGeom>
          <a:noFill/>
        </p:spPr>
        <p:txBody>
          <a:bodyPr lIns="130046" tIns="65023" rIns="130046" bIns="65023">
            <a:spAutoFit/>
          </a:bodyPr>
          <a:lstStyle/>
          <a:p>
            <a:pPr algn="ctr">
              <a:defRPr/>
            </a:pPr>
            <a:r>
              <a:rPr lang="fr-BE" sz="4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VAT Unit (</a:t>
            </a:r>
            <a:r>
              <a:rPr lang="fr-BE" sz="4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common</a:t>
            </a:r>
            <a:r>
              <a:rPr lang="fr-BE" sz="4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to FIGIEFA &amp; EGEA)</a:t>
            </a:r>
            <a:endParaRPr lang="en-US" sz="4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93888" y="3644900"/>
            <a:ext cx="9421812" cy="5119688"/>
          </a:xfrm>
          <a:prstGeom prst="rect">
            <a:avLst/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20" name="TextBox 7"/>
          <p:cNvSpPr txBox="1">
            <a:spLocks noChangeArrowheads="1"/>
          </p:cNvSpPr>
          <p:nvPr/>
        </p:nvSpPr>
        <p:spPr bwMode="auto">
          <a:xfrm>
            <a:off x="2611438" y="3011488"/>
            <a:ext cx="7986712" cy="56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046" tIns="65023" rIns="130046" bIns="65023">
            <a:spAutoFit/>
          </a:bodyPr>
          <a:lstStyle/>
          <a:p>
            <a:pPr algn="ctr"/>
            <a:r>
              <a:rPr lang="fr-BE" sz="2800" b="1">
                <a:solidFill>
                  <a:srgbClr val="00B050"/>
                </a:solidFill>
              </a:rPr>
              <a:t>Common VAT declaration</a:t>
            </a:r>
            <a:endParaRPr lang="en-US" sz="2800" b="1">
              <a:solidFill>
                <a:srgbClr val="00B05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25800" y="4525963"/>
            <a:ext cx="2867025" cy="21510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116763" y="4525963"/>
            <a:ext cx="2867025" cy="21510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23" name="TextBox 11"/>
          <p:cNvSpPr txBox="1">
            <a:spLocks noChangeArrowheads="1"/>
          </p:cNvSpPr>
          <p:nvPr/>
        </p:nvSpPr>
        <p:spPr bwMode="auto">
          <a:xfrm>
            <a:off x="3430588" y="5108575"/>
            <a:ext cx="2252662" cy="99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046" tIns="65023" rIns="130046" bIns="65023">
            <a:spAutoFit/>
          </a:bodyPr>
          <a:lstStyle/>
          <a:p>
            <a:pPr algn="ctr"/>
            <a:r>
              <a:rPr lang="fr-BE" sz="2800" b="1">
                <a:solidFill>
                  <a:schemeClr val="tx2"/>
                </a:solidFill>
              </a:rPr>
              <a:t>FIGIEFA </a:t>
            </a:r>
          </a:p>
          <a:p>
            <a:pPr algn="ctr"/>
            <a:r>
              <a:rPr lang="fr-BE" sz="2800" b="1">
                <a:solidFill>
                  <a:schemeClr val="tx2"/>
                </a:solidFill>
              </a:rPr>
              <a:t>VAT N°</a:t>
            </a:r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9224" name="TextBox 12"/>
          <p:cNvSpPr txBox="1">
            <a:spLocks noChangeArrowheads="1"/>
          </p:cNvSpPr>
          <p:nvPr/>
        </p:nvSpPr>
        <p:spPr bwMode="auto">
          <a:xfrm>
            <a:off x="7424738" y="5108575"/>
            <a:ext cx="2252662" cy="99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046" tIns="65023" rIns="130046" bIns="65023">
            <a:spAutoFit/>
          </a:bodyPr>
          <a:lstStyle/>
          <a:p>
            <a:pPr algn="ctr"/>
            <a:r>
              <a:rPr lang="fr-BE" sz="2800" b="1">
                <a:solidFill>
                  <a:schemeClr val="tx2"/>
                </a:solidFill>
              </a:rPr>
              <a:t>EGEA </a:t>
            </a:r>
          </a:p>
          <a:p>
            <a:pPr algn="ctr"/>
            <a:r>
              <a:rPr lang="fr-BE" sz="2800" b="1">
                <a:solidFill>
                  <a:schemeClr val="tx2"/>
                </a:solidFill>
              </a:rPr>
              <a:t>VAT N°</a:t>
            </a:r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9225" name="TextBox 13"/>
          <p:cNvSpPr txBox="1">
            <a:spLocks noChangeArrowheads="1"/>
          </p:cNvSpPr>
          <p:nvPr/>
        </p:nvSpPr>
        <p:spPr bwMode="auto">
          <a:xfrm>
            <a:off x="3430588" y="7042150"/>
            <a:ext cx="2354262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046" tIns="65023" rIns="130046" bIns="65023">
            <a:spAutoFit/>
          </a:bodyPr>
          <a:lstStyle/>
          <a:p>
            <a:r>
              <a:rPr lang="fr-BE">
                <a:solidFill>
                  <a:srgbClr val="C00000"/>
                </a:solidFill>
              </a:rPr>
              <a:t>19% deductible</a:t>
            </a:r>
            <a:endParaRPr lang="en-US">
              <a:solidFill>
                <a:srgbClr val="C00000"/>
              </a:solidFill>
            </a:endParaRPr>
          </a:p>
        </p:txBody>
      </p:sp>
      <p:sp>
        <p:nvSpPr>
          <p:cNvPr id="9226" name="TextBox 14"/>
          <p:cNvSpPr txBox="1">
            <a:spLocks noChangeArrowheads="1"/>
          </p:cNvSpPr>
          <p:nvPr/>
        </p:nvSpPr>
        <p:spPr bwMode="auto">
          <a:xfrm>
            <a:off x="7424738" y="6969125"/>
            <a:ext cx="2354262" cy="93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046" tIns="65023" rIns="130046" bIns="65023">
            <a:spAutoFit/>
          </a:bodyPr>
          <a:lstStyle/>
          <a:p>
            <a:r>
              <a:rPr lang="fr-BE">
                <a:solidFill>
                  <a:srgbClr val="C00000"/>
                </a:solidFill>
              </a:rPr>
              <a:t>12% deductible</a:t>
            </a:r>
            <a:endParaRPr lang="en-US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>
                <a:solidFill>
                  <a:schemeClr val="tx2"/>
                </a:solidFill>
              </a:rPr>
              <a:t>Functioning of a VAT Unit</a:t>
            </a:r>
            <a:endParaRPr lang="fr-FR" smtClean="0">
              <a:solidFill>
                <a:schemeClr val="tx2"/>
              </a:solidFill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50875" y="2228850"/>
            <a:ext cx="11703050" cy="6437313"/>
          </a:xfrm>
        </p:spPr>
        <p:txBody>
          <a:bodyPr/>
          <a:lstStyle/>
          <a:p>
            <a:r>
              <a:rPr lang="nl-BE" sz="4000" u="sng" smtClean="0"/>
              <a:t>Issue to be investigated:</a:t>
            </a:r>
            <a:r>
              <a:rPr lang="nl-BE" sz="4000" smtClean="0"/>
              <a:t> </a:t>
            </a:r>
          </a:p>
          <a:p>
            <a:endParaRPr lang="nl-BE" sz="3400" smtClean="0"/>
          </a:p>
          <a:p>
            <a:r>
              <a:rPr lang="nl-BE" sz="3400" smtClean="0"/>
              <a:t>	The righ to the VAT deduction (pro-rata of 19% for FIGIEFA and of 12% for EGEA) will be based on the total of both associations and will no longer be calculated separately.</a:t>
            </a:r>
          </a:p>
          <a:p>
            <a:endParaRPr lang="nl-BE" sz="3400" smtClean="0"/>
          </a:p>
          <a:p>
            <a:r>
              <a:rPr lang="nl-BE" sz="3400" smtClean="0">
                <a:sym typeface="Wingdings" pitchFamily="2" charset="2"/>
              </a:rPr>
              <a:t> </a:t>
            </a:r>
            <a:r>
              <a:rPr lang="nl-BE" sz="3400" smtClean="0"/>
              <a:t>Risk: the right to deduction of FIGIEFA will be lower since EGEA’s proportion of non-member income is lower than FIGIEFA’s.</a:t>
            </a:r>
            <a:endParaRPr lang="fr-FR" sz="340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96299" y="985168"/>
            <a:ext cx="9524258" cy="1547088"/>
          </a:xfrm>
          <a:prstGeom prst="rect">
            <a:avLst/>
          </a:prstGeom>
          <a:noFill/>
        </p:spPr>
        <p:txBody>
          <a:bodyPr lIns="130046" tIns="65023" rIns="130046" bIns="65023">
            <a:spAutoFit/>
          </a:bodyPr>
          <a:lstStyle/>
          <a:p>
            <a:pPr algn="ctr">
              <a:defRPr/>
            </a:pPr>
            <a:r>
              <a:rPr lang="fr-BE" sz="4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VAT Unit (</a:t>
            </a:r>
            <a:r>
              <a:rPr lang="fr-BE" sz="4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common</a:t>
            </a:r>
            <a:r>
              <a:rPr lang="fr-BE" sz="4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 to FIGIEFA &amp; EGEA)</a:t>
            </a:r>
            <a:endParaRPr lang="en-US" sz="4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93888" y="3190875"/>
            <a:ext cx="9421812" cy="4710113"/>
          </a:xfrm>
          <a:prstGeom prst="rect">
            <a:avLst/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268" name="TextBox 7"/>
          <p:cNvSpPr txBox="1">
            <a:spLocks noChangeArrowheads="1"/>
          </p:cNvSpPr>
          <p:nvPr/>
        </p:nvSpPr>
        <p:spPr bwMode="auto">
          <a:xfrm>
            <a:off x="2611438" y="2624138"/>
            <a:ext cx="7986712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046" tIns="65023" rIns="130046" bIns="65023">
            <a:spAutoFit/>
          </a:bodyPr>
          <a:lstStyle/>
          <a:p>
            <a:pPr algn="ctr"/>
            <a:r>
              <a:rPr lang="fr-BE" sz="2800" b="1">
                <a:solidFill>
                  <a:srgbClr val="00B050"/>
                </a:solidFill>
              </a:rPr>
              <a:t>Common VAT declaration</a:t>
            </a:r>
            <a:endParaRPr lang="en-US" sz="2800" b="1">
              <a:solidFill>
                <a:srgbClr val="00B05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25800" y="3954463"/>
            <a:ext cx="2867025" cy="21510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116763" y="3954463"/>
            <a:ext cx="2867025" cy="21510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271" name="TextBox 11"/>
          <p:cNvSpPr txBox="1">
            <a:spLocks noChangeArrowheads="1"/>
          </p:cNvSpPr>
          <p:nvPr/>
        </p:nvSpPr>
        <p:spPr bwMode="auto">
          <a:xfrm>
            <a:off x="3430588" y="4568825"/>
            <a:ext cx="225266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046" tIns="65023" rIns="130046" bIns="65023">
            <a:spAutoFit/>
          </a:bodyPr>
          <a:lstStyle/>
          <a:p>
            <a:pPr algn="ctr"/>
            <a:r>
              <a:rPr lang="fr-BE" sz="2800" b="1">
                <a:solidFill>
                  <a:schemeClr val="tx2"/>
                </a:solidFill>
              </a:rPr>
              <a:t>FIGIEFA </a:t>
            </a:r>
          </a:p>
          <a:p>
            <a:pPr algn="ctr"/>
            <a:r>
              <a:rPr lang="fr-BE" sz="2800" b="1">
                <a:solidFill>
                  <a:schemeClr val="tx2"/>
                </a:solidFill>
              </a:rPr>
              <a:t>VAT N°</a:t>
            </a:r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11272" name="TextBox 12"/>
          <p:cNvSpPr txBox="1">
            <a:spLocks noChangeArrowheads="1"/>
          </p:cNvSpPr>
          <p:nvPr/>
        </p:nvSpPr>
        <p:spPr bwMode="auto">
          <a:xfrm>
            <a:off x="7424738" y="4568825"/>
            <a:ext cx="225266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046" tIns="65023" rIns="130046" bIns="65023">
            <a:spAutoFit/>
          </a:bodyPr>
          <a:lstStyle/>
          <a:p>
            <a:pPr algn="ctr"/>
            <a:r>
              <a:rPr lang="fr-BE" sz="2800" b="1">
                <a:solidFill>
                  <a:schemeClr val="tx2"/>
                </a:solidFill>
              </a:rPr>
              <a:t>EGEA </a:t>
            </a:r>
          </a:p>
          <a:p>
            <a:pPr algn="ctr"/>
            <a:r>
              <a:rPr lang="fr-BE" sz="2800" b="1">
                <a:solidFill>
                  <a:schemeClr val="tx2"/>
                </a:solidFill>
              </a:rPr>
              <a:t>VAT N°</a:t>
            </a:r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11273" name="TextBox 13"/>
          <p:cNvSpPr txBox="1">
            <a:spLocks noChangeArrowheads="1"/>
          </p:cNvSpPr>
          <p:nvPr/>
        </p:nvSpPr>
        <p:spPr bwMode="auto">
          <a:xfrm>
            <a:off x="3430588" y="6826250"/>
            <a:ext cx="2354262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046" tIns="65023" rIns="130046" bIns="65023">
            <a:spAutoFit/>
          </a:bodyPr>
          <a:lstStyle/>
          <a:p>
            <a:r>
              <a:rPr lang="fr-BE">
                <a:solidFill>
                  <a:srgbClr val="C00000"/>
                </a:solidFill>
              </a:rPr>
              <a:t>19% deductible</a:t>
            </a:r>
            <a:endParaRPr lang="en-US">
              <a:solidFill>
                <a:srgbClr val="C00000"/>
              </a:solidFill>
            </a:endParaRPr>
          </a:p>
        </p:txBody>
      </p:sp>
      <p:sp>
        <p:nvSpPr>
          <p:cNvPr id="11274" name="TextBox 14"/>
          <p:cNvSpPr txBox="1">
            <a:spLocks noChangeArrowheads="1"/>
          </p:cNvSpPr>
          <p:nvPr/>
        </p:nvSpPr>
        <p:spPr bwMode="auto">
          <a:xfrm>
            <a:off x="7424738" y="6826250"/>
            <a:ext cx="2354262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046" tIns="65023" rIns="130046" bIns="65023">
            <a:spAutoFit/>
          </a:bodyPr>
          <a:lstStyle/>
          <a:p>
            <a:r>
              <a:rPr lang="fr-BE">
                <a:solidFill>
                  <a:srgbClr val="C00000"/>
                </a:solidFill>
              </a:rPr>
              <a:t>12% deductible</a:t>
            </a:r>
            <a:endParaRPr lang="en-US">
              <a:solidFill>
                <a:srgbClr val="C00000"/>
              </a:solidFill>
            </a:endParaRPr>
          </a:p>
        </p:txBody>
      </p:sp>
      <p:sp>
        <p:nvSpPr>
          <p:cNvPr id="16" name="Down Arrow 15"/>
          <p:cNvSpPr/>
          <p:nvPr/>
        </p:nvSpPr>
        <p:spPr>
          <a:xfrm>
            <a:off x="6194425" y="7975600"/>
            <a:ext cx="717550" cy="7175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276" name="TextBox 17"/>
          <p:cNvSpPr txBox="1">
            <a:spLocks noChangeArrowheads="1"/>
          </p:cNvSpPr>
          <p:nvPr/>
        </p:nvSpPr>
        <p:spPr bwMode="auto">
          <a:xfrm>
            <a:off x="2816225" y="8666163"/>
            <a:ext cx="7475538" cy="53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046" tIns="65023" rIns="130046" bIns="65023">
            <a:spAutoFit/>
          </a:bodyPr>
          <a:lstStyle/>
          <a:p>
            <a:pPr algn="ctr"/>
            <a:r>
              <a:rPr lang="fr-BE" b="1">
                <a:solidFill>
                  <a:srgbClr val="00B050"/>
                </a:solidFill>
              </a:rPr>
              <a:t>16% commonly deductible from 21% BE VAT</a:t>
            </a:r>
            <a:endParaRPr lang="en-US" b="1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>
                <a:solidFill>
                  <a:schemeClr val="tx2"/>
                </a:solidFill>
              </a:rPr>
              <a:t>How to proceed?</a:t>
            </a:r>
            <a:endParaRPr lang="fr-FR" smtClean="0">
              <a:solidFill>
                <a:schemeClr val="tx2"/>
              </a:solidFill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650875" y="2228850"/>
            <a:ext cx="11703050" cy="6437313"/>
          </a:xfrm>
        </p:spPr>
        <p:txBody>
          <a:bodyPr/>
          <a:lstStyle/>
          <a:p>
            <a:r>
              <a:rPr lang="nl-BE" smtClean="0"/>
              <a:t>Feasibility study by KPMG : 2.200€ </a:t>
            </a:r>
          </a:p>
          <a:p>
            <a:endParaRPr lang="nl-BE" sz="2100" smtClean="0"/>
          </a:p>
          <a:p>
            <a:r>
              <a:rPr lang="nl-BE" smtClean="0">
                <a:sym typeface="Wingdings" pitchFamily="2" charset="2"/>
              </a:rPr>
              <a:t> Feasibility study (with estimation of loss for FIGIEFA and win for EGEA) to be s</a:t>
            </a:r>
            <a:r>
              <a:rPr lang="nl-BE" smtClean="0"/>
              <a:t>ubmitted to the FIGIEFA Board before taking final decision</a:t>
            </a:r>
            <a:endParaRPr lang="fr-FR" smtClean="0"/>
          </a:p>
          <a:p>
            <a:endParaRPr lang="nl-BE" sz="2000" smtClean="0"/>
          </a:p>
          <a:p>
            <a:r>
              <a:rPr lang="nl-BE" smtClean="0"/>
              <a:t>Setting up of the VAT Unit : 4.500€</a:t>
            </a:r>
          </a:p>
          <a:p>
            <a:r>
              <a:rPr lang="nl-BE" smtClean="0"/>
              <a:t>Recalculation of the depreciation of investments made in the past 5 years</a:t>
            </a:r>
          </a:p>
          <a:p>
            <a:endParaRPr lang="nl-BE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920750" y="5813425"/>
            <a:ext cx="11053763" cy="1936750"/>
          </a:xfrm>
        </p:spPr>
        <p:txBody>
          <a:bodyPr rtlCol="0"/>
          <a:lstStyle/>
          <a:p>
            <a:pPr defTabSz="1300393" eaLnBrk="1" fontAlgn="auto" hangingPunct="1">
              <a:spcAft>
                <a:spcPts val="0"/>
              </a:spcAft>
              <a:defRPr/>
            </a:pPr>
            <a:r>
              <a:rPr lang="en-US" b="1" spc="-100" dirty="0" smtClean="0"/>
              <a:t>VAT STATUS &amp; </a:t>
            </a:r>
            <a:r>
              <a:rPr lang="en-US" b="1" spc="-100" dirty="0" err="1" smtClean="0"/>
              <a:t>Optimisation</a:t>
            </a:r>
            <a:endParaRPr lang="en-US" b="1" spc="-100" dirty="0" smtClean="0"/>
          </a:p>
        </p:txBody>
      </p:sp>
      <p:pic>
        <p:nvPicPr>
          <p:cNvPr id="9" name="Picture 4"/>
          <p:cNvPicPr>
            <a:picLocks noGrp="1" noChangeAspect="1" noChangeArrowheads="1"/>
          </p:cNvPicPr>
          <p:nvPr>
            <p:ph type="pic" sz="quarter" idx="13"/>
          </p:nvPr>
        </p:nvPicPr>
        <p:blipFill>
          <a:blip r:embed="rId2" cstate="print"/>
          <a:stretch>
            <a:fillRect/>
          </a:stretch>
        </p:blipFill>
        <p:spPr>
          <a:xfrm>
            <a:off x="7920582" y="772343"/>
            <a:ext cx="4076883" cy="432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Picture Placeholder 4"/>
          <p:cNvGraphicFramePr>
            <a:graphicFrameLocks noGrp="1"/>
          </p:cNvGraphicFramePr>
          <p:nvPr>
            <p:ph type="pic" sz="quarter" idx="13"/>
          </p:nvPr>
        </p:nvGraphicFramePr>
        <p:xfrm>
          <a:off x="3232150" y="1809750"/>
          <a:ext cx="7978775" cy="5413375"/>
        </p:xfrm>
        <a:graphic>
          <a:graphicData uri="http://schemas.openxmlformats.org/presentationml/2006/ole">
            <p:oleObj spid="_x0000_s7170" name="Worksheet" r:id="rId3" imgW="8029575" imgH="5448300" progId="Excel.Sheet.8">
              <p:embed/>
            </p:oleObj>
          </a:graphicData>
        </a:graphic>
      </p:graphicFrame>
      <p:sp>
        <p:nvSpPr>
          <p:cNvPr id="7171" name="TextBox 5"/>
          <p:cNvSpPr txBox="1">
            <a:spLocks noChangeArrowheads="1"/>
          </p:cNvSpPr>
          <p:nvPr/>
        </p:nvSpPr>
        <p:spPr bwMode="auto">
          <a:xfrm>
            <a:off x="1030288" y="6605588"/>
            <a:ext cx="11233150" cy="289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BE" dirty="0">
                <a:solidFill>
                  <a:schemeClr val="accent1"/>
                </a:solidFill>
              </a:rPr>
              <a:t>EGEA </a:t>
            </a:r>
            <a:r>
              <a:rPr lang="nl-BE" dirty="0" err="1">
                <a:solidFill>
                  <a:schemeClr val="accent1"/>
                </a:solidFill>
              </a:rPr>
              <a:t>can</a:t>
            </a:r>
            <a:r>
              <a:rPr lang="nl-BE" dirty="0">
                <a:solidFill>
                  <a:schemeClr val="accent1"/>
                </a:solidFill>
              </a:rPr>
              <a:t> </a:t>
            </a:r>
            <a:r>
              <a:rPr lang="nl-BE" dirty="0" err="1">
                <a:solidFill>
                  <a:schemeClr val="accent1"/>
                </a:solidFill>
              </a:rPr>
              <a:t>recover</a:t>
            </a:r>
            <a:r>
              <a:rPr lang="nl-BE" dirty="0">
                <a:solidFill>
                  <a:schemeClr val="accent1"/>
                </a:solidFill>
              </a:rPr>
              <a:t> a percentage of the VAT </a:t>
            </a:r>
            <a:r>
              <a:rPr lang="nl-BE" dirty="0" err="1">
                <a:solidFill>
                  <a:schemeClr val="accent1"/>
                </a:solidFill>
              </a:rPr>
              <a:t>paid</a:t>
            </a:r>
            <a:r>
              <a:rPr lang="nl-BE" dirty="0">
                <a:solidFill>
                  <a:schemeClr val="accent1"/>
                </a:solidFill>
              </a:rPr>
              <a:t> </a:t>
            </a:r>
            <a:r>
              <a:rPr lang="nl-BE" dirty="0" err="1">
                <a:solidFill>
                  <a:schemeClr val="accent1"/>
                </a:solidFill>
              </a:rPr>
              <a:t>on</a:t>
            </a:r>
            <a:r>
              <a:rPr lang="nl-BE" dirty="0">
                <a:solidFill>
                  <a:schemeClr val="accent1"/>
                </a:solidFill>
              </a:rPr>
              <a:t> </a:t>
            </a:r>
            <a:r>
              <a:rPr lang="nl-BE" dirty="0" err="1">
                <a:solidFill>
                  <a:schemeClr val="accent1"/>
                </a:solidFill>
              </a:rPr>
              <a:t>invoices</a:t>
            </a:r>
            <a:r>
              <a:rPr lang="nl-BE" dirty="0">
                <a:solidFill>
                  <a:schemeClr val="accent1"/>
                </a:solidFill>
              </a:rPr>
              <a:t>. </a:t>
            </a:r>
            <a:r>
              <a:rPr lang="nl-BE" dirty="0" err="1">
                <a:solidFill>
                  <a:schemeClr val="accent1"/>
                </a:solidFill>
              </a:rPr>
              <a:t>This</a:t>
            </a:r>
            <a:r>
              <a:rPr lang="nl-BE" dirty="0">
                <a:solidFill>
                  <a:schemeClr val="accent1"/>
                </a:solidFill>
              </a:rPr>
              <a:t> percentage is </a:t>
            </a:r>
            <a:r>
              <a:rPr lang="nl-BE" dirty="0" err="1">
                <a:solidFill>
                  <a:schemeClr val="accent1"/>
                </a:solidFill>
              </a:rPr>
              <a:t>calculated</a:t>
            </a:r>
            <a:r>
              <a:rPr lang="nl-BE" dirty="0">
                <a:solidFill>
                  <a:schemeClr val="accent1"/>
                </a:solidFill>
              </a:rPr>
              <a:t> </a:t>
            </a:r>
            <a:r>
              <a:rPr lang="nl-BE" dirty="0" err="1">
                <a:solidFill>
                  <a:schemeClr val="accent1"/>
                </a:solidFill>
              </a:rPr>
              <a:t>following</a:t>
            </a:r>
            <a:r>
              <a:rPr lang="nl-BE" dirty="0">
                <a:solidFill>
                  <a:schemeClr val="accent1"/>
                </a:solidFill>
              </a:rPr>
              <a:t> the prorata of the </a:t>
            </a:r>
            <a:r>
              <a:rPr lang="nl-BE" dirty="0" err="1">
                <a:solidFill>
                  <a:schemeClr val="accent1"/>
                </a:solidFill>
              </a:rPr>
              <a:t>income</a:t>
            </a:r>
            <a:r>
              <a:rPr lang="nl-BE" dirty="0">
                <a:solidFill>
                  <a:schemeClr val="accent1"/>
                </a:solidFill>
              </a:rPr>
              <a:t> </a:t>
            </a:r>
            <a:r>
              <a:rPr lang="nl-BE" dirty="0" err="1">
                <a:solidFill>
                  <a:schemeClr val="accent1"/>
                </a:solidFill>
              </a:rPr>
              <a:t>from</a:t>
            </a:r>
            <a:r>
              <a:rPr lang="nl-BE" dirty="0">
                <a:solidFill>
                  <a:schemeClr val="accent1"/>
                </a:solidFill>
              </a:rPr>
              <a:t> </a:t>
            </a:r>
            <a:r>
              <a:rPr lang="nl-BE" dirty="0" err="1">
                <a:solidFill>
                  <a:schemeClr val="accent1"/>
                </a:solidFill>
              </a:rPr>
              <a:t>third</a:t>
            </a:r>
            <a:r>
              <a:rPr lang="nl-BE" dirty="0">
                <a:solidFill>
                  <a:schemeClr val="accent1"/>
                </a:solidFill>
              </a:rPr>
              <a:t> </a:t>
            </a:r>
            <a:r>
              <a:rPr lang="nl-BE" dirty="0" err="1">
                <a:solidFill>
                  <a:schemeClr val="accent1"/>
                </a:solidFill>
              </a:rPr>
              <a:t>parties</a:t>
            </a:r>
            <a:r>
              <a:rPr lang="nl-BE" dirty="0">
                <a:solidFill>
                  <a:schemeClr val="accent1"/>
                </a:solidFill>
              </a:rPr>
              <a:t> </a:t>
            </a:r>
            <a:r>
              <a:rPr lang="nl-BE" dirty="0" err="1">
                <a:solidFill>
                  <a:schemeClr val="accent1"/>
                </a:solidFill>
              </a:rPr>
              <a:t>compared</a:t>
            </a:r>
            <a:r>
              <a:rPr lang="nl-BE" dirty="0">
                <a:solidFill>
                  <a:schemeClr val="accent1"/>
                </a:solidFill>
              </a:rPr>
              <a:t> to </a:t>
            </a:r>
            <a:r>
              <a:rPr lang="nl-BE" dirty="0" err="1">
                <a:solidFill>
                  <a:schemeClr val="accent1"/>
                </a:solidFill>
              </a:rPr>
              <a:t>income</a:t>
            </a:r>
            <a:r>
              <a:rPr lang="nl-BE" dirty="0">
                <a:solidFill>
                  <a:schemeClr val="accent1"/>
                </a:solidFill>
              </a:rPr>
              <a:t> </a:t>
            </a:r>
            <a:r>
              <a:rPr lang="nl-BE" dirty="0" err="1">
                <a:solidFill>
                  <a:schemeClr val="accent1"/>
                </a:solidFill>
              </a:rPr>
              <a:t>from</a:t>
            </a:r>
            <a:r>
              <a:rPr lang="nl-BE" dirty="0">
                <a:solidFill>
                  <a:schemeClr val="accent1"/>
                </a:solidFill>
              </a:rPr>
              <a:t> the </a:t>
            </a:r>
            <a:r>
              <a:rPr lang="nl-BE" dirty="0" err="1">
                <a:solidFill>
                  <a:schemeClr val="accent1"/>
                </a:solidFill>
              </a:rPr>
              <a:t>Members</a:t>
            </a:r>
            <a:r>
              <a:rPr lang="nl-BE" dirty="0">
                <a:solidFill>
                  <a:schemeClr val="accent1"/>
                </a:solidFill>
              </a:rPr>
              <a:t>.</a:t>
            </a:r>
          </a:p>
          <a:p>
            <a:endParaRPr lang="nl-BE" dirty="0">
              <a:solidFill>
                <a:schemeClr val="accent1"/>
              </a:solidFill>
            </a:endParaRPr>
          </a:p>
          <a:p>
            <a:pPr>
              <a:buFont typeface="Wingdings" pitchFamily="2" charset="2"/>
              <a:buChar char="à"/>
            </a:pPr>
            <a:r>
              <a:rPr lang="nl-BE" dirty="0">
                <a:solidFill>
                  <a:schemeClr val="accent1"/>
                </a:solidFill>
                <a:sym typeface="Wingdings" pitchFamily="2" charset="2"/>
              </a:rPr>
              <a:t> For 2014, the prorata is +/- 12% (to </a:t>
            </a:r>
            <a:r>
              <a:rPr lang="nl-BE" dirty="0" err="1">
                <a:solidFill>
                  <a:schemeClr val="accent1"/>
                </a:solidFill>
                <a:sym typeface="Wingdings" pitchFamily="2" charset="2"/>
              </a:rPr>
              <a:t>be</a:t>
            </a:r>
            <a:r>
              <a:rPr lang="nl-BE" dirty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nl-BE" dirty="0" err="1">
                <a:solidFill>
                  <a:schemeClr val="accent1"/>
                </a:solidFill>
                <a:sym typeface="Wingdings" pitchFamily="2" charset="2"/>
              </a:rPr>
              <a:t>fixed</a:t>
            </a:r>
            <a:r>
              <a:rPr lang="nl-BE" dirty="0">
                <a:solidFill>
                  <a:schemeClr val="accent1"/>
                </a:solidFill>
                <a:sym typeface="Wingdings" pitchFamily="2" charset="2"/>
              </a:rPr>
              <a:t> at the end of </a:t>
            </a:r>
            <a:r>
              <a:rPr lang="nl-BE" dirty="0" err="1">
                <a:solidFill>
                  <a:schemeClr val="accent1"/>
                </a:solidFill>
                <a:sym typeface="Wingdings" pitchFamily="2" charset="2"/>
              </a:rPr>
              <a:t>each</a:t>
            </a:r>
            <a:r>
              <a:rPr lang="nl-BE" dirty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nl-BE" dirty="0" err="1">
                <a:solidFill>
                  <a:schemeClr val="accent1"/>
                </a:solidFill>
                <a:sym typeface="Wingdings" pitchFamily="2" charset="2"/>
              </a:rPr>
              <a:t>year</a:t>
            </a:r>
            <a:r>
              <a:rPr lang="nl-BE" dirty="0">
                <a:solidFill>
                  <a:schemeClr val="accent1"/>
                </a:solidFill>
                <a:sym typeface="Wingdings" pitchFamily="2" charset="2"/>
              </a:rPr>
              <a:t>)</a:t>
            </a:r>
          </a:p>
          <a:p>
            <a:pPr>
              <a:buFont typeface="Wingdings" pitchFamily="2" charset="2"/>
              <a:buChar char="à"/>
            </a:pPr>
            <a:r>
              <a:rPr lang="nl-BE" dirty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nl-BE" dirty="0" err="1">
                <a:solidFill>
                  <a:schemeClr val="accent1"/>
                </a:solidFill>
                <a:sym typeface="Wingdings" pitchFamily="2" charset="2"/>
              </a:rPr>
              <a:t>Therefore</a:t>
            </a:r>
            <a:r>
              <a:rPr lang="nl-BE" dirty="0">
                <a:solidFill>
                  <a:schemeClr val="accent1"/>
                </a:solidFill>
                <a:sym typeface="Wingdings" pitchFamily="2" charset="2"/>
              </a:rPr>
              <a:t>, EGEA </a:t>
            </a:r>
            <a:r>
              <a:rPr lang="nl-BE" dirty="0" err="1">
                <a:solidFill>
                  <a:schemeClr val="accent1"/>
                </a:solidFill>
                <a:sym typeface="Wingdings" pitchFamily="2" charset="2"/>
              </a:rPr>
              <a:t>can</a:t>
            </a:r>
            <a:r>
              <a:rPr lang="nl-BE" dirty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nl-BE" dirty="0" err="1">
                <a:solidFill>
                  <a:schemeClr val="accent1"/>
                </a:solidFill>
                <a:sym typeface="Wingdings" pitchFamily="2" charset="2"/>
              </a:rPr>
              <a:t>recover</a:t>
            </a:r>
            <a:r>
              <a:rPr lang="nl-BE" dirty="0">
                <a:solidFill>
                  <a:schemeClr val="accent1"/>
                </a:solidFill>
                <a:sym typeface="Wingdings" pitchFamily="2" charset="2"/>
              </a:rPr>
              <a:t> +/- 12% of the </a:t>
            </a:r>
            <a:r>
              <a:rPr lang="nl-BE" dirty="0" err="1">
                <a:solidFill>
                  <a:schemeClr val="accent1"/>
                </a:solidFill>
                <a:sym typeface="Wingdings" pitchFamily="2" charset="2"/>
              </a:rPr>
              <a:t>total</a:t>
            </a:r>
            <a:r>
              <a:rPr lang="nl-BE" dirty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nl-BE" dirty="0" err="1">
                <a:solidFill>
                  <a:schemeClr val="accent1"/>
                </a:solidFill>
                <a:sym typeface="Wingdings" pitchFamily="2" charset="2"/>
              </a:rPr>
              <a:t>amount</a:t>
            </a:r>
            <a:r>
              <a:rPr lang="nl-BE" dirty="0">
                <a:solidFill>
                  <a:schemeClr val="accent1"/>
                </a:solidFill>
                <a:sym typeface="Wingdings" pitchFamily="2" charset="2"/>
              </a:rPr>
              <a:t> of 21% VAT </a:t>
            </a:r>
            <a:r>
              <a:rPr lang="nl-BE" dirty="0" err="1">
                <a:solidFill>
                  <a:schemeClr val="accent1"/>
                </a:solidFill>
                <a:sym typeface="Wingdings" pitchFamily="2" charset="2"/>
              </a:rPr>
              <a:t>paid</a:t>
            </a:r>
            <a:r>
              <a:rPr lang="nl-BE" dirty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nl-BE" dirty="0" err="1">
                <a:solidFill>
                  <a:schemeClr val="accent1"/>
                </a:solidFill>
                <a:sym typeface="Wingdings" pitchFamily="2" charset="2"/>
              </a:rPr>
              <a:t>on</a:t>
            </a:r>
            <a:r>
              <a:rPr lang="nl-BE" dirty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nl-BE" dirty="0" err="1">
                <a:solidFill>
                  <a:schemeClr val="accent1"/>
                </a:solidFill>
                <a:sym typeface="Wingdings" pitchFamily="2" charset="2"/>
              </a:rPr>
              <a:t>invoices</a:t>
            </a:r>
            <a:r>
              <a:rPr lang="nl-BE" dirty="0">
                <a:solidFill>
                  <a:schemeClr val="accent1"/>
                </a:solidFill>
                <a:sym typeface="Wingdings" pitchFamily="2" charset="2"/>
              </a:rPr>
              <a:t>.</a:t>
            </a:r>
            <a:endParaRPr lang="nl-BE" dirty="0">
              <a:solidFill>
                <a:schemeClr val="accent1"/>
              </a:solidFill>
            </a:endParaRPr>
          </a:p>
        </p:txBody>
      </p:sp>
      <p:sp>
        <p:nvSpPr>
          <p:cNvPr id="7172" name="TextBox 6"/>
          <p:cNvSpPr txBox="1">
            <a:spLocks noChangeArrowheads="1"/>
          </p:cNvSpPr>
          <p:nvPr/>
        </p:nvSpPr>
        <p:spPr bwMode="auto">
          <a:xfrm>
            <a:off x="6502400" y="484188"/>
            <a:ext cx="48244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BE" sz="4000" b="1" u="sng"/>
              <a:t>EGEA VAT STATUS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920750" y="5813425"/>
            <a:ext cx="11053763" cy="1936750"/>
          </a:xfrm>
        </p:spPr>
        <p:txBody>
          <a:bodyPr rtlCol="0"/>
          <a:lstStyle/>
          <a:p>
            <a:pPr defTabSz="1300393" eaLnBrk="1" fontAlgn="auto" hangingPunct="1">
              <a:spcAft>
                <a:spcPts val="0"/>
              </a:spcAft>
              <a:defRPr/>
            </a:pPr>
            <a:r>
              <a:rPr lang="en-US" b="1" spc="-100" dirty="0" smtClean="0"/>
              <a:t>PTI   -  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4"/>
          <p:cNvSpPr txBox="1">
            <a:spLocks noChangeArrowheads="1"/>
          </p:cNvSpPr>
          <p:nvPr/>
        </p:nvSpPr>
        <p:spPr bwMode="auto">
          <a:xfrm>
            <a:off x="6862763" y="1206500"/>
            <a:ext cx="32400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BE" sz="3600"/>
              <a:t>PTI Info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7581900" y="1997075"/>
            <a:ext cx="504825" cy="7921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8805863" y="1997075"/>
            <a:ext cx="649287" cy="7921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1" name="TextBox 10"/>
          <p:cNvSpPr txBox="1">
            <a:spLocks noChangeArrowheads="1"/>
          </p:cNvSpPr>
          <p:nvPr/>
        </p:nvSpPr>
        <p:spPr bwMode="auto">
          <a:xfrm>
            <a:off x="6573838" y="2860675"/>
            <a:ext cx="15589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BE"/>
              <a:t>Inspector</a:t>
            </a:r>
          </a:p>
        </p:txBody>
      </p:sp>
      <p:sp>
        <p:nvSpPr>
          <p:cNvPr id="14342" name="TextBox 11"/>
          <p:cNvSpPr txBox="1">
            <a:spLocks noChangeArrowheads="1"/>
          </p:cNvSpPr>
          <p:nvPr/>
        </p:nvSpPr>
        <p:spPr bwMode="auto">
          <a:xfrm>
            <a:off x="9094788" y="2860675"/>
            <a:ext cx="96361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BE"/>
              <a:t>Tools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23925" y="4013200"/>
            <a:ext cx="11768138" cy="40624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nl-BE" b="1" dirty="0" err="1"/>
              <a:t>Possible</a:t>
            </a:r>
            <a:r>
              <a:rPr lang="nl-BE" b="1" dirty="0"/>
              <a:t> </a:t>
            </a:r>
            <a:r>
              <a:rPr lang="nl-BE" b="1" dirty="0" err="1"/>
              <a:t>scenarios</a:t>
            </a:r>
            <a:r>
              <a:rPr lang="nl-BE" b="1" dirty="0"/>
              <a:t> </a:t>
            </a:r>
            <a:r>
              <a:rPr lang="nl-BE" b="1" dirty="0" err="1"/>
              <a:t>for</a:t>
            </a:r>
            <a:r>
              <a:rPr lang="nl-BE" b="1" dirty="0"/>
              <a:t> EGEA </a:t>
            </a:r>
            <a:r>
              <a:rPr lang="nl-BE" b="1" dirty="0" err="1"/>
              <a:t>requiring</a:t>
            </a:r>
            <a:r>
              <a:rPr lang="nl-BE" b="1" dirty="0"/>
              <a:t> </a:t>
            </a:r>
            <a:r>
              <a:rPr lang="nl-BE" b="1" dirty="0" err="1"/>
              <a:t>strategic</a:t>
            </a:r>
            <a:r>
              <a:rPr lang="nl-BE" b="1" dirty="0"/>
              <a:t> </a:t>
            </a:r>
            <a:r>
              <a:rPr lang="nl-BE" b="1" dirty="0" err="1"/>
              <a:t>discussion</a:t>
            </a:r>
            <a:r>
              <a:rPr lang="nl-BE" b="1" dirty="0"/>
              <a:t>:</a:t>
            </a:r>
          </a:p>
          <a:p>
            <a:pPr>
              <a:defRPr/>
            </a:pPr>
            <a:endParaRPr lang="nl-BE" dirty="0"/>
          </a:p>
          <a:p>
            <a:pPr marL="514350" indent="-514350">
              <a:buFontTx/>
              <a:buAutoNum type="arabicParenR"/>
              <a:defRPr/>
            </a:pPr>
            <a:r>
              <a:rPr lang="nl-BE" dirty="0"/>
              <a:t>FSD </a:t>
            </a:r>
            <a:r>
              <a:rPr lang="nl-BE" dirty="0" err="1"/>
              <a:t>shifted</a:t>
            </a:r>
            <a:r>
              <a:rPr lang="nl-BE" dirty="0"/>
              <a:t> to </a:t>
            </a:r>
            <a:r>
              <a:rPr lang="nl-BE" dirty="0" err="1"/>
              <a:t>EU-level</a:t>
            </a:r>
            <a:endParaRPr lang="nl-BE" dirty="0"/>
          </a:p>
          <a:p>
            <a:pPr marL="514350" indent="-514350">
              <a:buFontTx/>
              <a:buAutoNum type="arabicParenR"/>
              <a:defRPr/>
            </a:pPr>
            <a:endParaRPr lang="nl-BE" sz="1000" dirty="0"/>
          </a:p>
          <a:p>
            <a:pPr marL="514350" indent="-514350">
              <a:buFontTx/>
              <a:buAutoNum type="arabicParenR"/>
              <a:defRPr/>
            </a:pPr>
            <a:r>
              <a:rPr lang="nl-BE" dirty="0" err="1"/>
              <a:t>Get</a:t>
            </a:r>
            <a:r>
              <a:rPr lang="nl-BE" dirty="0"/>
              <a:t> </a:t>
            </a:r>
            <a:r>
              <a:rPr lang="nl-BE" dirty="0" err="1"/>
              <a:t>information</a:t>
            </a:r>
            <a:r>
              <a:rPr lang="nl-BE" dirty="0"/>
              <a:t> </a:t>
            </a:r>
            <a:r>
              <a:rPr lang="nl-BE" dirty="0" err="1"/>
              <a:t>through</a:t>
            </a:r>
            <a:r>
              <a:rPr lang="nl-BE" dirty="0"/>
              <a:t> Euro 5 </a:t>
            </a:r>
            <a:r>
              <a:rPr lang="nl-BE" dirty="0" err="1"/>
              <a:t>Regulation</a:t>
            </a:r>
            <a:endParaRPr lang="nl-BE" dirty="0"/>
          </a:p>
          <a:p>
            <a:pPr marL="514350" indent="-514350">
              <a:buFontTx/>
              <a:buAutoNum type="arabicParenR"/>
              <a:defRPr/>
            </a:pPr>
            <a:endParaRPr lang="nl-BE" sz="1000" dirty="0"/>
          </a:p>
          <a:p>
            <a:pPr marL="514350" indent="-514350">
              <a:buFontTx/>
              <a:buAutoNum type="arabicParenR"/>
              <a:defRPr/>
            </a:pPr>
            <a:r>
              <a:rPr lang="nl-BE" dirty="0" err="1"/>
              <a:t>Get</a:t>
            </a:r>
            <a:r>
              <a:rPr lang="nl-BE" dirty="0"/>
              <a:t> </a:t>
            </a:r>
            <a:r>
              <a:rPr lang="nl-BE" dirty="0" err="1"/>
              <a:t>information</a:t>
            </a:r>
            <a:r>
              <a:rPr lang="nl-BE" dirty="0"/>
              <a:t> </a:t>
            </a:r>
            <a:r>
              <a:rPr lang="nl-BE" dirty="0" err="1"/>
              <a:t>through</a:t>
            </a:r>
            <a:r>
              <a:rPr lang="nl-BE" dirty="0"/>
              <a:t> CITA </a:t>
            </a:r>
            <a:r>
              <a:rPr lang="nl-BE" dirty="0" err="1"/>
              <a:t>members</a:t>
            </a:r>
            <a:endParaRPr lang="nl-BE" dirty="0"/>
          </a:p>
          <a:p>
            <a:pPr marL="514350" indent="-514350">
              <a:buFontTx/>
              <a:buAutoNum type="arabicParenR"/>
              <a:defRPr/>
            </a:pPr>
            <a:endParaRPr lang="nl-BE" sz="1000" dirty="0"/>
          </a:p>
          <a:p>
            <a:pPr marL="514350" indent="-514350">
              <a:buFontTx/>
              <a:buAutoNum type="arabicParenR"/>
              <a:defRPr/>
            </a:pPr>
            <a:r>
              <a:rPr lang="nl-BE" dirty="0" err="1"/>
              <a:t>Long-term</a:t>
            </a:r>
            <a:r>
              <a:rPr lang="nl-BE" dirty="0"/>
              <a:t> </a:t>
            </a:r>
            <a:r>
              <a:rPr lang="nl-BE" dirty="0" err="1"/>
              <a:t>lobbying</a:t>
            </a:r>
            <a:r>
              <a:rPr lang="nl-BE" dirty="0"/>
              <a:t> in </a:t>
            </a:r>
            <a:r>
              <a:rPr lang="nl-BE" dirty="0" err="1"/>
              <a:t>favour</a:t>
            </a:r>
            <a:r>
              <a:rPr lang="nl-BE" dirty="0"/>
              <a:t> of V.I.P. (art. 16) </a:t>
            </a:r>
            <a:r>
              <a:rPr lang="nl-BE" dirty="0">
                <a:sym typeface="Wingdings" pitchFamily="2" charset="2"/>
              </a:rPr>
              <a:t> EGEA</a:t>
            </a:r>
          </a:p>
          <a:p>
            <a:pPr marL="514350" indent="-514350">
              <a:buFontTx/>
              <a:buAutoNum type="arabicParenR"/>
              <a:defRPr/>
            </a:pPr>
            <a:endParaRPr lang="nl-BE" sz="1000" dirty="0">
              <a:sym typeface="Wingdings" pitchFamily="2" charset="2"/>
            </a:endParaRPr>
          </a:p>
          <a:p>
            <a:pPr marL="514350" indent="-514350">
              <a:buFontTx/>
              <a:buAutoNum type="arabicParenR"/>
              <a:defRPr/>
            </a:pPr>
            <a:r>
              <a:rPr lang="nl-BE" dirty="0" err="1">
                <a:sym typeface="Wingdings" pitchFamily="2" charset="2"/>
              </a:rPr>
              <a:t>Creation</a:t>
            </a:r>
            <a:r>
              <a:rPr lang="nl-BE" dirty="0">
                <a:sym typeface="Wingdings" pitchFamily="2" charset="2"/>
              </a:rPr>
              <a:t> of a EU body </a:t>
            </a:r>
            <a:r>
              <a:rPr lang="nl-BE" dirty="0" err="1">
                <a:sym typeface="Wingdings" pitchFamily="2" charset="2"/>
              </a:rPr>
              <a:t>with</a:t>
            </a:r>
            <a:r>
              <a:rPr lang="nl-BE" dirty="0">
                <a:sym typeface="Wingdings" pitchFamily="2" charset="2"/>
              </a:rPr>
              <a:t> the </a:t>
            </a:r>
            <a:r>
              <a:rPr lang="nl-BE" dirty="0" err="1">
                <a:sym typeface="Wingdings" pitchFamily="2" charset="2"/>
              </a:rPr>
              <a:t>task</a:t>
            </a:r>
            <a:r>
              <a:rPr lang="nl-BE" dirty="0">
                <a:sym typeface="Wingdings" pitchFamily="2" charset="2"/>
              </a:rPr>
              <a:t> to </a:t>
            </a:r>
            <a:r>
              <a:rPr lang="nl-BE" dirty="0" err="1">
                <a:sym typeface="Wingdings" pitchFamily="2" charset="2"/>
              </a:rPr>
              <a:t>create</a:t>
            </a:r>
            <a:r>
              <a:rPr lang="nl-BE" dirty="0">
                <a:sym typeface="Wingdings" pitchFamily="2" charset="2"/>
              </a:rPr>
              <a:t> test </a:t>
            </a:r>
            <a:r>
              <a:rPr lang="nl-BE" dirty="0" err="1">
                <a:sym typeface="Wingdings" pitchFamily="2" charset="2"/>
              </a:rPr>
              <a:t>specifications</a:t>
            </a:r>
            <a:r>
              <a:rPr lang="nl-BE" dirty="0">
                <a:sym typeface="Wingdings" pitchFamily="2" charset="2"/>
              </a:rPr>
              <a:t> at EU level</a:t>
            </a:r>
          </a:p>
          <a:p>
            <a:pPr marL="514350" indent="-514350">
              <a:buFontTx/>
              <a:buAutoNum type="arabicParenR"/>
              <a:defRPr/>
            </a:pPr>
            <a:endParaRPr lang="nl-BE" sz="1000" dirty="0">
              <a:sym typeface="Wingdings" pitchFamily="2" charset="2"/>
            </a:endParaRPr>
          </a:p>
          <a:p>
            <a:pPr marL="514350" indent="-514350">
              <a:buFontTx/>
              <a:buAutoNum type="arabicParenR"/>
              <a:defRPr/>
            </a:pPr>
            <a:r>
              <a:rPr lang="nl-BE" dirty="0">
                <a:sym typeface="Wingdings" pitchFamily="2" charset="2"/>
              </a:rPr>
              <a:t>EGEA to go to </a:t>
            </a:r>
            <a:r>
              <a:rPr lang="nl-BE" dirty="0" err="1">
                <a:sym typeface="Wingdings" pitchFamily="2" charset="2"/>
              </a:rPr>
              <a:t>national</a:t>
            </a:r>
            <a:r>
              <a:rPr lang="nl-BE" dirty="0">
                <a:sym typeface="Wingdings" pitchFamily="2" charset="2"/>
              </a:rPr>
              <a:t> </a:t>
            </a:r>
            <a:r>
              <a:rPr lang="nl-BE" dirty="0" err="1">
                <a:sym typeface="Wingdings" pitchFamily="2" charset="2"/>
              </a:rPr>
              <a:t>authorities</a:t>
            </a:r>
            <a:r>
              <a:rPr lang="nl-BE" dirty="0">
                <a:sym typeface="Wingdings" pitchFamily="2" charset="2"/>
              </a:rPr>
              <a:t> and </a:t>
            </a:r>
            <a:r>
              <a:rPr lang="nl-BE" dirty="0" err="1">
                <a:sym typeface="Wingdings" pitchFamily="2" charset="2"/>
              </a:rPr>
              <a:t>ask</a:t>
            </a:r>
            <a:r>
              <a:rPr lang="nl-BE" dirty="0">
                <a:sym typeface="Wingdings" pitchFamily="2" charset="2"/>
              </a:rPr>
              <a:t> </a:t>
            </a:r>
            <a:r>
              <a:rPr lang="nl-BE" dirty="0" err="1">
                <a:sym typeface="Wingdings" pitchFamily="2" charset="2"/>
              </a:rPr>
              <a:t>for</a:t>
            </a:r>
            <a:r>
              <a:rPr lang="nl-BE" dirty="0">
                <a:sym typeface="Wingdings" pitchFamily="2" charset="2"/>
              </a:rPr>
              <a:t> </a:t>
            </a:r>
            <a:r>
              <a:rPr lang="nl-BE" dirty="0" err="1">
                <a:sym typeface="Wingdings" pitchFamily="2" charset="2"/>
              </a:rPr>
              <a:t>technical</a:t>
            </a:r>
            <a:r>
              <a:rPr lang="nl-BE" dirty="0">
                <a:sym typeface="Wingdings" pitchFamily="2" charset="2"/>
              </a:rPr>
              <a:t> </a:t>
            </a:r>
            <a:r>
              <a:rPr lang="nl-BE" dirty="0" err="1">
                <a:sym typeface="Wingdings" pitchFamily="2" charset="2"/>
              </a:rPr>
              <a:t>information</a:t>
            </a:r>
            <a:endParaRPr lang="nl-B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920750" y="5813425"/>
            <a:ext cx="11053763" cy="1936750"/>
          </a:xfrm>
        </p:spPr>
        <p:txBody>
          <a:bodyPr rtlCol="0"/>
          <a:lstStyle/>
          <a:p>
            <a:pPr defTabSz="1300393" eaLnBrk="1" fontAlgn="auto" hangingPunct="1">
              <a:spcAft>
                <a:spcPts val="0"/>
              </a:spcAft>
              <a:defRPr/>
            </a:pPr>
            <a:r>
              <a:rPr lang="en-US" b="1" spc="-100" dirty="0" smtClean="0"/>
              <a:t>Dates of meetings in 2015</a:t>
            </a:r>
          </a:p>
        </p:txBody>
      </p:sp>
      <p:pic>
        <p:nvPicPr>
          <p:cNvPr id="15363" name="Picture 2" descr="http://www.teologie.eu/wp-content/uploads/2013/12/calendar-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2625" y="1276350"/>
            <a:ext cx="3810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5475288" y="555625"/>
            <a:ext cx="7075487" cy="1625600"/>
          </a:xfrm>
        </p:spPr>
        <p:txBody>
          <a:bodyPr/>
          <a:lstStyle/>
          <a:p>
            <a:pPr eaLnBrk="1" hangingPunct="1"/>
            <a:r>
              <a:rPr lang="en-US" sz="4400" smtClean="0"/>
              <a:t>Proposed dates for 2015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98488" y="2284413"/>
          <a:ext cx="11881322" cy="6984776"/>
        </p:xfrm>
        <a:graphic>
          <a:graphicData uri="http://schemas.openxmlformats.org/drawingml/2006/table">
            <a:tbl>
              <a:tblPr/>
              <a:tblGrid>
                <a:gridCol w="2520280"/>
                <a:gridCol w="1512168"/>
                <a:gridCol w="3528392"/>
                <a:gridCol w="2454436"/>
                <a:gridCol w="1866046"/>
              </a:tblGrid>
              <a:tr h="5980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Calibri"/>
                          <a:ea typeface="Times New Roman"/>
                          <a:cs typeface="Tahoma"/>
                        </a:rPr>
                        <a:t>Date</a:t>
                      </a:r>
                      <a:endParaRPr lang="en-US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122" marR="641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Calibri"/>
                          <a:ea typeface="Times New Roman"/>
                          <a:cs typeface="Tahoma"/>
                        </a:rPr>
                        <a:t>Time</a:t>
                      </a:r>
                      <a:endParaRPr lang="en-US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122" marR="641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Calibri"/>
                          <a:ea typeface="Times New Roman"/>
                          <a:cs typeface="Tahoma"/>
                        </a:rPr>
                        <a:t>Event</a:t>
                      </a:r>
                      <a:endParaRPr lang="en-US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122" marR="641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Calibri"/>
                          <a:ea typeface="Times New Roman"/>
                          <a:cs typeface="Tahoma"/>
                        </a:rPr>
                        <a:t>Attendants</a:t>
                      </a:r>
                      <a:endParaRPr lang="en-US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122" marR="641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Calibri"/>
                          <a:ea typeface="Times New Roman"/>
                          <a:cs typeface="Tahoma"/>
                        </a:rPr>
                        <a:t>Venue</a:t>
                      </a:r>
                      <a:endParaRPr lang="en-US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122" marR="641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977325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Times New Roman"/>
                          <a:cs typeface="Tahoma"/>
                        </a:rPr>
                        <a:t>24</a:t>
                      </a:r>
                      <a:r>
                        <a:rPr lang="en-US" sz="2000" b="1" baseline="30000" dirty="0">
                          <a:latin typeface="Calibri"/>
                          <a:ea typeface="Times New Roman"/>
                          <a:cs typeface="Tahoma"/>
                        </a:rPr>
                        <a:t>th</a:t>
                      </a:r>
                      <a:r>
                        <a:rPr lang="en-US" sz="2000" b="1" dirty="0">
                          <a:latin typeface="Calibri"/>
                          <a:ea typeface="Times New Roman"/>
                          <a:cs typeface="Tahoma"/>
                        </a:rPr>
                        <a:t> March 2015 </a:t>
                      </a:r>
                      <a:endParaRPr lang="en-US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122" marR="64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Calibri"/>
                          <a:ea typeface="Times New Roman"/>
                          <a:cs typeface="Tahoma"/>
                        </a:rPr>
                        <a:t>14</a:t>
                      </a:r>
                      <a:r>
                        <a:rPr lang="en-GB" sz="2000" b="1" baseline="30000">
                          <a:latin typeface="Calibri"/>
                          <a:ea typeface="Times New Roman"/>
                          <a:cs typeface="Tahoma"/>
                        </a:rPr>
                        <a:t>00</a:t>
                      </a:r>
                      <a:r>
                        <a:rPr lang="en-GB" sz="2000" b="1">
                          <a:latin typeface="Calibri"/>
                          <a:ea typeface="Times New Roman"/>
                          <a:cs typeface="Tahoma"/>
                        </a:rPr>
                        <a:t> - 18</a:t>
                      </a:r>
                      <a:r>
                        <a:rPr lang="en-GB" sz="2000" b="1" baseline="30000">
                          <a:latin typeface="Calibri"/>
                          <a:ea typeface="Times New Roman"/>
                          <a:cs typeface="Tahoma"/>
                        </a:rPr>
                        <a:t>00</a:t>
                      </a:r>
                      <a:endParaRPr lang="en-US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122" marR="64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Calibri"/>
                          <a:ea typeface="Times New Roman"/>
                          <a:cs typeface="Tahoma"/>
                        </a:rPr>
                        <a:t>Board Meeting</a:t>
                      </a:r>
                      <a:endParaRPr lang="en-US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122" marR="64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Calibri"/>
                          <a:ea typeface="Times New Roman"/>
                          <a:cs typeface="Tahoma"/>
                        </a:rPr>
                        <a:t>Board Members</a:t>
                      </a:r>
                      <a:endParaRPr lang="en-US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122" marR="64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latin typeface="Calibri"/>
                        <a:ea typeface="Times New Roman"/>
                        <a:cs typeface="Tahoma"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Calibri"/>
                          <a:ea typeface="Times New Roman"/>
                          <a:cs typeface="Tahoma"/>
                        </a:rPr>
                        <a:t>Brussels</a:t>
                      </a:r>
                      <a:endParaRPr lang="en-US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122" marR="64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77325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alibri"/>
                          <a:ea typeface="Times New Roman"/>
                          <a:cs typeface="Tahoma"/>
                        </a:rPr>
                        <a:t>24</a:t>
                      </a:r>
                      <a:r>
                        <a:rPr lang="en-US" sz="2000" b="1" baseline="30000">
                          <a:latin typeface="Calibri"/>
                          <a:ea typeface="Times New Roman"/>
                          <a:cs typeface="Tahoma"/>
                        </a:rPr>
                        <a:t>th</a:t>
                      </a:r>
                      <a:r>
                        <a:rPr lang="en-US" sz="2000" b="1">
                          <a:latin typeface="Calibri"/>
                          <a:ea typeface="Times New Roman"/>
                          <a:cs typeface="Tahoma"/>
                        </a:rPr>
                        <a:t> March 2015 </a:t>
                      </a:r>
                      <a:endParaRPr lang="en-US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122" marR="64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Calibri"/>
                          <a:ea typeface="Times New Roman"/>
                          <a:cs typeface="Tahoma"/>
                        </a:rPr>
                        <a:t>19</a:t>
                      </a:r>
                      <a:r>
                        <a:rPr lang="en-GB" sz="2000" b="1" baseline="30000">
                          <a:latin typeface="Calibri"/>
                          <a:ea typeface="Times New Roman"/>
                          <a:cs typeface="Tahoma"/>
                        </a:rPr>
                        <a:t>30</a:t>
                      </a:r>
                      <a:r>
                        <a:rPr lang="en-GB" sz="2000" b="1">
                          <a:latin typeface="Calibri"/>
                          <a:ea typeface="Times New Roman"/>
                          <a:cs typeface="Tahoma"/>
                        </a:rPr>
                        <a:t> – </a:t>
                      </a:r>
                      <a:endParaRPr lang="en-US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122" marR="64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Calibri"/>
                          <a:ea typeface="Times New Roman"/>
                          <a:cs typeface="Tahoma"/>
                        </a:rPr>
                        <a:t>Dinner</a:t>
                      </a:r>
                      <a:endParaRPr lang="en-US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122" marR="64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 err="1">
                          <a:latin typeface="Calibri"/>
                          <a:ea typeface="Times New Roman"/>
                          <a:cs typeface="Tahoma"/>
                        </a:rPr>
                        <a:t>EGEA</a:t>
                      </a:r>
                      <a:r>
                        <a:rPr lang="en-GB" sz="2000" b="1" dirty="0">
                          <a:latin typeface="Calibri"/>
                          <a:ea typeface="Times New Roman"/>
                          <a:cs typeface="Tahoma"/>
                        </a:rPr>
                        <a:t> Members</a:t>
                      </a:r>
                      <a:endParaRPr lang="en-US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122" marR="64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latin typeface="Calibri"/>
                        <a:ea typeface="Times New Roman"/>
                        <a:cs typeface="Tahoma"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Calibri"/>
                          <a:ea typeface="Times New Roman"/>
                          <a:cs typeface="Tahoma"/>
                        </a:rPr>
                        <a:t>Brussels</a:t>
                      </a:r>
                      <a:endParaRPr lang="en-US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122" marR="64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9693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alibri"/>
                          <a:ea typeface="Times New Roman"/>
                          <a:cs typeface="Tahoma"/>
                        </a:rPr>
                        <a:t>25</a:t>
                      </a:r>
                      <a:r>
                        <a:rPr lang="en-US" sz="2000" b="1" baseline="30000">
                          <a:latin typeface="Calibri"/>
                          <a:ea typeface="Times New Roman"/>
                          <a:cs typeface="Tahoma"/>
                        </a:rPr>
                        <a:t>th</a:t>
                      </a:r>
                      <a:r>
                        <a:rPr lang="en-US" sz="2000" b="1">
                          <a:latin typeface="Calibri"/>
                          <a:ea typeface="Times New Roman"/>
                          <a:cs typeface="Tahoma"/>
                        </a:rPr>
                        <a:t> March 2015 </a:t>
                      </a:r>
                      <a:endParaRPr lang="en-US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122" marR="64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Calibri"/>
                          <a:ea typeface="Times New Roman"/>
                          <a:cs typeface="Tahoma"/>
                        </a:rPr>
                        <a:t>9</a:t>
                      </a:r>
                      <a:r>
                        <a:rPr lang="en-GB" sz="2000" b="1" baseline="30000" dirty="0">
                          <a:latin typeface="Calibri"/>
                          <a:ea typeface="Times New Roman"/>
                          <a:cs typeface="Tahoma"/>
                        </a:rPr>
                        <a:t>00</a:t>
                      </a:r>
                      <a:r>
                        <a:rPr lang="en-GB" sz="2000" b="1" dirty="0">
                          <a:latin typeface="Calibri"/>
                          <a:ea typeface="Times New Roman"/>
                          <a:cs typeface="Tahoma"/>
                        </a:rPr>
                        <a:t> - 13</a:t>
                      </a:r>
                      <a:r>
                        <a:rPr lang="en-GB" sz="2000" b="1" baseline="30000" dirty="0">
                          <a:latin typeface="Calibri"/>
                          <a:ea typeface="Times New Roman"/>
                          <a:cs typeface="Tahoma"/>
                        </a:rPr>
                        <a:t>00</a:t>
                      </a:r>
                      <a:endParaRPr lang="en-US" sz="16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GB" sz="2000" dirty="0" smtClean="0">
                        <a:latin typeface="Calibri"/>
                        <a:ea typeface="Times New Roman"/>
                        <a:cs typeface="Tahoma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GB" sz="2000" dirty="0" smtClean="0">
                        <a:latin typeface="Calibri"/>
                        <a:ea typeface="Times New Roman"/>
                        <a:cs typeface="Tahoma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latin typeface="Calibri"/>
                          <a:ea typeface="Times New Roman"/>
                          <a:cs typeface="Tahoma"/>
                        </a:rPr>
                        <a:t>13</a:t>
                      </a:r>
                      <a:r>
                        <a:rPr lang="en-GB" sz="2000" baseline="30000" dirty="0" smtClean="0">
                          <a:latin typeface="Calibri"/>
                          <a:ea typeface="Times New Roman"/>
                          <a:cs typeface="Tahoma"/>
                        </a:rPr>
                        <a:t>00</a:t>
                      </a:r>
                      <a:r>
                        <a:rPr lang="en-GB" sz="2000" dirty="0" smtClean="0">
                          <a:latin typeface="Calibri"/>
                          <a:ea typeface="Times New Roman"/>
                          <a:cs typeface="Tahoma"/>
                        </a:rPr>
                        <a:t> </a:t>
                      </a:r>
                      <a:r>
                        <a:rPr lang="en-GB" sz="2000" dirty="0">
                          <a:latin typeface="Calibri"/>
                          <a:ea typeface="Times New Roman"/>
                          <a:cs typeface="Tahoma"/>
                        </a:rPr>
                        <a:t>–14</a:t>
                      </a:r>
                      <a:r>
                        <a:rPr lang="en-GB" sz="2000" baseline="30000" dirty="0">
                          <a:latin typeface="Calibri"/>
                          <a:ea typeface="Times New Roman"/>
                          <a:cs typeface="Tahoma"/>
                        </a:rPr>
                        <a:t>00</a:t>
                      </a:r>
                      <a:endParaRPr lang="en-US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122" marR="64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Calibri"/>
                          <a:ea typeface="Times New Roman"/>
                          <a:cs typeface="Tahoma"/>
                        </a:rPr>
                        <a:t>General Assembly</a:t>
                      </a:r>
                      <a:endParaRPr lang="en-US" sz="16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GB" sz="2000" dirty="0" smtClean="0">
                        <a:latin typeface="Calibri"/>
                        <a:ea typeface="Times New Roman"/>
                        <a:cs typeface="Tahoma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GB" sz="2000" dirty="0" smtClean="0">
                        <a:latin typeface="Calibri"/>
                        <a:ea typeface="Times New Roman"/>
                        <a:cs typeface="Tahoma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latin typeface="Calibri"/>
                          <a:ea typeface="Times New Roman"/>
                          <a:cs typeface="Tahoma"/>
                        </a:rPr>
                        <a:t>Lunch</a:t>
                      </a:r>
                      <a:endParaRPr lang="en-US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122" marR="64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Calibri"/>
                          <a:ea typeface="Times New Roman"/>
                          <a:cs typeface="Tahoma"/>
                        </a:rPr>
                        <a:t>EGEA Members and Guests </a:t>
                      </a:r>
                      <a:endParaRPr lang="en-US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122" marR="64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latin typeface="Calibri"/>
                        <a:ea typeface="Times New Roman"/>
                        <a:cs typeface="Tahoma"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Calibri"/>
                          <a:ea typeface="Times New Roman"/>
                          <a:cs typeface="Tahoma"/>
                        </a:rPr>
                        <a:t>Brussels</a:t>
                      </a:r>
                      <a:endParaRPr lang="en-US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122" marR="64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9909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122" marR="64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GB" sz="2000">
                        <a:latin typeface="Calibri"/>
                        <a:ea typeface="Times New Roman"/>
                        <a:cs typeface="Tahoma"/>
                      </a:endParaRPr>
                    </a:p>
                  </a:txBody>
                  <a:tcPr marL="64122" marR="64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122" marR="64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122" marR="64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GB" sz="2000">
                        <a:latin typeface="Calibri"/>
                        <a:ea typeface="Times New Roman"/>
                        <a:cs typeface="Tahoma"/>
                      </a:endParaRPr>
                    </a:p>
                  </a:txBody>
                  <a:tcPr marL="64122" marR="64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977325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alibri"/>
                          <a:ea typeface="Times New Roman"/>
                          <a:cs typeface="Tahoma"/>
                        </a:rPr>
                        <a:t>12</a:t>
                      </a:r>
                      <a:r>
                        <a:rPr lang="en-US" sz="2000" b="1" baseline="30000">
                          <a:latin typeface="Calibri"/>
                          <a:ea typeface="Times New Roman"/>
                          <a:cs typeface="Tahoma"/>
                        </a:rPr>
                        <a:t>th</a:t>
                      </a:r>
                      <a:r>
                        <a:rPr lang="en-US" sz="2000" b="1">
                          <a:latin typeface="Calibri"/>
                          <a:ea typeface="Times New Roman"/>
                          <a:cs typeface="Tahoma"/>
                        </a:rPr>
                        <a:t> November 2015 </a:t>
                      </a:r>
                      <a:endParaRPr lang="en-US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122" marR="64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Calibri"/>
                          <a:ea typeface="Times New Roman"/>
                          <a:cs typeface="Tahoma"/>
                        </a:rPr>
                        <a:t>14</a:t>
                      </a:r>
                      <a:r>
                        <a:rPr lang="en-GB" sz="2000" b="1" baseline="30000">
                          <a:latin typeface="Calibri"/>
                          <a:ea typeface="Times New Roman"/>
                          <a:cs typeface="Tahoma"/>
                        </a:rPr>
                        <a:t>00</a:t>
                      </a:r>
                      <a:r>
                        <a:rPr lang="en-GB" sz="2000" b="1">
                          <a:latin typeface="Calibri"/>
                          <a:ea typeface="Times New Roman"/>
                          <a:cs typeface="Tahoma"/>
                        </a:rPr>
                        <a:t> - 18</a:t>
                      </a:r>
                      <a:r>
                        <a:rPr lang="en-GB" sz="2000" b="1" baseline="30000">
                          <a:latin typeface="Calibri"/>
                          <a:ea typeface="Times New Roman"/>
                          <a:cs typeface="Tahoma"/>
                        </a:rPr>
                        <a:t>00</a:t>
                      </a:r>
                      <a:endParaRPr lang="en-US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122" marR="64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Calibri"/>
                          <a:ea typeface="Times New Roman"/>
                          <a:cs typeface="Tahoma"/>
                        </a:rPr>
                        <a:t>Board Meeting</a:t>
                      </a:r>
                      <a:endParaRPr lang="en-US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122" marR="64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Calibri"/>
                          <a:ea typeface="Times New Roman"/>
                          <a:cs typeface="Tahoma"/>
                        </a:rPr>
                        <a:t>Board Members</a:t>
                      </a:r>
                      <a:endParaRPr lang="en-US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122" marR="64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latin typeface="Calibri"/>
                        <a:ea typeface="Times New Roman"/>
                        <a:cs typeface="Tahoma"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Calibri"/>
                          <a:ea typeface="Times New Roman"/>
                          <a:cs typeface="Tahoma"/>
                        </a:rPr>
                        <a:t>Brussels</a:t>
                      </a:r>
                      <a:endParaRPr lang="en-US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122" marR="64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77325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alibri"/>
                          <a:ea typeface="Times New Roman"/>
                          <a:cs typeface="Tahoma"/>
                        </a:rPr>
                        <a:t>12</a:t>
                      </a:r>
                      <a:r>
                        <a:rPr lang="en-US" sz="2000" b="1" baseline="30000">
                          <a:latin typeface="Calibri"/>
                          <a:ea typeface="Times New Roman"/>
                          <a:cs typeface="Tahoma"/>
                        </a:rPr>
                        <a:t>th</a:t>
                      </a:r>
                      <a:r>
                        <a:rPr lang="en-US" sz="2000" b="1">
                          <a:latin typeface="Calibri"/>
                          <a:ea typeface="Times New Roman"/>
                          <a:cs typeface="Tahoma"/>
                        </a:rPr>
                        <a:t> November 2015 </a:t>
                      </a:r>
                      <a:endParaRPr lang="en-US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122" marR="64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Calibri"/>
                          <a:ea typeface="Times New Roman"/>
                          <a:cs typeface="Tahoma"/>
                        </a:rPr>
                        <a:t>19</a:t>
                      </a:r>
                      <a:r>
                        <a:rPr lang="en-GB" sz="2000" b="1" baseline="30000">
                          <a:latin typeface="Calibri"/>
                          <a:ea typeface="Times New Roman"/>
                          <a:cs typeface="Tahoma"/>
                        </a:rPr>
                        <a:t>30</a:t>
                      </a:r>
                      <a:r>
                        <a:rPr lang="en-GB" sz="2000" b="1">
                          <a:latin typeface="Calibri"/>
                          <a:ea typeface="Times New Roman"/>
                          <a:cs typeface="Tahoma"/>
                        </a:rPr>
                        <a:t> – </a:t>
                      </a:r>
                      <a:endParaRPr lang="en-US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122" marR="64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latin typeface="Calibri"/>
                          <a:ea typeface="Times New Roman"/>
                          <a:cs typeface="Tahoma"/>
                        </a:rPr>
                        <a:t>Dinner</a:t>
                      </a:r>
                      <a:endParaRPr lang="en-US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122" marR="64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Calibri"/>
                          <a:ea typeface="Times New Roman"/>
                          <a:cs typeface="Tahoma"/>
                        </a:rPr>
                        <a:t>EGEA Members</a:t>
                      </a:r>
                      <a:endParaRPr lang="en-US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122" marR="64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latin typeface="Calibri"/>
                        <a:ea typeface="Times New Roman"/>
                        <a:cs typeface="Tahoma"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Calibri"/>
                          <a:ea typeface="Times New Roman"/>
                          <a:cs typeface="Tahoma"/>
                        </a:rPr>
                        <a:t>Brussels</a:t>
                      </a:r>
                      <a:endParaRPr lang="en-US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122" marR="64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27809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Times New Roman"/>
                          <a:cs typeface="Tahoma"/>
                        </a:rPr>
                        <a:t>13</a:t>
                      </a:r>
                      <a:r>
                        <a:rPr lang="en-US" sz="2000" b="1" baseline="30000" dirty="0">
                          <a:latin typeface="Calibri"/>
                          <a:ea typeface="Times New Roman"/>
                          <a:cs typeface="Tahoma"/>
                        </a:rPr>
                        <a:t>th</a:t>
                      </a:r>
                      <a:r>
                        <a:rPr lang="en-US" sz="2000" b="1" dirty="0">
                          <a:latin typeface="Calibri"/>
                          <a:ea typeface="Times New Roman"/>
                          <a:cs typeface="Tahoma"/>
                        </a:rPr>
                        <a:t>  November 2015 </a:t>
                      </a:r>
                      <a:endParaRPr lang="en-US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122" marR="64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Calibri"/>
                          <a:ea typeface="Times New Roman"/>
                          <a:cs typeface="Tahoma"/>
                        </a:rPr>
                        <a:t>9</a:t>
                      </a:r>
                      <a:r>
                        <a:rPr lang="en-GB" sz="2000" b="1" baseline="30000" dirty="0">
                          <a:latin typeface="Calibri"/>
                          <a:ea typeface="Times New Roman"/>
                          <a:cs typeface="Tahoma"/>
                        </a:rPr>
                        <a:t>00</a:t>
                      </a:r>
                      <a:r>
                        <a:rPr lang="en-GB" sz="2000" b="1" dirty="0">
                          <a:latin typeface="Calibri"/>
                          <a:ea typeface="Times New Roman"/>
                          <a:cs typeface="Tahoma"/>
                        </a:rPr>
                        <a:t> - 13</a:t>
                      </a:r>
                      <a:r>
                        <a:rPr lang="en-GB" sz="2000" b="1" baseline="30000" dirty="0">
                          <a:latin typeface="Calibri"/>
                          <a:ea typeface="Times New Roman"/>
                          <a:cs typeface="Tahoma"/>
                        </a:rPr>
                        <a:t>00</a:t>
                      </a:r>
                      <a:endParaRPr lang="en-US" sz="16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GB" sz="2000" dirty="0" smtClean="0">
                        <a:latin typeface="Calibri"/>
                        <a:ea typeface="Times New Roman"/>
                        <a:cs typeface="Tahoma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GB" sz="2000" dirty="0" smtClean="0">
                        <a:latin typeface="Calibri"/>
                        <a:ea typeface="Times New Roman"/>
                        <a:cs typeface="Tahoma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latin typeface="Calibri"/>
                          <a:ea typeface="Times New Roman"/>
                          <a:cs typeface="Tahoma"/>
                        </a:rPr>
                        <a:t>13</a:t>
                      </a:r>
                      <a:r>
                        <a:rPr lang="en-GB" sz="2000" baseline="30000" dirty="0" smtClean="0">
                          <a:latin typeface="Calibri"/>
                          <a:ea typeface="Times New Roman"/>
                          <a:cs typeface="Tahoma"/>
                        </a:rPr>
                        <a:t>00</a:t>
                      </a:r>
                      <a:r>
                        <a:rPr lang="en-GB" sz="2000" dirty="0" smtClean="0">
                          <a:latin typeface="Calibri"/>
                          <a:ea typeface="Times New Roman"/>
                          <a:cs typeface="Tahoma"/>
                        </a:rPr>
                        <a:t> </a:t>
                      </a:r>
                      <a:r>
                        <a:rPr lang="en-GB" sz="2000" dirty="0">
                          <a:latin typeface="Calibri"/>
                          <a:ea typeface="Times New Roman"/>
                          <a:cs typeface="Tahoma"/>
                        </a:rPr>
                        <a:t>–14</a:t>
                      </a:r>
                      <a:r>
                        <a:rPr lang="en-GB" sz="2000" baseline="30000" dirty="0">
                          <a:latin typeface="Calibri"/>
                          <a:ea typeface="Times New Roman"/>
                          <a:cs typeface="Tahoma"/>
                        </a:rPr>
                        <a:t>00</a:t>
                      </a:r>
                      <a:endParaRPr lang="en-US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122" marR="64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Calibri"/>
                          <a:ea typeface="Times New Roman"/>
                          <a:cs typeface="Tahoma"/>
                        </a:rPr>
                        <a:t>General Assembly</a:t>
                      </a:r>
                      <a:endParaRPr lang="en-US" sz="16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GB" sz="2000" dirty="0" smtClean="0">
                        <a:latin typeface="Calibri"/>
                        <a:ea typeface="Times New Roman"/>
                        <a:cs typeface="Tahoma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GB" sz="2000" dirty="0" smtClean="0">
                        <a:latin typeface="Calibri"/>
                        <a:ea typeface="Times New Roman"/>
                        <a:cs typeface="Tahoma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latin typeface="Calibri"/>
                          <a:ea typeface="Times New Roman"/>
                          <a:cs typeface="Tahoma"/>
                        </a:rPr>
                        <a:t>Lunch</a:t>
                      </a:r>
                      <a:endParaRPr lang="en-US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122" marR="64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Calibri"/>
                          <a:ea typeface="Times New Roman"/>
                          <a:cs typeface="Tahoma"/>
                        </a:rPr>
                        <a:t>EGEA Members and Guests </a:t>
                      </a:r>
                      <a:endParaRPr lang="en-US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122" marR="64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latin typeface="Calibri"/>
                        <a:ea typeface="Times New Roman"/>
                        <a:cs typeface="Tahoma"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Calibri"/>
                          <a:ea typeface="Times New Roman"/>
                          <a:cs typeface="Tahoma"/>
                        </a:rPr>
                        <a:t>Brussels</a:t>
                      </a:r>
                      <a:endParaRPr lang="en-US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122" marR="64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ous-titre 4"/>
          <p:cNvSpPr>
            <a:spLocks noGrp="1"/>
          </p:cNvSpPr>
          <p:nvPr>
            <p:ph type="subTitle" idx="1"/>
          </p:nvPr>
        </p:nvSpPr>
        <p:spPr>
          <a:xfrm>
            <a:off x="3189288" y="6389688"/>
            <a:ext cx="9144000" cy="1079500"/>
          </a:xfrm>
        </p:spPr>
        <p:txBody>
          <a:bodyPr/>
          <a:lstStyle/>
          <a:p>
            <a:pPr eaLnBrk="1" hangingPunct="1"/>
            <a:r>
              <a:rPr lang="en-GB" smtClean="0"/>
              <a:t>Thank you</a:t>
            </a:r>
          </a:p>
        </p:txBody>
      </p:sp>
      <p:sp>
        <p:nvSpPr>
          <p:cNvPr id="17411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309563" y="9045575"/>
            <a:ext cx="12314237" cy="439738"/>
          </a:xfrm>
        </p:spPr>
        <p:txBody>
          <a:bodyPr/>
          <a:lstStyle/>
          <a:p>
            <a:pPr marL="0" indent="0" eaLnBrk="1" hangingPunct="1"/>
            <a:r>
              <a:rPr lang="en-GB" smtClean="0"/>
              <a:t>“Providing more influence, better information and stronger support to the Garage and Test Equipment Industry!”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>
                <a:solidFill>
                  <a:schemeClr val="tx2"/>
                </a:solidFill>
              </a:rPr>
              <a:t>Functioning of a VAT Unit</a:t>
            </a:r>
            <a:endParaRPr lang="fr-FR" smtClean="0">
              <a:solidFill>
                <a:schemeClr val="tx2"/>
              </a:solidFill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50875" y="2228850"/>
            <a:ext cx="11703050" cy="6437313"/>
          </a:xfrm>
        </p:spPr>
        <p:txBody>
          <a:bodyPr/>
          <a:lstStyle/>
          <a:p>
            <a:r>
              <a:rPr lang="nl-BE" sz="4000" smtClean="0"/>
              <a:t>FIGIEFA &amp; EGEA keep their individual VAT number and use it when invoicing to 3rd parties</a:t>
            </a:r>
          </a:p>
          <a:p>
            <a:r>
              <a:rPr lang="nl-BE" sz="4000" smtClean="0"/>
              <a:t>A new supra-VAT entity is created above the 2 associations, used towards the VAT administration</a:t>
            </a:r>
          </a:p>
          <a:p>
            <a:endParaRPr lang="nl-BE" sz="4000" u="sng" smtClean="0"/>
          </a:p>
          <a:p>
            <a:r>
              <a:rPr lang="nl-BE" sz="4000" smtClean="0"/>
              <a:t>	</a:t>
            </a:r>
            <a:r>
              <a:rPr lang="nl-BE" sz="4000" u="sng" smtClean="0"/>
              <a:t>Benefit:</a:t>
            </a:r>
            <a:r>
              <a:rPr lang="nl-BE" sz="4000" smtClean="0"/>
              <a:t> </a:t>
            </a:r>
            <a:r>
              <a:rPr lang="nl-BE" sz="4000" u="sng" smtClean="0"/>
              <a:t>no VAT</a:t>
            </a:r>
            <a:r>
              <a:rPr lang="nl-BE" sz="4000" smtClean="0"/>
              <a:t> on internal invoicing between EGEA &amp; FIGIEFA (manpower, secretariat costs)</a:t>
            </a:r>
            <a:endParaRPr lang="fr-FR" sz="4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EGEA">
      <a:dk1>
        <a:srgbClr val="296E96"/>
      </a:dk1>
      <a:lt1>
        <a:srgbClr val="559522"/>
      </a:lt1>
      <a:dk2>
        <a:srgbClr val="3959A1"/>
      </a:dk2>
      <a:lt2>
        <a:srgbClr val="173939"/>
      </a:lt2>
      <a:accent1>
        <a:srgbClr val="000000"/>
      </a:accent1>
      <a:accent2>
        <a:srgbClr val="8C8C8C"/>
      </a:accent2>
      <a:accent3>
        <a:srgbClr val="C8C8C8"/>
      </a:accent3>
      <a:accent4>
        <a:srgbClr val="296E96"/>
      </a:accent4>
      <a:accent5>
        <a:srgbClr val="3959A1"/>
      </a:accent5>
      <a:accent6>
        <a:srgbClr val="559522"/>
      </a:accent6>
      <a:hlink>
        <a:srgbClr val="8C8C8C"/>
      </a:hlink>
      <a:folHlink>
        <a:srgbClr val="000000"/>
      </a:folHlink>
    </a:clrScheme>
    <a:fontScheme name="EGEA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1646</TotalTime>
  <Words>452</Words>
  <Application>Microsoft Office PowerPoint</Application>
  <PresentationFormat>Custom</PresentationFormat>
  <Paragraphs>142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Thème Office</vt:lpstr>
      <vt:lpstr>Feuille Microsoft Office Excel 97-2003</vt:lpstr>
      <vt:lpstr>EGEA Board of Directors</vt:lpstr>
      <vt:lpstr>VAT STATUS &amp; Optimisation</vt:lpstr>
      <vt:lpstr>Slide 3</vt:lpstr>
      <vt:lpstr>PTI   -   Information</vt:lpstr>
      <vt:lpstr>Slide 5</vt:lpstr>
      <vt:lpstr>Dates of meetings in 2015</vt:lpstr>
      <vt:lpstr>Proposed dates for 2015</vt:lpstr>
      <vt:lpstr>Slide 8</vt:lpstr>
      <vt:lpstr>Functioning of a VAT Unit</vt:lpstr>
      <vt:lpstr>Slide 10</vt:lpstr>
      <vt:lpstr>Functioning of a VAT Unit</vt:lpstr>
      <vt:lpstr>Slide 12</vt:lpstr>
      <vt:lpstr>How to proceed?</vt:lpstr>
    </vt:vector>
  </TitlesOfParts>
  <Company>acapella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pc-windows</dc:creator>
  <cp:lastModifiedBy>laurence</cp:lastModifiedBy>
  <cp:revision>169</cp:revision>
  <dcterms:created xsi:type="dcterms:W3CDTF">2014-05-21T15:05:54Z</dcterms:created>
  <dcterms:modified xsi:type="dcterms:W3CDTF">2014-10-22T08:14:51Z</dcterms:modified>
</cp:coreProperties>
</file>