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6" r:id="rId2"/>
    <p:sldId id="265" r:id="rId3"/>
    <p:sldId id="266" r:id="rId4"/>
    <p:sldId id="267" r:id="rId5"/>
    <p:sldId id="285" r:id="rId6"/>
    <p:sldId id="286" r:id="rId7"/>
    <p:sldId id="287" r:id="rId8"/>
    <p:sldId id="288" r:id="rId9"/>
    <p:sldId id="289" r:id="rId10"/>
    <p:sldId id="290" r:id="rId11"/>
    <p:sldId id="291" r:id="rId12"/>
    <p:sldId id="292" r:id="rId13"/>
    <p:sldId id="268" r:id="rId14"/>
    <p:sldId id="269" r:id="rId15"/>
    <p:sldId id="270" r:id="rId16"/>
    <p:sldId id="271" r:id="rId17"/>
    <p:sldId id="278" r:id="rId18"/>
    <p:sldId id="293" r:id="rId19"/>
    <p:sldId id="294" r:id="rId20"/>
    <p:sldId id="295" r:id="rId21"/>
    <p:sldId id="296" r:id="rId22"/>
    <p:sldId id="297" r:id="rId23"/>
    <p:sldId id="298" r:id="rId24"/>
    <p:sldId id="299" r:id="rId25"/>
    <p:sldId id="300" r:id="rId26"/>
    <p:sldId id="282" r:id="rId27"/>
    <p:sldId id="283" r:id="rId28"/>
    <p:sldId id="27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9" d="100"/>
          <a:sy n="79" d="100"/>
        </p:scale>
        <p:origin x="67"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242995" y="2770803"/>
            <a:ext cx="6430089" cy="1470025"/>
          </a:xfrm>
        </p:spPr>
        <p:txBody>
          <a:bodyPr>
            <a:normAutofit/>
          </a:bodyPr>
          <a:lstStyle>
            <a:lvl1pPr algn="r">
              <a:defRPr sz="4219" baseline="0">
                <a:solidFill>
                  <a:schemeClr val="tx1"/>
                </a:solidFill>
                <a:latin typeface="Corbel" pitchFamily="34" charset="0"/>
              </a:defRPr>
            </a:lvl1pPr>
          </a:lstStyle>
          <a:p>
            <a:r>
              <a:rPr lang="en-US" smtClean="0"/>
              <a:t>Click to edit Master title style</a:t>
            </a:r>
            <a:endParaRPr lang="en-GB" dirty="0"/>
          </a:p>
        </p:txBody>
      </p:sp>
      <p:sp>
        <p:nvSpPr>
          <p:cNvPr id="3" name="Sous-titre 2"/>
          <p:cNvSpPr>
            <a:spLocks noGrp="1"/>
          </p:cNvSpPr>
          <p:nvPr>
            <p:ph type="subTitle" idx="1"/>
          </p:nvPr>
        </p:nvSpPr>
        <p:spPr>
          <a:xfrm>
            <a:off x="2242992" y="4492247"/>
            <a:ext cx="6429044" cy="759459"/>
          </a:xfrm>
        </p:spPr>
        <p:txBody>
          <a:bodyPr>
            <a:noAutofit/>
          </a:bodyPr>
          <a:lstStyle>
            <a:lvl1pPr marL="0" indent="0" algn="r">
              <a:buNone/>
              <a:defRPr sz="3375" b="0" baseline="0">
                <a:solidFill>
                  <a:schemeClr val="bg1"/>
                </a:solidFill>
                <a:latin typeface="Corbel" pitchFamily="34" charset="0"/>
              </a:defRPr>
            </a:lvl1pPr>
            <a:lvl2pPr marL="457082" indent="0" algn="ctr">
              <a:buNone/>
              <a:defRPr>
                <a:solidFill>
                  <a:schemeClr val="tx1">
                    <a:tint val="75000"/>
                  </a:schemeClr>
                </a:solidFill>
              </a:defRPr>
            </a:lvl2pPr>
            <a:lvl3pPr marL="914165" indent="0" algn="ctr">
              <a:buNone/>
              <a:defRPr>
                <a:solidFill>
                  <a:schemeClr val="tx1">
                    <a:tint val="75000"/>
                  </a:schemeClr>
                </a:solidFill>
              </a:defRPr>
            </a:lvl3pPr>
            <a:lvl4pPr marL="1371250" indent="0" algn="ctr">
              <a:buNone/>
              <a:defRPr>
                <a:solidFill>
                  <a:schemeClr val="tx1">
                    <a:tint val="75000"/>
                  </a:schemeClr>
                </a:solidFill>
              </a:defRPr>
            </a:lvl4pPr>
            <a:lvl5pPr marL="1828332" indent="0" algn="ctr">
              <a:buNone/>
              <a:defRPr>
                <a:solidFill>
                  <a:schemeClr val="tx1">
                    <a:tint val="75000"/>
                  </a:schemeClr>
                </a:solidFill>
              </a:defRPr>
            </a:lvl5pPr>
            <a:lvl6pPr marL="2285415" indent="0" algn="ctr">
              <a:buNone/>
              <a:defRPr>
                <a:solidFill>
                  <a:schemeClr val="tx1">
                    <a:tint val="75000"/>
                  </a:schemeClr>
                </a:solidFill>
              </a:defRPr>
            </a:lvl6pPr>
            <a:lvl7pPr marL="2742500" indent="0" algn="ctr">
              <a:buNone/>
              <a:defRPr>
                <a:solidFill>
                  <a:schemeClr val="tx1">
                    <a:tint val="75000"/>
                  </a:schemeClr>
                </a:solidFill>
              </a:defRPr>
            </a:lvl7pPr>
            <a:lvl8pPr marL="3199580" indent="0" algn="ctr">
              <a:buNone/>
              <a:defRPr>
                <a:solidFill>
                  <a:schemeClr val="tx1">
                    <a:tint val="75000"/>
                  </a:schemeClr>
                </a:solidFill>
              </a:defRPr>
            </a:lvl8pPr>
            <a:lvl9pPr marL="3656665" indent="0" algn="ctr">
              <a:buNone/>
              <a:defRPr>
                <a:solidFill>
                  <a:schemeClr val="tx1">
                    <a:tint val="75000"/>
                  </a:schemeClr>
                </a:solidFill>
              </a:defRPr>
            </a:lvl9pPr>
          </a:lstStyle>
          <a:p>
            <a:r>
              <a:rPr lang="en-US" smtClean="0"/>
              <a:t>Click to edit Master subtitle style</a:t>
            </a:r>
            <a:endParaRPr lang="en-GB" dirty="0"/>
          </a:p>
        </p:txBody>
      </p:sp>
      <p:sp>
        <p:nvSpPr>
          <p:cNvPr id="12" name="Espace réservé du texte 11"/>
          <p:cNvSpPr>
            <a:spLocks noGrp="1"/>
          </p:cNvSpPr>
          <p:nvPr>
            <p:ph type="body" sz="quarter" idx="13"/>
          </p:nvPr>
        </p:nvSpPr>
        <p:spPr>
          <a:xfrm>
            <a:off x="217766" y="6360627"/>
            <a:ext cx="8657837" cy="308737"/>
          </a:xfrm>
        </p:spPr>
        <p:txBody>
          <a:bodyPr>
            <a:normAutofit/>
          </a:bodyPr>
          <a:lstStyle>
            <a:lvl1pPr algn="l">
              <a:defRPr sz="1406" b="0" baseline="0">
                <a:solidFill>
                  <a:schemeClr val="bg2"/>
                </a:solidFill>
              </a:defRPr>
            </a:lvl1pPr>
          </a:lstStyle>
          <a:p>
            <a:pPr lvl="0"/>
            <a:r>
              <a:rPr lang="en-US" smtClean="0"/>
              <a:t>Click to edit Master text styles</a:t>
            </a:r>
          </a:p>
        </p:txBody>
      </p:sp>
      <p:sp>
        <p:nvSpPr>
          <p:cNvPr id="5" name="Espace réservé de la date 3"/>
          <p:cNvSpPr>
            <a:spLocks noGrp="1"/>
          </p:cNvSpPr>
          <p:nvPr>
            <p:ph type="dt" sz="half" idx="14"/>
          </p:nvPr>
        </p:nvSpPr>
        <p:spPr/>
        <p:txBody>
          <a:bodyPr/>
          <a:lstStyle>
            <a:lvl1pPr>
              <a:defRPr/>
            </a:lvl1pPr>
          </a:lstStyle>
          <a:p>
            <a:pPr>
              <a:defRPr/>
            </a:pPr>
            <a:fld id="{BDF62681-C6FA-AC41-B139-90951889C222}" type="datetimeFigureOut">
              <a:rPr lang="en-GB"/>
              <a:pPr>
                <a:defRPr/>
              </a:pPr>
              <a:t>18/05/2016</a:t>
            </a:fld>
            <a:endParaRPr lang="en-GB"/>
          </a:p>
        </p:txBody>
      </p:sp>
      <p:sp>
        <p:nvSpPr>
          <p:cNvPr id="6" name="Espace réservé du pied de page 4"/>
          <p:cNvSpPr>
            <a:spLocks noGrp="1"/>
          </p:cNvSpPr>
          <p:nvPr>
            <p:ph type="ftr" sz="quarter" idx="15"/>
          </p:nvPr>
        </p:nvSpPr>
        <p:spPr/>
        <p:txBody>
          <a:bodyPr/>
          <a:lstStyle>
            <a:lvl1pPr>
              <a:defRPr/>
            </a:lvl1pPr>
          </a:lstStyle>
          <a:p>
            <a:pPr>
              <a:defRPr/>
            </a:pPr>
            <a:endParaRPr lang="en-GB"/>
          </a:p>
        </p:txBody>
      </p:sp>
      <p:sp>
        <p:nvSpPr>
          <p:cNvPr id="7" name="Espace réservé du numéro de diapositive 5"/>
          <p:cNvSpPr>
            <a:spLocks noGrp="1"/>
          </p:cNvSpPr>
          <p:nvPr>
            <p:ph type="sldNum" sz="quarter" idx="16"/>
          </p:nvPr>
        </p:nvSpPr>
        <p:spPr/>
        <p:txBody>
          <a:bodyPr/>
          <a:lstStyle>
            <a:lvl1pPr>
              <a:defRPr/>
            </a:lvl1pPr>
          </a:lstStyle>
          <a:p>
            <a:pPr>
              <a:defRPr/>
            </a:pPr>
            <a:fld id="{E9A64A98-E0B6-D449-B6A4-6B616B8E81DC}" type="slidenum">
              <a:rPr lang="en-GB" altLang="en-US"/>
              <a:pPr>
                <a:defRPr/>
              </a:pPr>
              <a:t>‹#›</a:t>
            </a:fld>
            <a:endParaRPr lang="en-GB" altLang="en-US"/>
          </a:p>
        </p:txBody>
      </p:sp>
    </p:spTree>
    <p:extLst>
      <p:ext uri="{BB962C8B-B14F-4D97-AF65-F5344CB8AC3E}">
        <p14:creationId xmlns:p14="http://schemas.microsoft.com/office/powerpoint/2010/main" val="183192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GB"/>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p:txBody>
          <a:bodyPr/>
          <a:lstStyle>
            <a:lvl1pPr>
              <a:defRPr/>
            </a:lvl1pPr>
          </a:lstStyle>
          <a:p>
            <a:pPr>
              <a:defRPr/>
            </a:pPr>
            <a:fld id="{30C73852-339F-AC4B-8A8E-714281BFFE62}" type="datetimeFigureOut">
              <a:rPr lang="en-GB"/>
              <a:pPr>
                <a:defRPr/>
              </a:pPr>
              <a:t>18/05/2016</a:t>
            </a:fld>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1A4DC164-82DD-7948-8379-F1A586D30F92}" type="slidenum">
              <a:rPr lang="en-GB" altLang="en-US"/>
              <a:pPr>
                <a:defRPr/>
              </a:pPr>
              <a:t>‹#›</a:t>
            </a:fld>
            <a:endParaRPr lang="en-GB" altLang="en-US"/>
          </a:p>
        </p:txBody>
      </p:sp>
    </p:spTree>
    <p:extLst>
      <p:ext uri="{BB962C8B-B14F-4D97-AF65-F5344CB8AC3E}">
        <p14:creationId xmlns:p14="http://schemas.microsoft.com/office/powerpoint/2010/main" val="629565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3"/>
            <a:ext cx="2057400" cy="5851525"/>
          </a:xfrm>
        </p:spPr>
        <p:txBody>
          <a:bodyPr vert="eaVert"/>
          <a:lstStyle/>
          <a:p>
            <a:r>
              <a:rPr lang="en-US" smtClean="0"/>
              <a:t>Click to edit Master title style</a:t>
            </a:r>
            <a:endParaRPr lang="en-GB"/>
          </a:p>
        </p:txBody>
      </p:sp>
      <p:sp>
        <p:nvSpPr>
          <p:cNvPr id="3" name="Espace réservé du texte vertical 2"/>
          <p:cNvSpPr>
            <a:spLocks noGrp="1"/>
          </p:cNvSpPr>
          <p:nvPr>
            <p:ph type="body" orient="vert" idx="1"/>
          </p:nvPr>
        </p:nvSpPr>
        <p:spPr>
          <a:xfrm>
            <a:off x="457200" y="1251883"/>
            <a:ext cx="6019800" cy="48742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p:txBody>
          <a:bodyPr/>
          <a:lstStyle>
            <a:lvl1pPr>
              <a:defRPr/>
            </a:lvl1pPr>
          </a:lstStyle>
          <a:p>
            <a:pPr>
              <a:defRPr/>
            </a:pPr>
            <a:fld id="{B6377426-587A-9347-AA96-02A328E9F090}" type="datetimeFigureOut">
              <a:rPr lang="en-GB"/>
              <a:pPr>
                <a:defRPr/>
              </a:pPr>
              <a:t>18/05/2016</a:t>
            </a:fld>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557FBA89-465B-0F47-AA5A-37F9BB2947AB}" type="slidenum">
              <a:rPr lang="en-GB" altLang="en-US"/>
              <a:pPr>
                <a:defRPr/>
              </a:pPr>
              <a:t>‹#›</a:t>
            </a:fld>
            <a:endParaRPr lang="en-GB" altLang="en-US"/>
          </a:p>
        </p:txBody>
      </p:sp>
    </p:spTree>
    <p:extLst>
      <p:ext uri="{BB962C8B-B14F-4D97-AF65-F5344CB8AC3E}">
        <p14:creationId xmlns:p14="http://schemas.microsoft.com/office/powerpoint/2010/main" val="125307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GB"/>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Espace réservé du texte 7"/>
          <p:cNvSpPr>
            <a:spLocks noGrp="1"/>
          </p:cNvSpPr>
          <p:nvPr>
            <p:ph type="body" sz="quarter" idx="13"/>
          </p:nvPr>
        </p:nvSpPr>
        <p:spPr>
          <a:xfrm>
            <a:off x="471041" y="5960531"/>
            <a:ext cx="8229094" cy="658198"/>
          </a:xfrm>
        </p:spPr>
        <p:txBody>
          <a:bodyPr>
            <a:normAutofit/>
          </a:bodyPr>
          <a:lstStyle>
            <a:lvl1pPr>
              <a:defRPr sz="1266" b="1" cap="all" baseline="0">
                <a:solidFill>
                  <a:schemeClr val="tx1"/>
                </a:solidFill>
              </a:defRPr>
            </a:lvl1pPr>
          </a:lstStyle>
          <a:p>
            <a:pPr lvl="0"/>
            <a:r>
              <a:rPr lang="en-US" smtClean="0"/>
              <a:t>Click to edit Master text styles</a:t>
            </a:r>
          </a:p>
        </p:txBody>
      </p:sp>
      <p:sp>
        <p:nvSpPr>
          <p:cNvPr id="5" name="Espace réservé de la date 3"/>
          <p:cNvSpPr>
            <a:spLocks noGrp="1"/>
          </p:cNvSpPr>
          <p:nvPr>
            <p:ph type="dt" sz="half" idx="14"/>
          </p:nvPr>
        </p:nvSpPr>
        <p:spPr/>
        <p:txBody>
          <a:bodyPr/>
          <a:lstStyle>
            <a:lvl1pPr>
              <a:defRPr/>
            </a:lvl1pPr>
          </a:lstStyle>
          <a:p>
            <a:pPr>
              <a:defRPr/>
            </a:pPr>
            <a:fld id="{42E11C20-8955-7E46-82FE-1625A0F16E60}" type="datetimeFigureOut">
              <a:rPr lang="en-GB"/>
              <a:pPr>
                <a:defRPr/>
              </a:pPr>
              <a:t>18/05/2016</a:t>
            </a:fld>
            <a:endParaRPr lang="en-GB"/>
          </a:p>
        </p:txBody>
      </p:sp>
      <p:sp>
        <p:nvSpPr>
          <p:cNvPr id="6" name="Espace réservé du pied de page 4"/>
          <p:cNvSpPr>
            <a:spLocks noGrp="1"/>
          </p:cNvSpPr>
          <p:nvPr>
            <p:ph type="ftr" sz="quarter" idx="15"/>
          </p:nvPr>
        </p:nvSpPr>
        <p:spPr/>
        <p:txBody>
          <a:bodyPr/>
          <a:lstStyle>
            <a:lvl1pPr>
              <a:defRPr/>
            </a:lvl1pPr>
          </a:lstStyle>
          <a:p>
            <a:pPr>
              <a:defRPr/>
            </a:pPr>
            <a:endParaRPr lang="en-GB"/>
          </a:p>
        </p:txBody>
      </p:sp>
      <p:sp>
        <p:nvSpPr>
          <p:cNvPr id="7" name="Espace réservé du numéro de diapositive 5"/>
          <p:cNvSpPr>
            <a:spLocks noGrp="1"/>
          </p:cNvSpPr>
          <p:nvPr>
            <p:ph type="sldNum" sz="quarter" idx="16"/>
          </p:nvPr>
        </p:nvSpPr>
        <p:spPr/>
        <p:txBody>
          <a:bodyPr/>
          <a:lstStyle>
            <a:lvl1pPr>
              <a:defRPr/>
            </a:lvl1pPr>
          </a:lstStyle>
          <a:p>
            <a:pPr>
              <a:defRPr/>
            </a:pPr>
            <a:fld id="{11D6E365-D97D-AF49-89ED-4ADD34BAF895}" type="slidenum">
              <a:rPr lang="en-GB" altLang="en-US"/>
              <a:pPr>
                <a:defRPr/>
              </a:pPr>
              <a:t>‹#›</a:t>
            </a:fld>
            <a:endParaRPr lang="en-GB" altLang="en-US"/>
          </a:p>
        </p:txBody>
      </p:sp>
    </p:spTree>
    <p:extLst>
      <p:ext uri="{BB962C8B-B14F-4D97-AF65-F5344CB8AC3E}">
        <p14:creationId xmlns:p14="http://schemas.microsoft.com/office/powerpoint/2010/main" val="29943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5"/>
            <a:ext cx="7772400" cy="1362075"/>
          </a:xfrm>
        </p:spPr>
        <p:txBody>
          <a:bodyPr anchor="t">
            <a:normAutofit/>
          </a:bodyPr>
          <a:lstStyle>
            <a:lvl1pPr algn="l">
              <a:defRPr sz="3375" b="0" cap="all" baseline="0">
                <a:solidFill>
                  <a:schemeClr val="tx1"/>
                </a:solidFill>
              </a:defRPr>
            </a:lvl1pPr>
          </a:lstStyle>
          <a:p>
            <a:r>
              <a:rPr lang="en-US" smtClean="0"/>
              <a:t>Click to edit Master title style</a:t>
            </a:r>
            <a:endParaRPr lang="en-GB" dirty="0"/>
          </a:p>
        </p:txBody>
      </p:sp>
      <p:sp>
        <p:nvSpPr>
          <p:cNvPr id="3" name="Espace réservé du texte 2"/>
          <p:cNvSpPr>
            <a:spLocks noGrp="1"/>
          </p:cNvSpPr>
          <p:nvPr>
            <p:ph type="body" idx="1"/>
          </p:nvPr>
        </p:nvSpPr>
        <p:spPr>
          <a:xfrm>
            <a:off x="722313" y="3884676"/>
            <a:ext cx="7772400" cy="522225"/>
          </a:xfrm>
        </p:spPr>
        <p:txBody>
          <a:bodyPr anchor="b"/>
          <a:lstStyle>
            <a:lvl1pPr marL="0" indent="0">
              <a:buNone/>
              <a:defRPr sz="1969" baseline="0">
                <a:solidFill>
                  <a:schemeClr val="tx2"/>
                </a:solidFill>
              </a:defRPr>
            </a:lvl1pPr>
            <a:lvl2pPr marL="457082" indent="0">
              <a:buNone/>
              <a:defRPr sz="1828">
                <a:solidFill>
                  <a:schemeClr val="tx1">
                    <a:tint val="75000"/>
                  </a:schemeClr>
                </a:solidFill>
              </a:defRPr>
            </a:lvl2pPr>
            <a:lvl3pPr marL="914165" indent="0">
              <a:buNone/>
              <a:defRPr sz="1617">
                <a:solidFill>
                  <a:schemeClr val="tx1">
                    <a:tint val="75000"/>
                  </a:schemeClr>
                </a:solidFill>
              </a:defRPr>
            </a:lvl3pPr>
            <a:lvl4pPr marL="1371250" indent="0">
              <a:buNone/>
              <a:defRPr sz="1406">
                <a:solidFill>
                  <a:schemeClr val="tx1">
                    <a:tint val="75000"/>
                  </a:schemeClr>
                </a:solidFill>
              </a:defRPr>
            </a:lvl4pPr>
            <a:lvl5pPr marL="1828332" indent="0">
              <a:buNone/>
              <a:defRPr sz="1406">
                <a:solidFill>
                  <a:schemeClr val="tx1">
                    <a:tint val="75000"/>
                  </a:schemeClr>
                </a:solidFill>
              </a:defRPr>
            </a:lvl5pPr>
            <a:lvl6pPr marL="2285415" indent="0">
              <a:buNone/>
              <a:defRPr sz="1406">
                <a:solidFill>
                  <a:schemeClr val="tx1">
                    <a:tint val="75000"/>
                  </a:schemeClr>
                </a:solidFill>
              </a:defRPr>
            </a:lvl6pPr>
            <a:lvl7pPr marL="2742500" indent="0">
              <a:buNone/>
              <a:defRPr sz="1406">
                <a:solidFill>
                  <a:schemeClr val="tx1">
                    <a:tint val="75000"/>
                  </a:schemeClr>
                </a:solidFill>
              </a:defRPr>
            </a:lvl7pPr>
            <a:lvl8pPr marL="3199580" indent="0">
              <a:buNone/>
              <a:defRPr sz="1406">
                <a:solidFill>
                  <a:schemeClr val="tx1">
                    <a:tint val="75000"/>
                  </a:schemeClr>
                </a:solidFill>
              </a:defRPr>
            </a:lvl8pPr>
            <a:lvl9pPr marL="3656665" indent="0">
              <a:buNone/>
              <a:defRPr sz="1406">
                <a:solidFill>
                  <a:schemeClr val="tx1">
                    <a:tint val="75000"/>
                  </a:schemeClr>
                </a:solidFill>
              </a:defRPr>
            </a:lvl9pPr>
          </a:lstStyle>
          <a:p>
            <a:pPr lvl="0"/>
            <a:r>
              <a:rPr lang="en-US" smtClean="0"/>
              <a:t>Click to edit Master text styles</a:t>
            </a:r>
          </a:p>
        </p:txBody>
      </p:sp>
      <p:sp>
        <p:nvSpPr>
          <p:cNvPr id="8" name="Espace réservé pour une image  7"/>
          <p:cNvSpPr>
            <a:spLocks noGrp="1" noChangeAspect="1"/>
          </p:cNvSpPr>
          <p:nvPr>
            <p:ph type="pic" sz="quarter" idx="13"/>
          </p:nvPr>
        </p:nvSpPr>
        <p:spPr>
          <a:xfrm>
            <a:off x="5483689" y="543054"/>
            <a:ext cx="3037500" cy="3037500"/>
          </a:xfrm>
        </p:spPr>
        <p:txBody>
          <a:bodyPr rtlCol="0">
            <a:normAutofit/>
          </a:bodyPr>
          <a:lstStyle/>
          <a:p>
            <a:pPr lvl="0"/>
            <a:r>
              <a:rPr lang="en-US" noProof="0" smtClean="0"/>
              <a:t>Click icon to add picture</a:t>
            </a:r>
            <a:endParaRPr lang="en-GB" noProof="0"/>
          </a:p>
        </p:txBody>
      </p:sp>
      <p:sp>
        <p:nvSpPr>
          <p:cNvPr id="5" name="Espace réservé de la date 3"/>
          <p:cNvSpPr>
            <a:spLocks noGrp="1"/>
          </p:cNvSpPr>
          <p:nvPr>
            <p:ph type="dt" sz="half" idx="14"/>
          </p:nvPr>
        </p:nvSpPr>
        <p:spPr/>
        <p:txBody>
          <a:bodyPr/>
          <a:lstStyle>
            <a:lvl1pPr>
              <a:defRPr/>
            </a:lvl1pPr>
          </a:lstStyle>
          <a:p>
            <a:pPr>
              <a:defRPr/>
            </a:pPr>
            <a:fld id="{0CB47CDD-DFBA-D840-836E-878EB789859A}" type="datetimeFigureOut">
              <a:rPr lang="en-GB"/>
              <a:pPr>
                <a:defRPr/>
              </a:pPr>
              <a:t>18/05/2016</a:t>
            </a:fld>
            <a:endParaRPr lang="en-GB"/>
          </a:p>
        </p:txBody>
      </p:sp>
      <p:sp>
        <p:nvSpPr>
          <p:cNvPr id="6" name="Espace réservé du pied de page 4"/>
          <p:cNvSpPr>
            <a:spLocks noGrp="1"/>
          </p:cNvSpPr>
          <p:nvPr>
            <p:ph type="ftr" sz="quarter" idx="15"/>
          </p:nvPr>
        </p:nvSpPr>
        <p:spPr/>
        <p:txBody>
          <a:bodyPr/>
          <a:lstStyle>
            <a:lvl1pPr>
              <a:defRPr/>
            </a:lvl1pPr>
          </a:lstStyle>
          <a:p>
            <a:pPr>
              <a:defRPr/>
            </a:pPr>
            <a:endParaRPr lang="en-GB"/>
          </a:p>
        </p:txBody>
      </p:sp>
      <p:sp>
        <p:nvSpPr>
          <p:cNvPr id="7" name="Espace réservé du numéro de diapositive 5"/>
          <p:cNvSpPr>
            <a:spLocks noGrp="1"/>
          </p:cNvSpPr>
          <p:nvPr>
            <p:ph type="sldNum" sz="quarter" idx="16"/>
          </p:nvPr>
        </p:nvSpPr>
        <p:spPr/>
        <p:txBody>
          <a:bodyPr/>
          <a:lstStyle>
            <a:lvl1pPr>
              <a:defRPr/>
            </a:lvl1pPr>
          </a:lstStyle>
          <a:p>
            <a:pPr>
              <a:defRPr/>
            </a:pPr>
            <a:fld id="{915F4512-8345-4D4D-AA9F-B95D96BD8460}" type="slidenum">
              <a:rPr lang="en-GB" altLang="en-US"/>
              <a:pPr>
                <a:defRPr/>
              </a:pPr>
              <a:t>‹#›</a:t>
            </a:fld>
            <a:endParaRPr lang="en-GB" altLang="en-US"/>
          </a:p>
        </p:txBody>
      </p:sp>
    </p:spTree>
    <p:extLst>
      <p:ext uri="{BB962C8B-B14F-4D97-AF65-F5344CB8AC3E}">
        <p14:creationId xmlns:p14="http://schemas.microsoft.com/office/powerpoint/2010/main" val="370779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GB" dirty="0"/>
          </a:p>
        </p:txBody>
      </p:sp>
      <p:sp>
        <p:nvSpPr>
          <p:cNvPr id="3" name="Espace réservé du contenu 2"/>
          <p:cNvSpPr>
            <a:spLocks noGrp="1"/>
          </p:cNvSpPr>
          <p:nvPr>
            <p:ph sz="half" idx="1"/>
          </p:nvPr>
        </p:nvSpPr>
        <p:spPr>
          <a:xfrm>
            <a:off x="457200" y="1600205"/>
            <a:ext cx="4038600" cy="4525963"/>
          </a:xfrm>
        </p:spPr>
        <p:txBody>
          <a:bodyPr/>
          <a:lstStyle>
            <a:lvl1pPr>
              <a:defRPr sz="2812"/>
            </a:lvl1pPr>
            <a:lvl2pPr>
              <a:defRPr sz="2391"/>
            </a:lvl2pPr>
            <a:lvl3pPr>
              <a:defRPr sz="1969"/>
            </a:lvl3pPr>
            <a:lvl4pPr>
              <a:defRPr sz="1828"/>
            </a:lvl4pPr>
            <a:lvl5pPr>
              <a:defRPr sz="1828"/>
            </a:lvl5pPr>
            <a:lvl6pPr>
              <a:defRPr sz="1828"/>
            </a:lvl6pPr>
            <a:lvl7pPr>
              <a:defRPr sz="1828"/>
            </a:lvl7pPr>
            <a:lvl8pPr>
              <a:defRPr sz="1828"/>
            </a:lvl8pPr>
            <a:lvl9pPr>
              <a:defRPr sz="182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Espace réservé du contenu 3"/>
          <p:cNvSpPr>
            <a:spLocks noGrp="1"/>
          </p:cNvSpPr>
          <p:nvPr>
            <p:ph sz="half" idx="2"/>
          </p:nvPr>
        </p:nvSpPr>
        <p:spPr>
          <a:xfrm>
            <a:off x="4648200" y="1600205"/>
            <a:ext cx="4038600" cy="4525963"/>
          </a:xfrm>
        </p:spPr>
        <p:txBody>
          <a:bodyPr/>
          <a:lstStyle>
            <a:lvl1pPr>
              <a:defRPr sz="2812"/>
            </a:lvl1pPr>
            <a:lvl2pPr>
              <a:defRPr sz="2391"/>
            </a:lvl2pPr>
            <a:lvl3pPr>
              <a:defRPr sz="1969"/>
            </a:lvl3pPr>
            <a:lvl4pPr>
              <a:defRPr sz="1828"/>
            </a:lvl4pPr>
            <a:lvl5pPr>
              <a:defRPr sz="1828"/>
            </a:lvl5pPr>
            <a:lvl6pPr>
              <a:defRPr sz="1828"/>
            </a:lvl6pPr>
            <a:lvl7pPr>
              <a:defRPr sz="1828"/>
            </a:lvl7pPr>
            <a:lvl8pPr>
              <a:defRPr sz="1828"/>
            </a:lvl8pPr>
            <a:lvl9pPr>
              <a:defRPr sz="182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p:txBody>
          <a:bodyPr/>
          <a:lstStyle>
            <a:lvl1pPr>
              <a:defRPr/>
            </a:lvl1pPr>
          </a:lstStyle>
          <a:p>
            <a:pPr>
              <a:defRPr/>
            </a:pPr>
            <a:fld id="{7EC6E911-5BC0-E848-9691-351E34AE0E9B}" type="datetimeFigureOut">
              <a:rPr lang="en-GB"/>
              <a:pPr>
                <a:defRPr/>
              </a:pPr>
              <a:t>18/05/2016</a:t>
            </a:fld>
            <a:endParaRPr lang="en-GB"/>
          </a:p>
        </p:txBody>
      </p:sp>
      <p:sp>
        <p:nvSpPr>
          <p:cNvPr id="6" name="Espace réservé du pied de page 4"/>
          <p:cNvSpPr>
            <a:spLocks noGrp="1"/>
          </p:cNvSpPr>
          <p:nvPr>
            <p:ph type="ftr" sz="quarter" idx="11"/>
          </p:nvPr>
        </p:nvSpPr>
        <p:spPr/>
        <p:txBody>
          <a:bodyPr/>
          <a:lstStyle>
            <a:lvl1pPr>
              <a:defRPr/>
            </a:lvl1pPr>
          </a:lstStyle>
          <a:p>
            <a:pPr>
              <a:defRPr/>
            </a:pPr>
            <a:endParaRPr lang="en-GB"/>
          </a:p>
        </p:txBody>
      </p:sp>
      <p:sp>
        <p:nvSpPr>
          <p:cNvPr id="7" name="Espace réservé du numéro de diapositive 5"/>
          <p:cNvSpPr>
            <a:spLocks noGrp="1"/>
          </p:cNvSpPr>
          <p:nvPr>
            <p:ph type="sldNum" sz="quarter" idx="12"/>
          </p:nvPr>
        </p:nvSpPr>
        <p:spPr/>
        <p:txBody>
          <a:bodyPr/>
          <a:lstStyle>
            <a:lvl1pPr>
              <a:defRPr/>
            </a:lvl1pPr>
          </a:lstStyle>
          <a:p>
            <a:pPr>
              <a:defRPr/>
            </a:pPr>
            <a:fld id="{C721325F-DD54-DB4B-A5B8-07FCA98CE7A0}" type="slidenum">
              <a:rPr lang="en-GB" altLang="en-US"/>
              <a:pPr>
                <a:defRPr/>
              </a:pPr>
              <a:t>‹#›</a:t>
            </a:fld>
            <a:endParaRPr lang="en-GB" altLang="en-US"/>
          </a:p>
        </p:txBody>
      </p:sp>
    </p:spTree>
    <p:extLst>
      <p:ext uri="{BB962C8B-B14F-4D97-AF65-F5344CB8AC3E}">
        <p14:creationId xmlns:p14="http://schemas.microsoft.com/office/powerpoint/2010/main" val="178518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391" b="1"/>
            </a:lvl1pPr>
            <a:lvl2pPr marL="457082" indent="0">
              <a:buNone/>
              <a:defRPr sz="1969" b="1"/>
            </a:lvl2pPr>
            <a:lvl3pPr marL="914165" indent="0">
              <a:buNone/>
              <a:defRPr sz="1828" b="1"/>
            </a:lvl3pPr>
            <a:lvl4pPr marL="1371250" indent="0">
              <a:buNone/>
              <a:defRPr sz="1617" b="1"/>
            </a:lvl4pPr>
            <a:lvl5pPr marL="1828332" indent="0">
              <a:buNone/>
              <a:defRPr sz="1617" b="1"/>
            </a:lvl5pPr>
            <a:lvl6pPr marL="2285415" indent="0">
              <a:buNone/>
              <a:defRPr sz="1617" b="1"/>
            </a:lvl6pPr>
            <a:lvl7pPr marL="2742500" indent="0">
              <a:buNone/>
              <a:defRPr sz="1617" b="1"/>
            </a:lvl7pPr>
            <a:lvl8pPr marL="3199580" indent="0">
              <a:buNone/>
              <a:defRPr sz="1617" b="1"/>
            </a:lvl8pPr>
            <a:lvl9pPr marL="3656665" indent="0">
              <a:buNone/>
              <a:defRPr sz="1617"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391"/>
            </a:lvl1pPr>
            <a:lvl2pPr>
              <a:defRPr sz="1969"/>
            </a:lvl2pPr>
            <a:lvl3pPr>
              <a:defRPr sz="1828"/>
            </a:lvl3pPr>
            <a:lvl4pPr>
              <a:defRPr sz="1617"/>
            </a:lvl4pPr>
            <a:lvl5pPr>
              <a:defRPr sz="1617"/>
            </a:lvl5pPr>
            <a:lvl6pPr>
              <a:defRPr sz="1617"/>
            </a:lvl6pPr>
            <a:lvl7pPr>
              <a:defRPr sz="1617"/>
            </a:lvl7pPr>
            <a:lvl8pPr>
              <a:defRPr sz="1617"/>
            </a:lvl8pPr>
            <a:lvl9pPr>
              <a:defRPr sz="161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391" b="1"/>
            </a:lvl1pPr>
            <a:lvl2pPr marL="457082" indent="0">
              <a:buNone/>
              <a:defRPr sz="1969" b="1"/>
            </a:lvl2pPr>
            <a:lvl3pPr marL="914165" indent="0">
              <a:buNone/>
              <a:defRPr sz="1828" b="1"/>
            </a:lvl3pPr>
            <a:lvl4pPr marL="1371250" indent="0">
              <a:buNone/>
              <a:defRPr sz="1617" b="1"/>
            </a:lvl4pPr>
            <a:lvl5pPr marL="1828332" indent="0">
              <a:buNone/>
              <a:defRPr sz="1617" b="1"/>
            </a:lvl5pPr>
            <a:lvl6pPr marL="2285415" indent="0">
              <a:buNone/>
              <a:defRPr sz="1617" b="1"/>
            </a:lvl6pPr>
            <a:lvl7pPr marL="2742500" indent="0">
              <a:buNone/>
              <a:defRPr sz="1617" b="1"/>
            </a:lvl7pPr>
            <a:lvl8pPr marL="3199580" indent="0">
              <a:buNone/>
              <a:defRPr sz="1617" b="1"/>
            </a:lvl8pPr>
            <a:lvl9pPr marL="3656665" indent="0">
              <a:buNone/>
              <a:defRPr sz="1617" b="1"/>
            </a:lvl9pPr>
          </a:lstStyle>
          <a:p>
            <a:pPr lvl="0"/>
            <a:r>
              <a:rPr lang="en-US" smtClean="0"/>
              <a:t>Click to edit Master text styles</a:t>
            </a:r>
          </a:p>
        </p:txBody>
      </p:sp>
      <p:sp>
        <p:nvSpPr>
          <p:cNvPr id="6" name="Espace réservé du contenu 5"/>
          <p:cNvSpPr>
            <a:spLocks noGrp="1"/>
          </p:cNvSpPr>
          <p:nvPr>
            <p:ph sz="quarter" idx="4"/>
          </p:nvPr>
        </p:nvSpPr>
        <p:spPr>
          <a:xfrm>
            <a:off x="4645026" y="2174875"/>
            <a:ext cx="4041775" cy="3951288"/>
          </a:xfrm>
        </p:spPr>
        <p:txBody>
          <a:bodyPr/>
          <a:lstStyle>
            <a:lvl1pPr>
              <a:defRPr sz="2391"/>
            </a:lvl1pPr>
            <a:lvl2pPr>
              <a:defRPr sz="1969"/>
            </a:lvl2pPr>
            <a:lvl3pPr>
              <a:defRPr sz="1828"/>
            </a:lvl3pPr>
            <a:lvl4pPr>
              <a:defRPr sz="1617"/>
            </a:lvl4pPr>
            <a:lvl5pPr>
              <a:defRPr sz="1617"/>
            </a:lvl5pPr>
            <a:lvl6pPr>
              <a:defRPr sz="1617"/>
            </a:lvl6pPr>
            <a:lvl7pPr>
              <a:defRPr sz="1617"/>
            </a:lvl7pPr>
            <a:lvl8pPr>
              <a:defRPr sz="1617"/>
            </a:lvl8pPr>
            <a:lvl9pPr>
              <a:defRPr sz="161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p:txBody>
          <a:bodyPr/>
          <a:lstStyle>
            <a:lvl1pPr>
              <a:defRPr/>
            </a:lvl1pPr>
          </a:lstStyle>
          <a:p>
            <a:pPr>
              <a:defRPr/>
            </a:pPr>
            <a:fld id="{D70309DD-65ED-CB44-A475-EAC962B1D89E}" type="datetimeFigureOut">
              <a:rPr lang="en-GB"/>
              <a:pPr>
                <a:defRPr/>
              </a:pPr>
              <a:t>18/05/2016</a:t>
            </a:fld>
            <a:endParaRPr lang="en-GB"/>
          </a:p>
        </p:txBody>
      </p:sp>
      <p:sp>
        <p:nvSpPr>
          <p:cNvPr id="8" name="Espace réservé du pied de page 4"/>
          <p:cNvSpPr>
            <a:spLocks noGrp="1"/>
          </p:cNvSpPr>
          <p:nvPr>
            <p:ph type="ftr" sz="quarter" idx="11"/>
          </p:nvPr>
        </p:nvSpPr>
        <p:spPr/>
        <p:txBody>
          <a:bodyPr/>
          <a:lstStyle>
            <a:lvl1pPr>
              <a:defRPr/>
            </a:lvl1pPr>
          </a:lstStyle>
          <a:p>
            <a:pPr>
              <a:defRPr/>
            </a:pPr>
            <a:endParaRPr lang="en-GB"/>
          </a:p>
        </p:txBody>
      </p:sp>
      <p:sp>
        <p:nvSpPr>
          <p:cNvPr id="9" name="Espace réservé du numéro de diapositive 5"/>
          <p:cNvSpPr>
            <a:spLocks noGrp="1"/>
          </p:cNvSpPr>
          <p:nvPr>
            <p:ph type="sldNum" sz="quarter" idx="12"/>
          </p:nvPr>
        </p:nvSpPr>
        <p:spPr/>
        <p:txBody>
          <a:bodyPr/>
          <a:lstStyle>
            <a:lvl1pPr>
              <a:defRPr/>
            </a:lvl1pPr>
          </a:lstStyle>
          <a:p>
            <a:pPr>
              <a:defRPr/>
            </a:pPr>
            <a:fld id="{98D149D9-39D8-A646-9EB1-AFE2D4173A2F}" type="slidenum">
              <a:rPr lang="en-GB" altLang="en-US"/>
              <a:pPr>
                <a:defRPr/>
              </a:pPr>
              <a:t>‹#›</a:t>
            </a:fld>
            <a:endParaRPr lang="en-GB" altLang="en-US"/>
          </a:p>
        </p:txBody>
      </p:sp>
    </p:spTree>
    <p:extLst>
      <p:ext uri="{BB962C8B-B14F-4D97-AF65-F5344CB8AC3E}">
        <p14:creationId xmlns:p14="http://schemas.microsoft.com/office/powerpoint/2010/main" val="32806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p:txBody>
          <a:bodyPr/>
          <a:lstStyle>
            <a:lvl1pPr>
              <a:defRPr/>
            </a:lvl1pPr>
          </a:lstStyle>
          <a:p>
            <a:pPr>
              <a:defRPr/>
            </a:pPr>
            <a:fld id="{51E2EE48-F5AA-A04F-9B6B-22998BF96331}" type="datetimeFigureOut">
              <a:rPr lang="en-GB"/>
              <a:pPr>
                <a:defRPr/>
              </a:pPr>
              <a:t>18/05/2016</a:t>
            </a:fld>
            <a:endParaRPr lang="en-GB"/>
          </a:p>
        </p:txBody>
      </p:sp>
      <p:sp>
        <p:nvSpPr>
          <p:cNvPr id="4" name="Espace réservé du pied de page 4"/>
          <p:cNvSpPr>
            <a:spLocks noGrp="1"/>
          </p:cNvSpPr>
          <p:nvPr>
            <p:ph type="ftr" sz="quarter" idx="11"/>
          </p:nvPr>
        </p:nvSpPr>
        <p:spPr/>
        <p:txBody>
          <a:bodyPr/>
          <a:lstStyle>
            <a:lvl1pPr>
              <a:defRPr/>
            </a:lvl1pPr>
          </a:lstStyle>
          <a:p>
            <a:pPr>
              <a:defRPr/>
            </a:pPr>
            <a:endParaRPr lang="en-GB"/>
          </a:p>
        </p:txBody>
      </p:sp>
      <p:sp>
        <p:nvSpPr>
          <p:cNvPr id="5" name="Espace réservé du numéro de diapositive 5"/>
          <p:cNvSpPr>
            <a:spLocks noGrp="1"/>
          </p:cNvSpPr>
          <p:nvPr>
            <p:ph type="sldNum" sz="quarter" idx="12"/>
          </p:nvPr>
        </p:nvSpPr>
        <p:spPr/>
        <p:txBody>
          <a:bodyPr/>
          <a:lstStyle>
            <a:lvl1pPr>
              <a:defRPr/>
            </a:lvl1pPr>
          </a:lstStyle>
          <a:p>
            <a:pPr>
              <a:defRPr/>
            </a:pPr>
            <a:fld id="{91EFAE51-1AB2-8849-96FB-D4C672795CEF}" type="slidenum">
              <a:rPr lang="en-GB" altLang="en-US"/>
              <a:pPr>
                <a:defRPr/>
              </a:pPr>
              <a:t>‹#›</a:t>
            </a:fld>
            <a:endParaRPr lang="en-GB" altLang="en-US"/>
          </a:p>
        </p:txBody>
      </p:sp>
    </p:spTree>
    <p:extLst>
      <p:ext uri="{BB962C8B-B14F-4D97-AF65-F5344CB8AC3E}">
        <p14:creationId xmlns:p14="http://schemas.microsoft.com/office/powerpoint/2010/main" val="3790866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957FF9E-958B-5E4F-BBC4-B084A47C8C8D}" type="datetimeFigureOut">
              <a:rPr lang="en-GB"/>
              <a:pPr>
                <a:defRPr/>
              </a:pPr>
              <a:t>18/05/2016</a:t>
            </a:fld>
            <a:endParaRPr lang="en-GB"/>
          </a:p>
        </p:txBody>
      </p:sp>
      <p:sp>
        <p:nvSpPr>
          <p:cNvPr id="3" name="Espace réservé du pied de page 4"/>
          <p:cNvSpPr>
            <a:spLocks noGrp="1"/>
          </p:cNvSpPr>
          <p:nvPr>
            <p:ph type="ftr" sz="quarter" idx="11"/>
          </p:nvPr>
        </p:nvSpPr>
        <p:spPr/>
        <p:txBody>
          <a:bodyPr/>
          <a:lstStyle>
            <a:lvl1pPr>
              <a:defRPr/>
            </a:lvl1pPr>
          </a:lstStyle>
          <a:p>
            <a:pPr>
              <a:defRPr/>
            </a:pPr>
            <a:endParaRPr lang="en-GB"/>
          </a:p>
        </p:txBody>
      </p:sp>
      <p:sp>
        <p:nvSpPr>
          <p:cNvPr id="4" name="Espace réservé du numéro de diapositive 5"/>
          <p:cNvSpPr>
            <a:spLocks noGrp="1"/>
          </p:cNvSpPr>
          <p:nvPr>
            <p:ph type="sldNum" sz="quarter" idx="12"/>
          </p:nvPr>
        </p:nvSpPr>
        <p:spPr/>
        <p:txBody>
          <a:bodyPr/>
          <a:lstStyle>
            <a:lvl1pPr>
              <a:defRPr/>
            </a:lvl1pPr>
          </a:lstStyle>
          <a:p>
            <a:pPr>
              <a:defRPr/>
            </a:pPr>
            <a:fld id="{7E3BFB1B-276D-C441-8685-1F588BA76270}" type="slidenum">
              <a:rPr lang="en-GB" altLang="en-US"/>
              <a:pPr>
                <a:defRPr/>
              </a:pPr>
              <a:t>‹#›</a:t>
            </a:fld>
            <a:endParaRPr lang="en-GB" altLang="en-US"/>
          </a:p>
        </p:txBody>
      </p:sp>
    </p:spTree>
    <p:extLst>
      <p:ext uri="{BB962C8B-B14F-4D97-AF65-F5344CB8AC3E}">
        <p14:creationId xmlns:p14="http://schemas.microsoft.com/office/powerpoint/2010/main" val="2301189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1406231"/>
            <a:ext cx="3008313" cy="1162050"/>
          </a:xfrm>
        </p:spPr>
        <p:txBody>
          <a:bodyPr anchor="b"/>
          <a:lstStyle>
            <a:lvl1pPr algn="l">
              <a:defRPr sz="1969" b="1"/>
            </a:lvl1pPr>
          </a:lstStyle>
          <a:p>
            <a:r>
              <a:rPr lang="en-US" smtClean="0"/>
              <a:t>Click to edit Master title style</a:t>
            </a:r>
            <a:endParaRPr lang="en-GB" dirty="0"/>
          </a:p>
        </p:txBody>
      </p:sp>
      <p:sp>
        <p:nvSpPr>
          <p:cNvPr id="3" name="Espace réservé du contenu 2"/>
          <p:cNvSpPr>
            <a:spLocks noGrp="1"/>
          </p:cNvSpPr>
          <p:nvPr>
            <p:ph idx="1"/>
          </p:nvPr>
        </p:nvSpPr>
        <p:spPr>
          <a:xfrm>
            <a:off x="3660650" y="273055"/>
            <a:ext cx="5026151" cy="5853113"/>
          </a:xfrm>
        </p:spPr>
        <p:txBody>
          <a:bodyPr/>
          <a:lstStyle>
            <a:lvl1pPr>
              <a:defRPr sz="3234"/>
            </a:lvl1pPr>
            <a:lvl2pPr>
              <a:defRPr sz="2812"/>
            </a:lvl2pPr>
            <a:lvl3pPr>
              <a:defRPr sz="2391"/>
            </a:lvl3pPr>
            <a:lvl4pPr>
              <a:defRPr sz="1969"/>
            </a:lvl4pPr>
            <a:lvl5pPr>
              <a:defRPr sz="1969"/>
            </a:lvl5pPr>
            <a:lvl6pPr>
              <a:defRPr sz="1969"/>
            </a:lvl6pPr>
            <a:lvl7pPr>
              <a:defRPr sz="1969"/>
            </a:lvl7pPr>
            <a:lvl8pPr>
              <a:defRPr sz="1969"/>
            </a:lvl8pPr>
            <a:lvl9pPr>
              <a:defRPr sz="196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u texte 3"/>
          <p:cNvSpPr>
            <a:spLocks noGrp="1"/>
          </p:cNvSpPr>
          <p:nvPr>
            <p:ph type="body" sz="half" idx="2"/>
          </p:nvPr>
        </p:nvSpPr>
        <p:spPr>
          <a:xfrm>
            <a:off x="457202" y="2618911"/>
            <a:ext cx="3008313" cy="3507254"/>
          </a:xfrm>
        </p:spPr>
        <p:txBody>
          <a:bodyPr/>
          <a:lstStyle>
            <a:lvl1pPr marL="0" indent="0">
              <a:buNone/>
              <a:defRPr sz="1406"/>
            </a:lvl1pPr>
            <a:lvl2pPr marL="457082" indent="0">
              <a:buNone/>
              <a:defRPr sz="1195"/>
            </a:lvl2pPr>
            <a:lvl3pPr marL="914165" indent="0">
              <a:buNone/>
              <a:defRPr sz="984"/>
            </a:lvl3pPr>
            <a:lvl4pPr marL="1371250" indent="0">
              <a:buNone/>
              <a:defRPr sz="914"/>
            </a:lvl4pPr>
            <a:lvl5pPr marL="1828332" indent="0">
              <a:buNone/>
              <a:defRPr sz="914"/>
            </a:lvl5pPr>
            <a:lvl6pPr marL="2285415" indent="0">
              <a:buNone/>
              <a:defRPr sz="914"/>
            </a:lvl6pPr>
            <a:lvl7pPr marL="2742500" indent="0">
              <a:buNone/>
              <a:defRPr sz="914"/>
            </a:lvl7pPr>
            <a:lvl8pPr marL="3199580" indent="0">
              <a:buNone/>
              <a:defRPr sz="914"/>
            </a:lvl8pPr>
            <a:lvl9pPr marL="3656665" indent="0">
              <a:buNone/>
              <a:defRPr sz="914"/>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3A3D2C86-F682-3545-B74B-4EE5A23ADE04}" type="datetimeFigureOut">
              <a:rPr lang="en-GB"/>
              <a:pPr>
                <a:defRPr/>
              </a:pPr>
              <a:t>18/05/2016</a:t>
            </a:fld>
            <a:endParaRPr lang="en-GB"/>
          </a:p>
        </p:txBody>
      </p:sp>
      <p:sp>
        <p:nvSpPr>
          <p:cNvPr id="6" name="Espace réservé du pied de page 4"/>
          <p:cNvSpPr>
            <a:spLocks noGrp="1"/>
          </p:cNvSpPr>
          <p:nvPr>
            <p:ph type="ftr" sz="quarter" idx="11"/>
          </p:nvPr>
        </p:nvSpPr>
        <p:spPr/>
        <p:txBody>
          <a:bodyPr/>
          <a:lstStyle>
            <a:lvl1pPr>
              <a:defRPr/>
            </a:lvl1pPr>
          </a:lstStyle>
          <a:p>
            <a:pPr>
              <a:defRPr/>
            </a:pPr>
            <a:endParaRPr lang="en-GB"/>
          </a:p>
        </p:txBody>
      </p:sp>
      <p:sp>
        <p:nvSpPr>
          <p:cNvPr id="7" name="Espace réservé du numéro de diapositive 5"/>
          <p:cNvSpPr>
            <a:spLocks noGrp="1"/>
          </p:cNvSpPr>
          <p:nvPr>
            <p:ph type="sldNum" sz="quarter" idx="12"/>
          </p:nvPr>
        </p:nvSpPr>
        <p:spPr/>
        <p:txBody>
          <a:bodyPr/>
          <a:lstStyle>
            <a:lvl1pPr>
              <a:defRPr/>
            </a:lvl1pPr>
          </a:lstStyle>
          <a:p>
            <a:pPr>
              <a:defRPr/>
            </a:pPr>
            <a:fld id="{2B488718-89F2-A04C-BFF2-14553ED0C39B}" type="slidenum">
              <a:rPr lang="en-GB" altLang="en-US"/>
              <a:pPr>
                <a:defRPr/>
              </a:pPr>
              <a:t>‹#›</a:t>
            </a:fld>
            <a:endParaRPr lang="en-GB" altLang="en-US"/>
          </a:p>
        </p:txBody>
      </p:sp>
    </p:spTree>
    <p:extLst>
      <p:ext uri="{BB962C8B-B14F-4D97-AF65-F5344CB8AC3E}">
        <p14:creationId xmlns:p14="http://schemas.microsoft.com/office/powerpoint/2010/main" val="2634200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933527" y="4800600"/>
            <a:ext cx="5486400" cy="566738"/>
          </a:xfrm>
        </p:spPr>
        <p:txBody>
          <a:bodyPr anchor="b"/>
          <a:lstStyle>
            <a:lvl1pPr algn="l">
              <a:defRPr sz="1969" b="1"/>
            </a:lvl1pPr>
          </a:lstStyle>
          <a:p>
            <a:r>
              <a:rPr lang="en-US" smtClean="0"/>
              <a:t>Click to edit Master title style</a:t>
            </a:r>
            <a:endParaRPr lang="en-GB" dirty="0"/>
          </a:p>
        </p:txBody>
      </p:sp>
      <p:sp>
        <p:nvSpPr>
          <p:cNvPr id="3" name="Espace réservé pour une image  2"/>
          <p:cNvSpPr>
            <a:spLocks noGrp="1"/>
          </p:cNvSpPr>
          <p:nvPr>
            <p:ph type="pic" idx="1"/>
          </p:nvPr>
        </p:nvSpPr>
        <p:spPr>
          <a:xfrm>
            <a:off x="2933527" y="612775"/>
            <a:ext cx="5486400" cy="4114800"/>
          </a:xfrm>
        </p:spPr>
        <p:txBody>
          <a:bodyPr rtlCol="0">
            <a:normAutofit/>
          </a:bodyPr>
          <a:lstStyle>
            <a:lvl1pPr marL="0" indent="0">
              <a:buNone/>
              <a:defRPr sz="3234"/>
            </a:lvl1pPr>
            <a:lvl2pPr marL="457082" indent="0">
              <a:buNone/>
              <a:defRPr sz="2812"/>
            </a:lvl2pPr>
            <a:lvl3pPr marL="914165" indent="0">
              <a:buNone/>
              <a:defRPr sz="2391"/>
            </a:lvl3pPr>
            <a:lvl4pPr marL="1371250" indent="0">
              <a:buNone/>
              <a:defRPr sz="1969"/>
            </a:lvl4pPr>
            <a:lvl5pPr marL="1828332" indent="0">
              <a:buNone/>
              <a:defRPr sz="1969"/>
            </a:lvl5pPr>
            <a:lvl6pPr marL="2285415" indent="0">
              <a:buNone/>
              <a:defRPr sz="1969"/>
            </a:lvl6pPr>
            <a:lvl7pPr marL="2742500" indent="0">
              <a:buNone/>
              <a:defRPr sz="1969"/>
            </a:lvl7pPr>
            <a:lvl8pPr marL="3199580" indent="0">
              <a:buNone/>
              <a:defRPr sz="1969"/>
            </a:lvl8pPr>
            <a:lvl9pPr marL="3656665" indent="0">
              <a:buNone/>
              <a:defRPr sz="1969"/>
            </a:lvl9pPr>
          </a:lstStyle>
          <a:p>
            <a:pPr lvl="0"/>
            <a:r>
              <a:rPr lang="en-US" noProof="0" smtClean="0"/>
              <a:t>Click icon to add picture</a:t>
            </a:r>
            <a:endParaRPr lang="en-GB" noProof="0" dirty="0"/>
          </a:p>
        </p:txBody>
      </p:sp>
      <p:sp>
        <p:nvSpPr>
          <p:cNvPr id="4" name="Espace réservé du texte 3"/>
          <p:cNvSpPr>
            <a:spLocks noGrp="1"/>
          </p:cNvSpPr>
          <p:nvPr>
            <p:ph type="body" sz="half" idx="2"/>
          </p:nvPr>
        </p:nvSpPr>
        <p:spPr>
          <a:xfrm>
            <a:off x="2933527" y="5367338"/>
            <a:ext cx="5486400" cy="804862"/>
          </a:xfrm>
        </p:spPr>
        <p:txBody>
          <a:bodyPr/>
          <a:lstStyle>
            <a:lvl1pPr marL="0" indent="0">
              <a:buNone/>
              <a:defRPr sz="1406"/>
            </a:lvl1pPr>
            <a:lvl2pPr marL="457082" indent="0">
              <a:buNone/>
              <a:defRPr sz="1195"/>
            </a:lvl2pPr>
            <a:lvl3pPr marL="914165" indent="0">
              <a:buNone/>
              <a:defRPr sz="984"/>
            </a:lvl3pPr>
            <a:lvl4pPr marL="1371250" indent="0">
              <a:buNone/>
              <a:defRPr sz="914"/>
            </a:lvl4pPr>
            <a:lvl5pPr marL="1828332" indent="0">
              <a:buNone/>
              <a:defRPr sz="914"/>
            </a:lvl5pPr>
            <a:lvl6pPr marL="2285415" indent="0">
              <a:buNone/>
              <a:defRPr sz="914"/>
            </a:lvl6pPr>
            <a:lvl7pPr marL="2742500" indent="0">
              <a:buNone/>
              <a:defRPr sz="914"/>
            </a:lvl7pPr>
            <a:lvl8pPr marL="3199580" indent="0">
              <a:buNone/>
              <a:defRPr sz="914"/>
            </a:lvl8pPr>
            <a:lvl9pPr marL="3656665" indent="0">
              <a:buNone/>
              <a:defRPr sz="914"/>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C9802E42-E8FF-694A-9B1B-5536E71454A2}" type="datetimeFigureOut">
              <a:rPr lang="en-GB"/>
              <a:pPr>
                <a:defRPr/>
              </a:pPr>
              <a:t>18/05/2016</a:t>
            </a:fld>
            <a:endParaRPr lang="en-GB"/>
          </a:p>
        </p:txBody>
      </p:sp>
      <p:sp>
        <p:nvSpPr>
          <p:cNvPr id="6" name="Espace réservé du pied de page 4"/>
          <p:cNvSpPr>
            <a:spLocks noGrp="1"/>
          </p:cNvSpPr>
          <p:nvPr>
            <p:ph type="ftr" sz="quarter" idx="11"/>
          </p:nvPr>
        </p:nvSpPr>
        <p:spPr/>
        <p:txBody>
          <a:bodyPr/>
          <a:lstStyle>
            <a:lvl1pPr>
              <a:defRPr/>
            </a:lvl1pPr>
          </a:lstStyle>
          <a:p>
            <a:pPr>
              <a:defRPr/>
            </a:pPr>
            <a:endParaRPr lang="en-GB"/>
          </a:p>
        </p:txBody>
      </p:sp>
      <p:sp>
        <p:nvSpPr>
          <p:cNvPr id="7" name="Espace réservé du numéro de diapositive 5"/>
          <p:cNvSpPr>
            <a:spLocks noGrp="1"/>
          </p:cNvSpPr>
          <p:nvPr>
            <p:ph type="sldNum" sz="quarter" idx="12"/>
          </p:nvPr>
        </p:nvSpPr>
        <p:spPr/>
        <p:txBody>
          <a:bodyPr/>
          <a:lstStyle>
            <a:lvl1pPr>
              <a:defRPr/>
            </a:lvl1pPr>
          </a:lstStyle>
          <a:p>
            <a:pPr>
              <a:defRPr/>
            </a:pPr>
            <a:fld id="{70DF9809-1419-A341-BBB8-0930F70B1074}" type="slidenum">
              <a:rPr lang="en-GB" altLang="en-US"/>
              <a:pPr>
                <a:defRPr/>
              </a:pPr>
              <a:t>‹#›</a:t>
            </a:fld>
            <a:endParaRPr lang="en-GB" altLang="en-US"/>
          </a:p>
        </p:txBody>
      </p:sp>
    </p:spTree>
    <p:extLst>
      <p:ext uri="{BB962C8B-B14F-4D97-AF65-F5344CB8AC3E}">
        <p14:creationId xmlns:p14="http://schemas.microsoft.com/office/powerpoint/2010/main" val="4294376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3711402" y="290215"/>
            <a:ext cx="497495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30019" tIns="65010" rIns="130019" bIns="65010" numCol="1" anchor="ctr" anchorCtr="0" compatLnSpc="1">
            <a:prstTxWarp prst="textNoShape">
              <a:avLst/>
            </a:prstTxWarp>
          </a:bodyPr>
          <a:lstStyle/>
          <a:p>
            <a:pPr lvl="0"/>
            <a:r>
              <a:rPr lang="fr-FR" altLang="en-US"/>
              <a:t>Cliquez pour modifier le style du titre</a:t>
            </a:r>
            <a:endParaRPr lang="en-GB" altLang="en-US"/>
          </a:p>
        </p:txBody>
      </p:sp>
      <p:sp>
        <p:nvSpPr>
          <p:cNvPr id="1027" name="Espace réservé du texte 2"/>
          <p:cNvSpPr>
            <a:spLocks noGrp="1"/>
          </p:cNvSpPr>
          <p:nvPr>
            <p:ph type="body" idx="1"/>
          </p:nvPr>
        </p:nvSpPr>
        <p:spPr bwMode="auto">
          <a:xfrm>
            <a:off x="457647" y="1600647"/>
            <a:ext cx="8228707" cy="415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30019" tIns="65010" rIns="130019" bIns="6501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en-GB" altLang="en-US"/>
          </a:p>
        </p:txBody>
      </p:sp>
      <p:sp>
        <p:nvSpPr>
          <p:cNvPr id="4" name="Espace réservé de la date 3"/>
          <p:cNvSpPr>
            <a:spLocks noGrp="1"/>
          </p:cNvSpPr>
          <p:nvPr>
            <p:ph type="dt" sz="half" idx="2"/>
          </p:nvPr>
        </p:nvSpPr>
        <p:spPr>
          <a:xfrm>
            <a:off x="457647" y="6356821"/>
            <a:ext cx="2133079" cy="365001"/>
          </a:xfrm>
          <a:prstGeom prst="rect">
            <a:avLst/>
          </a:prstGeom>
        </p:spPr>
        <p:txBody>
          <a:bodyPr vert="horz" wrap="square" lIns="130019" tIns="65010" rIns="130019" bIns="65010" numCol="1" anchor="ctr" anchorCtr="0" compatLnSpc="1">
            <a:prstTxWarp prst="textNoShape">
              <a:avLst/>
            </a:prstTxWarp>
          </a:bodyPr>
          <a:lstStyle>
            <a:lvl1pPr defTabSz="910749" eaLnBrk="1" hangingPunct="1">
              <a:defRPr sz="1195">
                <a:solidFill>
                  <a:srgbClr val="8DA3B8"/>
                </a:solidFill>
                <a:latin typeface="Corbel" pitchFamily="34" charset="0"/>
              </a:defRPr>
            </a:lvl1pPr>
          </a:lstStyle>
          <a:p>
            <a:pPr fontAlgn="base">
              <a:spcBef>
                <a:spcPct val="0"/>
              </a:spcBef>
              <a:spcAft>
                <a:spcPct val="0"/>
              </a:spcAft>
              <a:defRPr/>
            </a:pPr>
            <a:fld id="{58ECD678-D0CD-6443-9902-E790817F9DCD}" type="datetimeFigureOut">
              <a:rPr lang="en-GB"/>
              <a:pPr fontAlgn="base">
                <a:spcBef>
                  <a:spcPct val="0"/>
                </a:spcBef>
                <a:spcAft>
                  <a:spcPct val="0"/>
                </a:spcAft>
                <a:defRPr/>
              </a:pPr>
              <a:t>18/05/2016</a:t>
            </a:fld>
            <a:endParaRPr lang="en-GB"/>
          </a:p>
        </p:txBody>
      </p:sp>
      <p:sp>
        <p:nvSpPr>
          <p:cNvPr id="5" name="Espace réservé du pied de page 4"/>
          <p:cNvSpPr>
            <a:spLocks noGrp="1"/>
          </p:cNvSpPr>
          <p:nvPr>
            <p:ph type="ftr" sz="quarter" idx="3"/>
          </p:nvPr>
        </p:nvSpPr>
        <p:spPr>
          <a:xfrm>
            <a:off x="3124275" y="6356821"/>
            <a:ext cx="2895451" cy="365001"/>
          </a:xfrm>
          <a:prstGeom prst="rect">
            <a:avLst/>
          </a:prstGeom>
        </p:spPr>
        <p:txBody>
          <a:bodyPr vert="horz" wrap="square" lIns="130019" tIns="65010" rIns="130019" bIns="65010" numCol="1" anchor="ctr" anchorCtr="0" compatLnSpc="1">
            <a:prstTxWarp prst="textNoShape">
              <a:avLst/>
            </a:prstTxWarp>
          </a:bodyPr>
          <a:lstStyle>
            <a:lvl1pPr algn="ctr" defTabSz="910749" eaLnBrk="1" hangingPunct="1">
              <a:defRPr sz="1195">
                <a:solidFill>
                  <a:srgbClr val="8DA3B8"/>
                </a:solidFill>
                <a:latin typeface="Corbel" pitchFamily="34" charset="0"/>
              </a:defRPr>
            </a:lvl1pPr>
          </a:lstStyle>
          <a:p>
            <a:pPr fontAlgn="base">
              <a:spcBef>
                <a:spcPct val="0"/>
              </a:spcBef>
              <a:spcAft>
                <a:spcPct val="0"/>
              </a:spcAft>
              <a:defRPr/>
            </a:pPr>
            <a:endParaRPr lang="en-GB"/>
          </a:p>
        </p:txBody>
      </p:sp>
      <p:sp>
        <p:nvSpPr>
          <p:cNvPr id="6" name="Espace réservé du numéro de diapositive 5"/>
          <p:cNvSpPr>
            <a:spLocks noGrp="1"/>
          </p:cNvSpPr>
          <p:nvPr>
            <p:ph type="sldNum" sz="quarter" idx="4"/>
          </p:nvPr>
        </p:nvSpPr>
        <p:spPr>
          <a:xfrm>
            <a:off x="6553275" y="6356821"/>
            <a:ext cx="2133079" cy="365001"/>
          </a:xfrm>
          <a:prstGeom prst="rect">
            <a:avLst/>
          </a:prstGeom>
        </p:spPr>
        <p:txBody>
          <a:bodyPr vert="horz" wrap="square" lIns="130019" tIns="65010" rIns="130019" bIns="65010" numCol="1" anchor="ctr" anchorCtr="0" compatLnSpc="1">
            <a:prstTxWarp prst="textNoShape">
              <a:avLst/>
            </a:prstTxWarp>
          </a:bodyPr>
          <a:lstStyle>
            <a:lvl1pPr algn="r" eaLnBrk="1" hangingPunct="1">
              <a:defRPr sz="1195">
                <a:solidFill>
                  <a:srgbClr val="8DA3B8"/>
                </a:solidFill>
                <a:latin typeface="Corbel" panose="020B0503020204020204" pitchFamily="34" charset="0"/>
              </a:defRPr>
            </a:lvl1pPr>
          </a:lstStyle>
          <a:p>
            <a:pPr defTabSz="909680" fontAlgn="base">
              <a:spcBef>
                <a:spcPct val="0"/>
              </a:spcBef>
              <a:spcAft>
                <a:spcPct val="0"/>
              </a:spcAft>
              <a:defRPr/>
            </a:pPr>
            <a:fld id="{793E1C6A-BE9F-C741-9456-DB2FD7E8F570}" type="slidenum">
              <a:rPr lang="en-GB" altLang="en-US" smtClean="0"/>
              <a:pPr defTabSz="909680" fontAlgn="base">
                <a:spcBef>
                  <a:spcPct val="0"/>
                </a:spcBef>
                <a:spcAft>
                  <a:spcPct val="0"/>
                </a:spcAft>
                <a:defRPr/>
              </a:pPr>
              <a:t>‹#›</a:t>
            </a:fld>
            <a:endParaRPr lang="en-GB" altLang="en-US"/>
          </a:p>
        </p:txBody>
      </p:sp>
    </p:spTree>
    <p:extLst>
      <p:ext uri="{BB962C8B-B14F-4D97-AF65-F5344CB8AC3E}">
        <p14:creationId xmlns:p14="http://schemas.microsoft.com/office/powerpoint/2010/main" val="30049830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09680" rtl="0" eaLnBrk="1" fontAlgn="base" hangingPunct="1">
        <a:spcBef>
          <a:spcPct val="0"/>
        </a:spcBef>
        <a:spcAft>
          <a:spcPct val="0"/>
        </a:spcAft>
        <a:defRPr sz="2812" b="1" kern="1200">
          <a:solidFill>
            <a:schemeClr val="tx1"/>
          </a:solidFill>
          <a:latin typeface="Corbel" pitchFamily="34" charset="0"/>
          <a:ea typeface="+mj-ea"/>
          <a:cs typeface="+mj-cs"/>
        </a:defRPr>
      </a:lvl1pPr>
      <a:lvl2pPr algn="l" defTabSz="909680" rtl="0" eaLnBrk="1" fontAlgn="base" hangingPunct="1">
        <a:spcBef>
          <a:spcPct val="0"/>
        </a:spcBef>
        <a:spcAft>
          <a:spcPct val="0"/>
        </a:spcAft>
        <a:defRPr sz="2812" b="1">
          <a:solidFill>
            <a:schemeClr val="tx1"/>
          </a:solidFill>
          <a:latin typeface="Corbel" pitchFamily="34" charset="0"/>
        </a:defRPr>
      </a:lvl2pPr>
      <a:lvl3pPr algn="l" defTabSz="909680" rtl="0" eaLnBrk="1" fontAlgn="base" hangingPunct="1">
        <a:spcBef>
          <a:spcPct val="0"/>
        </a:spcBef>
        <a:spcAft>
          <a:spcPct val="0"/>
        </a:spcAft>
        <a:defRPr sz="2812" b="1">
          <a:solidFill>
            <a:schemeClr val="tx1"/>
          </a:solidFill>
          <a:latin typeface="Corbel" pitchFamily="34" charset="0"/>
        </a:defRPr>
      </a:lvl3pPr>
      <a:lvl4pPr algn="l" defTabSz="909680" rtl="0" eaLnBrk="1" fontAlgn="base" hangingPunct="1">
        <a:spcBef>
          <a:spcPct val="0"/>
        </a:spcBef>
        <a:spcAft>
          <a:spcPct val="0"/>
        </a:spcAft>
        <a:defRPr sz="2812" b="1">
          <a:solidFill>
            <a:schemeClr val="tx1"/>
          </a:solidFill>
          <a:latin typeface="Corbel" pitchFamily="34" charset="0"/>
        </a:defRPr>
      </a:lvl4pPr>
      <a:lvl5pPr algn="l" defTabSz="909680" rtl="0" eaLnBrk="1" fontAlgn="base" hangingPunct="1">
        <a:spcBef>
          <a:spcPct val="0"/>
        </a:spcBef>
        <a:spcAft>
          <a:spcPct val="0"/>
        </a:spcAft>
        <a:defRPr sz="2812" b="1">
          <a:solidFill>
            <a:schemeClr val="tx1"/>
          </a:solidFill>
          <a:latin typeface="Corbel" pitchFamily="34" charset="0"/>
        </a:defRPr>
      </a:lvl5pPr>
      <a:lvl6pPr marL="321391" algn="l" defTabSz="913957" rtl="0" eaLnBrk="1" fontAlgn="base" hangingPunct="1">
        <a:spcBef>
          <a:spcPct val="0"/>
        </a:spcBef>
        <a:spcAft>
          <a:spcPct val="0"/>
        </a:spcAft>
        <a:defRPr sz="2812" b="1">
          <a:solidFill>
            <a:schemeClr val="tx1"/>
          </a:solidFill>
          <a:latin typeface="Corbel" pitchFamily="34" charset="0"/>
        </a:defRPr>
      </a:lvl6pPr>
      <a:lvl7pPr marL="642783" algn="l" defTabSz="913957" rtl="0" eaLnBrk="1" fontAlgn="base" hangingPunct="1">
        <a:spcBef>
          <a:spcPct val="0"/>
        </a:spcBef>
        <a:spcAft>
          <a:spcPct val="0"/>
        </a:spcAft>
        <a:defRPr sz="2812" b="1">
          <a:solidFill>
            <a:schemeClr val="tx1"/>
          </a:solidFill>
          <a:latin typeface="Corbel" pitchFamily="34" charset="0"/>
        </a:defRPr>
      </a:lvl7pPr>
      <a:lvl8pPr marL="964174" algn="l" defTabSz="913957" rtl="0" eaLnBrk="1" fontAlgn="base" hangingPunct="1">
        <a:spcBef>
          <a:spcPct val="0"/>
        </a:spcBef>
        <a:spcAft>
          <a:spcPct val="0"/>
        </a:spcAft>
        <a:defRPr sz="2812" b="1">
          <a:solidFill>
            <a:schemeClr val="tx1"/>
          </a:solidFill>
          <a:latin typeface="Corbel" pitchFamily="34" charset="0"/>
        </a:defRPr>
      </a:lvl8pPr>
      <a:lvl9pPr marL="1285565" algn="l" defTabSz="913957" rtl="0" eaLnBrk="1" fontAlgn="base" hangingPunct="1">
        <a:spcBef>
          <a:spcPct val="0"/>
        </a:spcBef>
        <a:spcAft>
          <a:spcPct val="0"/>
        </a:spcAft>
        <a:defRPr sz="2812" b="1">
          <a:solidFill>
            <a:schemeClr val="tx1"/>
          </a:solidFill>
          <a:latin typeface="Corbel" pitchFamily="34" charset="0"/>
        </a:defRPr>
      </a:lvl9pPr>
    </p:titleStyle>
    <p:bodyStyle>
      <a:lvl1pPr marL="338200" indent="-338200" algn="l" defTabSz="909680" rtl="0" eaLnBrk="1" fontAlgn="base" hangingPunct="1">
        <a:spcBef>
          <a:spcPct val="20000"/>
        </a:spcBef>
        <a:spcAft>
          <a:spcPct val="0"/>
        </a:spcAft>
        <a:defRPr sz="2109" b="1" kern="1200">
          <a:solidFill>
            <a:schemeClr val="tx2"/>
          </a:solidFill>
          <a:latin typeface="Corbel" pitchFamily="34" charset="0"/>
          <a:ea typeface="+mn-ea"/>
          <a:cs typeface="+mn-cs"/>
        </a:defRPr>
      </a:lvl1pPr>
      <a:lvl2pPr marL="737790" indent="-280159" algn="l" defTabSz="909680" rtl="0" eaLnBrk="1" fontAlgn="base" hangingPunct="1">
        <a:spcBef>
          <a:spcPct val="20000"/>
        </a:spcBef>
        <a:spcAft>
          <a:spcPct val="0"/>
        </a:spcAft>
        <a:defRPr sz="1687" b="1" kern="1200">
          <a:solidFill>
            <a:schemeClr val="bg2"/>
          </a:solidFill>
          <a:latin typeface="Corbel" pitchFamily="34" charset="0"/>
          <a:ea typeface="+mn-ea"/>
          <a:cs typeface="+mn-cs"/>
        </a:defRPr>
      </a:lvl2pPr>
      <a:lvl3pPr marL="1137379" indent="-223234" algn="l" defTabSz="909680" rtl="0" eaLnBrk="1" fontAlgn="base" hangingPunct="1">
        <a:spcBef>
          <a:spcPct val="20000"/>
        </a:spcBef>
        <a:spcAft>
          <a:spcPct val="0"/>
        </a:spcAft>
        <a:defRPr sz="1687" kern="1200">
          <a:solidFill>
            <a:schemeClr val="bg1"/>
          </a:solidFill>
          <a:latin typeface="Corbel" pitchFamily="34" charset="0"/>
          <a:ea typeface="+mn-ea"/>
          <a:cs typeface="+mn-cs"/>
        </a:defRPr>
      </a:lvl3pPr>
      <a:lvl4pPr marL="1595009" indent="-223234" algn="l" defTabSz="909680" rtl="0" eaLnBrk="1" fontAlgn="base" hangingPunct="1">
        <a:spcBef>
          <a:spcPct val="20000"/>
        </a:spcBef>
        <a:spcAft>
          <a:spcPct val="0"/>
        </a:spcAft>
        <a:defRPr sz="1687" kern="1200">
          <a:solidFill>
            <a:schemeClr val="bg1"/>
          </a:solidFill>
          <a:latin typeface="Corbel" pitchFamily="34" charset="0"/>
          <a:ea typeface="+mn-ea"/>
          <a:cs typeface="+mn-cs"/>
        </a:defRPr>
      </a:lvl4pPr>
      <a:lvl5pPr marL="2052639" indent="-223234" algn="l" defTabSz="909680" rtl="0" eaLnBrk="1" fontAlgn="base" hangingPunct="1">
        <a:spcBef>
          <a:spcPct val="20000"/>
        </a:spcBef>
        <a:spcAft>
          <a:spcPct val="0"/>
        </a:spcAft>
        <a:defRPr sz="1687" kern="1200">
          <a:solidFill>
            <a:schemeClr val="bg1"/>
          </a:solidFill>
          <a:latin typeface="Corbel" pitchFamily="34" charset="0"/>
          <a:ea typeface="+mn-ea"/>
          <a:cs typeface="+mn-cs"/>
        </a:defRPr>
      </a:lvl5pPr>
      <a:lvl6pPr marL="2513959" indent="-228541" algn="l" defTabSz="914165" rtl="0" eaLnBrk="1" latinLnBrk="0" hangingPunct="1">
        <a:spcBef>
          <a:spcPct val="20000"/>
        </a:spcBef>
        <a:buFont typeface="Arial" pitchFamily="34" charset="0"/>
        <a:buChar char="•"/>
        <a:defRPr sz="1969" kern="1200">
          <a:solidFill>
            <a:schemeClr val="tx1"/>
          </a:solidFill>
          <a:latin typeface="+mn-lt"/>
          <a:ea typeface="+mn-ea"/>
          <a:cs typeface="+mn-cs"/>
        </a:defRPr>
      </a:lvl6pPr>
      <a:lvl7pPr marL="2971040" indent="-228541" algn="l" defTabSz="914165" rtl="0" eaLnBrk="1" latinLnBrk="0" hangingPunct="1">
        <a:spcBef>
          <a:spcPct val="20000"/>
        </a:spcBef>
        <a:buFont typeface="Arial" pitchFamily="34" charset="0"/>
        <a:buChar char="•"/>
        <a:defRPr sz="1969" kern="1200">
          <a:solidFill>
            <a:schemeClr val="tx1"/>
          </a:solidFill>
          <a:latin typeface="+mn-lt"/>
          <a:ea typeface="+mn-ea"/>
          <a:cs typeface="+mn-cs"/>
        </a:defRPr>
      </a:lvl7pPr>
      <a:lvl8pPr marL="3428124" indent="-228541" algn="l" defTabSz="914165" rtl="0" eaLnBrk="1" latinLnBrk="0" hangingPunct="1">
        <a:spcBef>
          <a:spcPct val="20000"/>
        </a:spcBef>
        <a:buFont typeface="Arial" pitchFamily="34" charset="0"/>
        <a:buChar char="•"/>
        <a:defRPr sz="1969" kern="1200">
          <a:solidFill>
            <a:schemeClr val="tx1"/>
          </a:solidFill>
          <a:latin typeface="+mn-lt"/>
          <a:ea typeface="+mn-ea"/>
          <a:cs typeface="+mn-cs"/>
        </a:defRPr>
      </a:lvl8pPr>
      <a:lvl9pPr marL="3885205" indent="-228541" algn="l" defTabSz="914165" rtl="0" eaLnBrk="1" latinLnBrk="0" hangingPunct="1">
        <a:spcBef>
          <a:spcPct val="20000"/>
        </a:spcBef>
        <a:buFont typeface="Arial" pitchFamily="34" charset="0"/>
        <a:buChar char="•"/>
        <a:defRPr sz="1969" kern="1200">
          <a:solidFill>
            <a:schemeClr val="tx1"/>
          </a:solidFill>
          <a:latin typeface="+mn-lt"/>
          <a:ea typeface="+mn-ea"/>
          <a:cs typeface="+mn-cs"/>
        </a:defRPr>
      </a:lvl9pPr>
    </p:bodyStyle>
    <p:otherStyle>
      <a:defPPr>
        <a:defRPr lang="fr-FR"/>
      </a:defPPr>
      <a:lvl1pPr marL="0" algn="l" defTabSz="914165" rtl="0" eaLnBrk="1" latinLnBrk="0" hangingPunct="1">
        <a:defRPr sz="1828" kern="1200">
          <a:solidFill>
            <a:schemeClr val="tx1"/>
          </a:solidFill>
          <a:latin typeface="+mn-lt"/>
          <a:ea typeface="+mn-ea"/>
          <a:cs typeface="+mn-cs"/>
        </a:defRPr>
      </a:lvl1pPr>
      <a:lvl2pPr marL="457082" algn="l" defTabSz="914165" rtl="0" eaLnBrk="1" latinLnBrk="0" hangingPunct="1">
        <a:defRPr sz="1828" kern="1200">
          <a:solidFill>
            <a:schemeClr val="tx1"/>
          </a:solidFill>
          <a:latin typeface="+mn-lt"/>
          <a:ea typeface="+mn-ea"/>
          <a:cs typeface="+mn-cs"/>
        </a:defRPr>
      </a:lvl2pPr>
      <a:lvl3pPr marL="914165" algn="l" defTabSz="914165" rtl="0" eaLnBrk="1" latinLnBrk="0" hangingPunct="1">
        <a:defRPr sz="1828" kern="1200">
          <a:solidFill>
            <a:schemeClr val="tx1"/>
          </a:solidFill>
          <a:latin typeface="+mn-lt"/>
          <a:ea typeface="+mn-ea"/>
          <a:cs typeface="+mn-cs"/>
        </a:defRPr>
      </a:lvl3pPr>
      <a:lvl4pPr marL="1371250" algn="l" defTabSz="914165" rtl="0" eaLnBrk="1" latinLnBrk="0" hangingPunct="1">
        <a:defRPr sz="1828" kern="1200">
          <a:solidFill>
            <a:schemeClr val="tx1"/>
          </a:solidFill>
          <a:latin typeface="+mn-lt"/>
          <a:ea typeface="+mn-ea"/>
          <a:cs typeface="+mn-cs"/>
        </a:defRPr>
      </a:lvl4pPr>
      <a:lvl5pPr marL="1828332" algn="l" defTabSz="914165" rtl="0" eaLnBrk="1" latinLnBrk="0" hangingPunct="1">
        <a:defRPr sz="1828" kern="1200">
          <a:solidFill>
            <a:schemeClr val="tx1"/>
          </a:solidFill>
          <a:latin typeface="+mn-lt"/>
          <a:ea typeface="+mn-ea"/>
          <a:cs typeface="+mn-cs"/>
        </a:defRPr>
      </a:lvl5pPr>
      <a:lvl6pPr marL="2285415" algn="l" defTabSz="914165" rtl="0" eaLnBrk="1" latinLnBrk="0" hangingPunct="1">
        <a:defRPr sz="1828" kern="1200">
          <a:solidFill>
            <a:schemeClr val="tx1"/>
          </a:solidFill>
          <a:latin typeface="+mn-lt"/>
          <a:ea typeface="+mn-ea"/>
          <a:cs typeface="+mn-cs"/>
        </a:defRPr>
      </a:lvl6pPr>
      <a:lvl7pPr marL="2742500" algn="l" defTabSz="914165" rtl="0" eaLnBrk="1" latinLnBrk="0" hangingPunct="1">
        <a:defRPr sz="1828" kern="1200">
          <a:solidFill>
            <a:schemeClr val="tx1"/>
          </a:solidFill>
          <a:latin typeface="+mn-lt"/>
          <a:ea typeface="+mn-ea"/>
          <a:cs typeface="+mn-cs"/>
        </a:defRPr>
      </a:lvl7pPr>
      <a:lvl8pPr marL="3199580" algn="l" defTabSz="914165" rtl="0" eaLnBrk="1" latinLnBrk="0" hangingPunct="1">
        <a:defRPr sz="1828" kern="1200">
          <a:solidFill>
            <a:schemeClr val="tx1"/>
          </a:solidFill>
          <a:latin typeface="+mn-lt"/>
          <a:ea typeface="+mn-ea"/>
          <a:cs typeface="+mn-cs"/>
        </a:defRPr>
      </a:lvl8pPr>
      <a:lvl9pPr marL="3656665" algn="l" defTabSz="914165" rtl="0" eaLnBrk="1" latinLnBrk="0" hangingPunct="1">
        <a:defRPr sz="18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hyperlink" Target="http://www.clker.com/clipart-12310.html"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png"/><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hyperlink" Target="http://www.clker.com/clipart-12310.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Pavel@ModularTest.cz" TargetMode="External"/><Relationship Id="rId2" Type="http://schemas.openxmlformats.org/officeDocument/2006/relationships/hyperlink" Target="mailto:hm-mail@hofmann-megaplan.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hyperlink" Target="http://www.clker.com/clipart-12310.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3"/>
          <p:cNvSpPr>
            <a:spLocks noGrp="1"/>
          </p:cNvSpPr>
          <p:nvPr>
            <p:ph type="ctrTitle"/>
          </p:nvPr>
        </p:nvSpPr>
        <p:spPr>
          <a:xfrm>
            <a:off x="2242468" y="2770436"/>
            <a:ext cx="6430491" cy="1470050"/>
          </a:xfrm>
        </p:spPr>
        <p:txBody>
          <a:bodyPr/>
          <a:lstStyle/>
          <a:p>
            <a:pPr eaLnBrk="1" hangingPunct="1"/>
            <a:r>
              <a:rPr lang="en-GB" altLang="en-US" smtClean="0"/>
              <a:t>EGEA Board of Directors</a:t>
            </a:r>
          </a:p>
        </p:txBody>
      </p:sp>
      <p:sp>
        <p:nvSpPr>
          <p:cNvPr id="16387" name="Sous-titre 4"/>
          <p:cNvSpPr>
            <a:spLocks noGrp="1"/>
          </p:cNvSpPr>
          <p:nvPr>
            <p:ph type="subTitle" idx="1"/>
          </p:nvPr>
        </p:nvSpPr>
        <p:spPr>
          <a:xfrm>
            <a:off x="2242468" y="4492750"/>
            <a:ext cx="6429375" cy="759023"/>
          </a:xfrm>
        </p:spPr>
        <p:txBody>
          <a:bodyPr/>
          <a:lstStyle/>
          <a:p>
            <a:pPr eaLnBrk="1" hangingPunct="1"/>
            <a:r>
              <a:rPr lang="en-GB" altLang="en-US" dirty="0" smtClean="0"/>
              <a:t>19</a:t>
            </a:r>
            <a:r>
              <a:rPr lang="en-GB" altLang="en-US" baseline="30000" dirty="0" smtClean="0"/>
              <a:t>th</a:t>
            </a:r>
            <a:r>
              <a:rPr lang="en-GB" altLang="en-US" dirty="0" smtClean="0"/>
              <a:t> May 2016, Cambridge</a:t>
            </a:r>
          </a:p>
        </p:txBody>
      </p:sp>
      <p:sp>
        <p:nvSpPr>
          <p:cNvPr id="16388" name="Espace réservé du texte 5"/>
          <p:cNvSpPr>
            <a:spLocks noGrp="1"/>
          </p:cNvSpPr>
          <p:nvPr>
            <p:ph type="body" sz="quarter" idx="13"/>
          </p:nvPr>
        </p:nvSpPr>
        <p:spPr>
          <a:xfrm>
            <a:off x="217662" y="6360170"/>
            <a:ext cx="8658448" cy="309191"/>
          </a:xfrm>
        </p:spPr>
        <p:txBody>
          <a:bodyPr>
            <a:normAutofit fontScale="92500" lnSpcReduction="10000"/>
          </a:bodyPr>
          <a:lstStyle/>
          <a:p>
            <a:pPr marL="0" indent="0"/>
            <a:r>
              <a:rPr lang="en-GB" altLang="en-US" smtClean="0"/>
              <a:t>“Providing more influence, better information and stronger support to the Garage and Test Equipment Industry!”</a:t>
            </a:r>
          </a:p>
        </p:txBody>
      </p:sp>
    </p:spTree>
    <p:extLst>
      <p:ext uri="{BB962C8B-B14F-4D97-AF65-F5344CB8AC3E}">
        <p14:creationId xmlns:p14="http://schemas.microsoft.com/office/powerpoint/2010/main" val="3441451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re 1"/>
          <p:cNvSpPr>
            <a:spLocks noGrp="1"/>
          </p:cNvSpPr>
          <p:nvPr>
            <p:ph type="title"/>
          </p:nvPr>
        </p:nvSpPr>
        <p:spPr>
          <a:xfrm>
            <a:off x="3508252" y="7814"/>
            <a:ext cx="5418088" cy="1143000"/>
          </a:xfrm>
        </p:spPr>
        <p:txBody>
          <a:bodyPr/>
          <a:lstStyle/>
          <a:p>
            <a:pPr algn="r" defTabSz="912974">
              <a:defRPr/>
            </a:pPr>
            <a:r>
              <a:rPr lang="en-GB" altLang="en-US">
                <a:solidFill>
                  <a:srgbClr val="92D050"/>
                </a:solidFill>
                <a:ea typeface="+mn-ea"/>
                <a:cs typeface="+mn-cs"/>
              </a:rPr>
              <a:t>How to ensure security?</a:t>
            </a:r>
          </a:p>
        </p:txBody>
      </p:sp>
      <p:sp>
        <p:nvSpPr>
          <p:cNvPr id="47" name="Rectangle 5"/>
          <p:cNvSpPr>
            <a:spLocks noChangeArrowheads="1"/>
          </p:cNvSpPr>
          <p:nvPr/>
        </p:nvSpPr>
        <p:spPr bwMode="auto">
          <a:xfrm>
            <a:off x="0" y="7869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spAutoFit/>
          </a:bodyPr>
          <a:lstStyle/>
          <a:p>
            <a:pPr defTabSz="914353">
              <a:defRPr/>
            </a:pPr>
            <a:endParaRPr lang="en-US" altLang="en-US">
              <a:solidFill>
                <a:prstClr val="black"/>
              </a:solidFill>
              <a:latin typeface="Arial" panose="020B0604020202020204" pitchFamily="34" charset="0"/>
              <a:cs typeface="Arial" pitchFamily="34" charset="0"/>
            </a:endParaRPr>
          </a:p>
        </p:txBody>
      </p:sp>
      <p:sp>
        <p:nvSpPr>
          <p:cNvPr id="58" name="Rechteck 33"/>
          <p:cNvSpPr/>
          <p:nvPr/>
        </p:nvSpPr>
        <p:spPr>
          <a:xfrm>
            <a:off x="209848" y="2344602"/>
            <a:ext cx="1956718" cy="721072"/>
          </a:xfrm>
          <a:prstGeom prst="rect">
            <a:avLst/>
          </a:prstGeom>
          <a:solidFill>
            <a:srgbClr val="5B9BD5"/>
          </a:solidFill>
          <a:ln w="12700" cap="flat" cmpd="sng" algn="ctr">
            <a:solidFill>
              <a:srgbClr val="5B9BD5">
                <a:shade val="50000"/>
              </a:srgbClr>
            </a:solidFill>
            <a:prstDash val="solid"/>
            <a:miter lim="800000"/>
          </a:ln>
          <a:effectLst/>
        </p:spPr>
        <p:txBody>
          <a:bodyPr anchor="ctr"/>
          <a:lstStyle/>
          <a:p>
            <a:pPr algn="ctr" defTabSz="914353">
              <a:defRPr/>
            </a:pPr>
            <a:r>
              <a:rPr lang="en-GB" kern="0">
                <a:solidFill>
                  <a:prstClr val="white"/>
                </a:solidFill>
              </a:rPr>
              <a:t>Telematics system</a:t>
            </a:r>
          </a:p>
        </p:txBody>
      </p:sp>
      <p:sp>
        <p:nvSpPr>
          <p:cNvPr id="59" name="Rechteck 48"/>
          <p:cNvSpPr/>
          <p:nvPr/>
        </p:nvSpPr>
        <p:spPr>
          <a:xfrm>
            <a:off x="2216795" y="4702597"/>
            <a:ext cx="3331890" cy="719956"/>
          </a:xfrm>
          <a:prstGeom prst="rect">
            <a:avLst/>
          </a:prstGeom>
          <a:solidFill>
            <a:srgbClr val="5B9BD5"/>
          </a:solidFill>
          <a:ln w="12700" cap="flat" cmpd="sng" algn="ctr">
            <a:solidFill>
              <a:srgbClr val="5B9BD5">
                <a:shade val="50000"/>
              </a:srgbClr>
            </a:solidFill>
            <a:prstDash val="solid"/>
            <a:miter lim="800000"/>
          </a:ln>
          <a:effectLst/>
        </p:spPr>
        <p:txBody>
          <a:bodyPr anchor="ctr"/>
          <a:lstStyle/>
          <a:p>
            <a:pPr algn="ctr" defTabSz="914353">
              <a:defRPr/>
            </a:pPr>
            <a:r>
              <a:rPr lang="en-GB" kern="0">
                <a:solidFill>
                  <a:prstClr val="white"/>
                </a:solidFill>
              </a:rPr>
              <a:t>Secure &amp; encrypted  transfer</a:t>
            </a:r>
          </a:p>
          <a:p>
            <a:pPr algn="ctr" defTabSz="914353">
              <a:defRPr/>
            </a:pPr>
            <a:r>
              <a:rPr lang="en-GB" kern="0">
                <a:solidFill>
                  <a:prstClr val="white"/>
                </a:solidFill>
              </a:rPr>
              <a:t> of data</a:t>
            </a:r>
          </a:p>
        </p:txBody>
      </p:sp>
      <p:pic>
        <p:nvPicPr>
          <p:cNvPr id="289799" name="Grafik 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8685" y="3331891"/>
            <a:ext cx="1176486" cy="11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hteck 47"/>
          <p:cNvSpPr/>
          <p:nvPr/>
        </p:nvSpPr>
        <p:spPr>
          <a:xfrm>
            <a:off x="5555382" y="2345160"/>
            <a:ext cx="2000250" cy="719956"/>
          </a:xfrm>
          <a:prstGeom prst="rect">
            <a:avLst/>
          </a:prstGeom>
          <a:solidFill>
            <a:srgbClr val="5B9BD5"/>
          </a:solidFill>
          <a:ln w="12700" cap="flat" cmpd="sng" algn="ctr">
            <a:solidFill>
              <a:srgbClr val="5B9BD5">
                <a:shade val="50000"/>
              </a:srgbClr>
            </a:solidFill>
            <a:prstDash val="solid"/>
            <a:miter lim="800000"/>
          </a:ln>
          <a:effectLst/>
        </p:spPr>
        <p:txBody>
          <a:bodyPr anchor="ctr"/>
          <a:lstStyle/>
          <a:p>
            <a:pPr algn="ctr" defTabSz="914353">
              <a:defRPr/>
            </a:pPr>
            <a:r>
              <a:rPr lang="de-DE" kern="0">
                <a:solidFill>
                  <a:prstClr val="white"/>
                </a:solidFill>
              </a:rPr>
              <a:t>Server</a:t>
            </a:r>
          </a:p>
        </p:txBody>
      </p:sp>
      <p:sp>
        <p:nvSpPr>
          <p:cNvPr id="62" name="Rechteck 47"/>
          <p:cNvSpPr/>
          <p:nvPr/>
        </p:nvSpPr>
        <p:spPr>
          <a:xfrm>
            <a:off x="5548685" y="4702597"/>
            <a:ext cx="2000250" cy="728886"/>
          </a:xfrm>
          <a:prstGeom prst="rect">
            <a:avLst/>
          </a:prstGeom>
          <a:solidFill>
            <a:srgbClr val="5B9BD5"/>
          </a:solidFill>
          <a:ln w="12700" cap="flat" cmpd="sng" algn="ctr">
            <a:solidFill>
              <a:srgbClr val="5B9BD5">
                <a:shade val="50000"/>
              </a:srgbClr>
            </a:solidFill>
            <a:prstDash val="solid"/>
            <a:miter lim="800000"/>
          </a:ln>
          <a:effectLst/>
        </p:spPr>
        <p:txBody>
          <a:bodyPr anchor="ctr"/>
          <a:lstStyle/>
          <a:p>
            <a:pPr algn="ctr" defTabSz="914353">
              <a:defRPr/>
            </a:pPr>
            <a:r>
              <a:rPr lang="de-DE" kern="0">
                <a:solidFill>
                  <a:prstClr val="white"/>
                </a:solidFill>
              </a:rPr>
              <a:t>Secured server access</a:t>
            </a:r>
          </a:p>
        </p:txBody>
      </p:sp>
      <p:sp>
        <p:nvSpPr>
          <p:cNvPr id="63" name="Textfeld 49"/>
          <p:cNvSpPr txBox="1"/>
          <p:nvPr/>
        </p:nvSpPr>
        <p:spPr>
          <a:xfrm>
            <a:off x="-148456" y="1371824"/>
            <a:ext cx="6697266" cy="461665"/>
          </a:xfrm>
          <a:prstGeom prst="rect">
            <a:avLst/>
          </a:prstGeom>
          <a:noFill/>
        </p:spPr>
        <p:txBody>
          <a:bodyPr>
            <a:spAutoFit/>
          </a:bodyPr>
          <a:lstStyle/>
          <a:p>
            <a:pPr defTabSz="914353">
              <a:defRPr/>
            </a:pPr>
            <a:r>
              <a:rPr lang="en-GB" sz="2400" b="1">
                <a:solidFill>
                  <a:prstClr val="black"/>
                </a:solidFill>
              </a:rPr>
              <a:t>    High level description</a:t>
            </a:r>
            <a:endParaRPr lang="en-GB" sz="2400" b="1">
              <a:solidFill>
                <a:srgbClr val="A5A5A5">
                  <a:lumMod val="75000"/>
                </a:srgbClr>
              </a:solidFill>
            </a:endParaRPr>
          </a:p>
        </p:txBody>
      </p:sp>
      <p:cxnSp>
        <p:nvCxnSpPr>
          <p:cNvPr id="289803" name="Straight Arrow Connector 63"/>
          <p:cNvCxnSpPr>
            <a:cxnSpLocks noChangeShapeType="1"/>
          </p:cNvCxnSpPr>
          <p:nvPr/>
        </p:nvCxnSpPr>
        <p:spPr bwMode="auto">
          <a:xfrm>
            <a:off x="2356322" y="3838650"/>
            <a:ext cx="935385" cy="0"/>
          </a:xfrm>
          <a:prstGeom prst="straightConnector1">
            <a:avLst/>
          </a:prstGeom>
          <a:noFill/>
          <a:ln w="44450">
            <a:solidFill>
              <a:srgbClr val="5B9BD5"/>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65" name="TextBox 64"/>
          <p:cNvSpPr txBox="1"/>
          <p:nvPr/>
        </p:nvSpPr>
        <p:spPr>
          <a:xfrm>
            <a:off x="2483570" y="3413373"/>
            <a:ext cx="726653" cy="646331"/>
          </a:xfrm>
          <a:prstGeom prst="rect">
            <a:avLst/>
          </a:prstGeom>
          <a:noFill/>
        </p:spPr>
        <p:txBody>
          <a:bodyPr>
            <a:spAutoFit/>
          </a:bodyPr>
          <a:lstStyle/>
          <a:p>
            <a:pPr defTabSz="914353">
              <a:defRPr/>
            </a:pPr>
            <a:r>
              <a:rPr lang="en-GB">
                <a:solidFill>
                  <a:prstClr val="black"/>
                </a:solidFill>
              </a:rPr>
              <a:t>DATA</a:t>
            </a:r>
          </a:p>
        </p:txBody>
      </p:sp>
      <p:sp>
        <p:nvSpPr>
          <p:cNvPr id="66" name="TextBox 65"/>
          <p:cNvSpPr txBox="1"/>
          <p:nvPr/>
        </p:nvSpPr>
        <p:spPr>
          <a:xfrm>
            <a:off x="4507260" y="3407792"/>
            <a:ext cx="727770" cy="646331"/>
          </a:xfrm>
          <a:prstGeom prst="rect">
            <a:avLst/>
          </a:prstGeom>
          <a:noFill/>
        </p:spPr>
        <p:txBody>
          <a:bodyPr>
            <a:spAutoFit/>
          </a:bodyPr>
          <a:lstStyle/>
          <a:p>
            <a:pPr defTabSz="914353">
              <a:defRPr/>
            </a:pPr>
            <a:r>
              <a:rPr lang="en-GB">
                <a:solidFill>
                  <a:prstClr val="black"/>
                </a:solidFill>
              </a:rPr>
              <a:t>DATA</a:t>
            </a:r>
          </a:p>
        </p:txBody>
      </p:sp>
      <p:cxnSp>
        <p:nvCxnSpPr>
          <p:cNvPr id="289806" name="Straight Arrow Connector 66"/>
          <p:cNvCxnSpPr>
            <a:cxnSpLocks noChangeShapeType="1"/>
          </p:cNvCxnSpPr>
          <p:nvPr/>
        </p:nvCxnSpPr>
        <p:spPr bwMode="auto">
          <a:xfrm>
            <a:off x="4403452" y="3838650"/>
            <a:ext cx="936501" cy="0"/>
          </a:xfrm>
          <a:prstGeom prst="straightConnector1">
            <a:avLst/>
          </a:prstGeom>
          <a:noFill/>
          <a:ln w="44450">
            <a:solidFill>
              <a:srgbClr val="5B9BD5"/>
            </a:solidFill>
            <a:miter lim="800000"/>
            <a:headEnd type="triangle" w="med" len="med"/>
            <a:tailEnd type="triangle" w="med" len="med"/>
          </a:ln>
          <a:extLst>
            <a:ext uri="{909E8E84-426E-40DD-AFC4-6F175D3DCCD1}">
              <a14:hiddenFill xmlns:a14="http://schemas.microsoft.com/office/drawing/2010/main">
                <a:noFill/>
              </a14:hiddenFill>
            </a:ext>
          </a:extLst>
        </p:spPr>
      </p:cxnSp>
      <p:pic>
        <p:nvPicPr>
          <p:cNvPr id="289807" name="Picture 16" descr="Antena Or Hotspot Clip Ar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517" y="3249291"/>
            <a:ext cx="685354" cy="94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9808" name="Straight Arrow Connector 68"/>
          <p:cNvCxnSpPr>
            <a:cxnSpLocks noChangeShapeType="1"/>
          </p:cNvCxnSpPr>
          <p:nvPr/>
        </p:nvCxnSpPr>
        <p:spPr bwMode="auto">
          <a:xfrm>
            <a:off x="6725171" y="3838650"/>
            <a:ext cx="936501" cy="0"/>
          </a:xfrm>
          <a:prstGeom prst="straightConnector1">
            <a:avLst/>
          </a:prstGeom>
          <a:noFill/>
          <a:ln w="44450">
            <a:solidFill>
              <a:srgbClr val="5B9BD5"/>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70" name="TextBox 69"/>
          <p:cNvSpPr txBox="1"/>
          <p:nvPr/>
        </p:nvSpPr>
        <p:spPr>
          <a:xfrm>
            <a:off x="6684987" y="3422303"/>
            <a:ext cx="928688" cy="646331"/>
          </a:xfrm>
          <a:prstGeom prst="rect">
            <a:avLst/>
          </a:prstGeom>
          <a:noFill/>
        </p:spPr>
        <p:txBody>
          <a:bodyPr>
            <a:spAutoFit/>
          </a:bodyPr>
          <a:lstStyle/>
          <a:p>
            <a:pPr defTabSz="914353">
              <a:defRPr/>
            </a:pPr>
            <a:r>
              <a:rPr lang="en-GB">
                <a:solidFill>
                  <a:prstClr val="black"/>
                </a:solidFill>
              </a:rPr>
              <a:t>ACCESS</a:t>
            </a:r>
          </a:p>
        </p:txBody>
      </p:sp>
      <p:pic>
        <p:nvPicPr>
          <p:cNvPr id="289810" name="Picture 7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83798" y="3243709"/>
            <a:ext cx="1080492" cy="134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Rechteck 47"/>
          <p:cNvSpPr/>
          <p:nvPr/>
        </p:nvSpPr>
        <p:spPr>
          <a:xfrm>
            <a:off x="5555382" y="1602792"/>
            <a:ext cx="2000250" cy="719956"/>
          </a:xfrm>
          <a:prstGeom prst="rect">
            <a:avLst/>
          </a:prstGeom>
          <a:solidFill>
            <a:srgbClr val="92D050"/>
          </a:solidFill>
          <a:ln w="12700" cap="flat" cmpd="sng" algn="ctr">
            <a:solidFill>
              <a:srgbClr val="5B9BD5">
                <a:shade val="50000"/>
              </a:srgbClr>
            </a:solidFill>
            <a:prstDash val="solid"/>
            <a:miter lim="800000"/>
          </a:ln>
          <a:effectLst/>
        </p:spPr>
        <p:txBody>
          <a:bodyPr anchor="ctr"/>
          <a:lstStyle/>
          <a:p>
            <a:pPr algn="ctr" defTabSz="914353">
              <a:defRPr/>
            </a:pPr>
            <a:r>
              <a:rPr lang="de-DE" kern="0">
                <a:solidFill>
                  <a:prstClr val="white"/>
                </a:solidFill>
              </a:rPr>
              <a:t>Independent Server</a:t>
            </a:r>
          </a:p>
        </p:txBody>
      </p:sp>
      <p:sp>
        <p:nvSpPr>
          <p:cNvPr id="74" name="TextBox 73"/>
          <p:cNvSpPr txBox="1"/>
          <p:nvPr/>
        </p:nvSpPr>
        <p:spPr>
          <a:xfrm>
            <a:off x="280169" y="4702597"/>
            <a:ext cx="1932161" cy="1511350"/>
          </a:xfrm>
          <a:prstGeom prst="rect">
            <a:avLst/>
          </a:prstGeom>
          <a:solidFill>
            <a:srgbClr val="92D050"/>
          </a:solidFill>
          <a:ln w="12700" cap="flat" cmpd="sng" algn="ctr">
            <a:solidFill>
              <a:srgbClr val="5B9BD5">
                <a:shade val="50000"/>
              </a:srgbClr>
            </a:solidFill>
            <a:prstDash val="solid"/>
            <a:miter lim="800000"/>
          </a:ln>
          <a:effectLst/>
        </p:spPr>
        <p:txBody>
          <a:bodyPr anchor="ctr"/>
          <a:lstStyle>
            <a:defPPr>
              <a:defRPr lang="en-GB"/>
            </a:defPPr>
            <a:lvl1pPr algn="ctr" defTabSz="1299724" fontAlgn="auto">
              <a:spcBef>
                <a:spcPts val="0"/>
              </a:spcBef>
              <a:spcAft>
                <a:spcPts val="0"/>
              </a:spcAft>
              <a:defRPr sz="1600" b="1" kern="0">
                <a:solidFill>
                  <a:prstClr val="white"/>
                </a:solidFill>
                <a:latin typeface="Calibri"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hangingPunct="1">
              <a:defRPr/>
            </a:pPr>
            <a:r>
              <a:rPr lang="en-GB" sz="1800" b="0">
                <a:latin typeface="+mn-lt"/>
              </a:rPr>
              <a:t>In-vehicle VM and 3rd party Apps</a:t>
            </a:r>
          </a:p>
          <a:p>
            <a:pPr eaLnBrk="1" hangingPunct="1">
              <a:defRPr/>
            </a:pPr>
            <a:r>
              <a:rPr lang="en-GB" sz="1800" b="0">
                <a:latin typeface="+mn-lt"/>
              </a:rPr>
              <a:t>verified by VM</a:t>
            </a:r>
          </a:p>
          <a:p>
            <a:pPr eaLnBrk="1" hangingPunct="1">
              <a:defRPr/>
            </a:pPr>
            <a:endParaRPr lang="en-GB">
              <a:latin typeface="+mn-lt"/>
            </a:endParaRPr>
          </a:p>
        </p:txBody>
      </p:sp>
      <p:sp>
        <p:nvSpPr>
          <p:cNvPr id="75" name="TextBox 74"/>
          <p:cNvSpPr txBox="1"/>
          <p:nvPr/>
        </p:nvSpPr>
        <p:spPr>
          <a:xfrm>
            <a:off x="2212330" y="5496223"/>
            <a:ext cx="3325193" cy="717724"/>
          </a:xfrm>
          <a:prstGeom prst="rect">
            <a:avLst/>
          </a:prstGeom>
          <a:solidFill>
            <a:srgbClr val="92D050"/>
          </a:solidFill>
          <a:ln w="12700" cap="flat" cmpd="sng" algn="ctr">
            <a:solidFill>
              <a:srgbClr val="5B9BD5">
                <a:shade val="50000"/>
              </a:srgbClr>
            </a:solidFill>
            <a:prstDash val="solid"/>
            <a:miter lim="800000"/>
          </a:ln>
          <a:effectLst/>
        </p:spPr>
        <p:txBody>
          <a:bodyPr anchor="ctr"/>
          <a:lstStyle>
            <a:defPPr>
              <a:defRPr lang="en-GB"/>
            </a:defPPr>
            <a:lvl1pPr algn="ctr" defTabSz="1299724" fontAlgn="auto">
              <a:spcBef>
                <a:spcPts val="0"/>
              </a:spcBef>
              <a:spcAft>
                <a:spcPts val="0"/>
              </a:spcAft>
              <a:defRPr sz="1600" b="1" kern="0">
                <a:solidFill>
                  <a:prstClr val="white"/>
                </a:solidFill>
                <a:latin typeface="Calibri"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hangingPunct="1">
              <a:defRPr/>
            </a:pPr>
            <a:r>
              <a:rPr lang="en-GB" sz="1800" b="0">
                <a:latin typeface="+mn-lt"/>
              </a:rPr>
              <a:t>Secure &amp; encrypted transfer of data</a:t>
            </a:r>
          </a:p>
        </p:txBody>
      </p:sp>
      <p:sp>
        <p:nvSpPr>
          <p:cNvPr id="76" name="Rechteck 47"/>
          <p:cNvSpPr/>
          <p:nvPr/>
        </p:nvSpPr>
        <p:spPr>
          <a:xfrm>
            <a:off x="5533982" y="5496223"/>
            <a:ext cx="2000250" cy="717724"/>
          </a:xfrm>
          <a:prstGeom prst="rect">
            <a:avLst/>
          </a:prstGeom>
          <a:solidFill>
            <a:srgbClr val="92D050"/>
          </a:solidFill>
          <a:ln w="12700" cap="flat" cmpd="sng" algn="ctr">
            <a:solidFill>
              <a:srgbClr val="5B9BD5">
                <a:shade val="50000"/>
              </a:srgbClr>
            </a:solidFill>
            <a:prstDash val="solid"/>
            <a:miter lim="800000"/>
          </a:ln>
          <a:effectLst/>
        </p:spPr>
        <p:txBody>
          <a:bodyPr anchor="ctr"/>
          <a:lstStyle/>
          <a:p>
            <a:pPr algn="ctr" defTabSz="1299657">
              <a:defRPr/>
            </a:pPr>
            <a:r>
              <a:rPr lang="de-DE" kern="0">
                <a:solidFill>
                  <a:prstClr val="white"/>
                </a:solidFill>
              </a:rPr>
              <a:t>Secured server access</a:t>
            </a:r>
          </a:p>
        </p:txBody>
      </p:sp>
      <p:pic>
        <p:nvPicPr>
          <p:cNvPr id="24" name="Picture 12" descr="RB1_Vernetzung"/>
          <p:cNvPicPr>
            <a:picLocks noChangeAspect="1" noChangeArrowheads="1"/>
          </p:cNvPicPr>
          <p:nvPr>
            <p:custDataLst>
              <p:tags r:id="rId1"/>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flipH="1">
            <a:off x="279892" y="3175847"/>
            <a:ext cx="1774694" cy="1331773"/>
          </a:xfrm>
          <a:prstGeom prst="rect">
            <a:avLst/>
          </a:prstGeom>
        </p:spPr>
      </p:pic>
    </p:spTree>
    <p:extLst>
      <p:ext uri="{BB962C8B-B14F-4D97-AF65-F5344CB8AC3E}">
        <p14:creationId xmlns:p14="http://schemas.microsoft.com/office/powerpoint/2010/main" val="2713992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re 1"/>
          <p:cNvSpPr>
            <a:spLocks noGrp="1"/>
          </p:cNvSpPr>
          <p:nvPr>
            <p:ph type="title"/>
          </p:nvPr>
        </p:nvSpPr>
        <p:spPr>
          <a:xfrm>
            <a:off x="3508252" y="7814"/>
            <a:ext cx="5418088" cy="1143000"/>
          </a:xfrm>
        </p:spPr>
        <p:txBody>
          <a:bodyPr/>
          <a:lstStyle/>
          <a:p>
            <a:pPr algn="r" defTabSz="912974">
              <a:defRPr/>
            </a:pPr>
            <a:r>
              <a:rPr lang="en-GB" altLang="en-US">
                <a:solidFill>
                  <a:srgbClr val="92D050"/>
                </a:solidFill>
                <a:ea typeface="+mn-ea"/>
                <a:cs typeface="+mn-cs"/>
              </a:rPr>
              <a:t>How to ensure security?</a:t>
            </a:r>
          </a:p>
        </p:txBody>
      </p:sp>
      <p:sp>
        <p:nvSpPr>
          <p:cNvPr id="47" name="Rectangle 5"/>
          <p:cNvSpPr>
            <a:spLocks noChangeArrowheads="1"/>
          </p:cNvSpPr>
          <p:nvPr/>
        </p:nvSpPr>
        <p:spPr bwMode="auto">
          <a:xfrm>
            <a:off x="0" y="7869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spAutoFit/>
          </a:bodyPr>
          <a:lstStyle/>
          <a:p>
            <a:pPr defTabSz="914353">
              <a:defRPr/>
            </a:pPr>
            <a:endParaRPr lang="en-US" altLang="en-US">
              <a:solidFill>
                <a:prstClr val="black"/>
              </a:solidFill>
              <a:latin typeface="Arial" panose="020B0604020202020204" pitchFamily="34" charset="0"/>
              <a:cs typeface="Arial" pitchFamily="34" charset="0"/>
            </a:endParaRPr>
          </a:p>
        </p:txBody>
      </p:sp>
      <p:sp>
        <p:nvSpPr>
          <p:cNvPr id="53" name="Rechteck 33"/>
          <p:cNvSpPr/>
          <p:nvPr/>
        </p:nvSpPr>
        <p:spPr>
          <a:xfrm>
            <a:off x="209848" y="2073920"/>
            <a:ext cx="1956718" cy="719956"/>
          </a:xfrm>
          <a:prstGeom prst="rect">
            <a:avLst/>
          </a:prstGeom>
          <a:solidFill>
            <a:srgbClr val="5B9BD5"/>
          </a:solidFill>
          <a:ln w="12700" cap="flat" cmpd="sng" algn="ctr">
            <a:solidFill>
              <a:srgbClr val="5B9BD5">
                <a:shade val="50000"/>
              </a:srgbClr>
            </a:solidFill>
            <a:prstDash val="solid"/>
            <a:miter lim="800000"/>
          </a:ln>
          <a:effectLst/>
        </p:spPr>
        <p:txBody>
          <a:bodyPr anchor="ctr"/>
          <a:lstStyle/>
          <a:p>
            <a:pPr algn="ctr" defTabSz="914353">
              <a:defRPr/>
            </a:pPr>
            <a:r>
              <a:rPr lang="en-GB" kern="0">
                <a:solidFill>
                  <a:prstClr val="white"/>
                </a:solidFill>
              </a:rPr>
              <a:t>Telematics system</a:t>
            </a:r>
          </a:p>
        </p:txBody>
      </p:sp>
      <p:sp>
        <p:nvSpPr>
          <p:cNvPr id="54" name="Rechteck 48"/>
          <p:cNvSpPr/>
          <p:nvPr/>
        </p:nvSpPr>
        <p:spPr>
          <a:xfrm>
            <a:off x="2216795" y="4431358"/>
            <a:ext cx="3331890" cy="719956"/>
          </a:xfrm>
          <a:prstGeom prst="rect">
            <a:avLst/>
          </a:prstGeom>
          <a:solidFill>
            <a:srgbClr val="5B9BD5"/>
          </a:solidFill>
          <a:ln w="12700" cap="flat" cmpd="sng" algn="ctr">
            <a:solidFill>
              <a:srgbClr val="5B9BD5">
                <a:shade val="50000"/>
              </a:srgbClr>
            </a:solidFill>
            <a:prstDash val="solid"/>
            <a:miter lim="800000"/>
          </a:ln>
          <a:effectLst/>
        </p:spPr>
        <p:txBody>
          <a:bodyPr anchor="ctr"/>
          <a:lstStyle/>
          <a:p>
            <a:pPr algn="ctr" defTabSz="914353">
              <a:defRPr/>
            </a:pPr>
            <a:r>
              <a:rPr lang="en-GB" kern="0">
                <a:solidFill>
                  <a:prstClr val="white"/>
                </a:solidFill>
              </a:rPr>
              <a:t>Secure &amp; encrypted  transfer</a:t>
            </a:r>
          </a:p>
          <a:p>
            <a:pPr algn="ctr" defTabSz="914353">
              <a:defRPr/>
            </a:pPr>
            <a:r>
              <a:rPr lang="en-GB" kern="0">
                <a:solidFill>
                  <a:prstClr val="white"/>
                </a:solidFill>
              </a:rPr>
              <a:t> of data</a:t>
            </a:r>
          </a:p>
        </p:txBody>
      </p:sp>
      <p:pic>
        <p:nvPicPr>
          <p:cNvPr id="290823" name="Grafik 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8685" y="3060651"/>
            <a:ext cx="1176486" cy="11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hteck 47"/>
          <p:cNvSpPr/>
          <p:nvPr/>
        </p:nvSpPr>
        <p:spPr>
          <a:xfrm>
            <a:off x="5555382" y="2073920"/>
            <a:ext cx="2000250" cy="719956"/>
          </a:xfrm>
          <a:prstGeom prst="rect">
            <a:avLst/>
          </a:prstGeom>
          <a:solidFill>
            <a:srgbClr val="5B9BD5"/>
          </a:solidFill>
          <a:ln w="12700" cap="flat" cmpd="sng" algn="ctr">
            <a:solidFill>
              <a:srgbClr val="5B9BD5">
                <a:shade val="50000"/>
              </a:srgbClr>
            </a:solidFill>
            <a:prstDash val="solid"/>
            <a:miter lim="800000"/>
          </a:ln>
          <a:effectLst/>
        </p:spPr>
        <p:txBody>
          <a:bodyPr anchor="ctr"/>
          <a:lstStyle/>
          <a:p>
            <a:pPr algn="ctr" defTabSz="914353">
              <a:defRPr/>
            </a:pPr>
            <a:r>
              <a:rPr lang="de-DE" kern="0">
                <a:solidFill>
                  <a:prstClr val="white"/>
                </a:solidFill>
              </a:rPr>
              <a:t>Server</a:t>
            </a:r>
          </a:p>
        </p:txBody>
      </p:sp>
      <p:sp>
        <p:nvSpPr>
          <p:cNvPr id="77" name="Rechteck 47"/>
          <p:cNvSpPr/>
          <p:nvPr/>
        </p:nvSpPr>
        <p:spPr>
          <a:xfrm>
            <a:off x="5548685" y="4433032"/>
            <a:ext cx="2000250" cy="718282"/>
          </a:xfrm>
          <a:prstGeom prst="rect">
            <a:avLst/>
          </a:prstGeom>
          <a:solidFill>
            <a:srgbClr val="5B9BD5"/>
          </a:solidFill>
          <a:ln w="12700" cap="flat" cmpd="sng" algn="ctr">
            <a:solidFill>
              <a:srgbClr val="5B9BD5">
                <a:shade val="50000"/>
              </a:srgbClr>
            </a:solidFill>
            <a:prstDash val="solid"/>
            <a:miter lim="800000"/>
          </a:ln>
          <a:effectLst/>
        </p:spPr>
        <p:txBody>
          <a:bodyPr anchor="ctr"/>
          <a:lstStyle/>
          <a:p>
            <a:pPr algn="ctr" defTabSz="914353">
              <a:defRPr/>
            </a:pPr>
            <a:r>
              <a:rPr lang="de-DE" kern="0">
                <a:solidFill>
                  <a:prstClr val="white"/>
                </a:solidFill>
              </a:rPr>
              <a:t>Secured server access</a:t>
            </a:r>
          </a:p>
        </p:txBody>
      </p:sp>
      <p:sp>
        <p:nvSpPr>
          <p:cNvPr id="78" name="Textfeld 49"/>
          <p:cNvSpPr txBox="1"/>
          <p:nvPr/>
        </p:nvSpPr>
        <p:spPr>
          <a:xfrm>
            <a:off x="-148456" y="1099469"/>
            <a:ext cx="6697266" cy="461665"/>
          </a:xfrm>
          <a:prstGeom prst="rect">
            <a:avLst/>
          </a:prstGeom>
          <a:noFill/>
        </p:spPr>
        <p:txBody>
          <a:bodyPr>
            <a:spAutoFit/>
          </a:bodyPr>
          <a:lstStyle/>
          <a:p>
            <a:pPr defTabSz="914353">
              <a:defRPr/>
            </a:pPr>
            <a:r>
              <a:rPr lang="en-GB" sz="2400" b="1">
                <a:solidFill>
                  <a:prstClr val="black"/>
                </a:solidFill>
              </a:rPr>
              <a:t>    High level description</a:t>
            </a:r>
            <a:endParaRPr lang="en-GB" sz="2400" b="1">
              <a:solidFill>
                <a:srgbClr val="A5A5A5">
                  <a:lumMod val="75000"/>
                </a:srgbClr>
              </a:solidFill>
            </a:endParaRPr>
          </a:p>
        </p:txBody>
      </p:sp>
      <p:cxnSp>
        <p:nvCxnSpPr>
          <p:cNvPr id="290827" name="Straight Arrow Connector 78"/>
          <p:cNvCxnSpPr>
            <a:cxnSpLocks noChangeShapeType="1"/>
          </p:cNvCxnSpPr>
          <p:nvPr/>
        </p:nvCxnSpPr>
        <p:spPr bwMode="auto">
          <a:xfrm>
            <a:off x="2356322" y="3567410"/>
            <a:ext cx="935385" cy="0"/>
          </a:xfrm>
          <a:prstGeom prst="straightConnector1">
            <a:avLst/>
          </a:prstGeom>
          <a:noFill/>
          <a:ln w="44450">
            <a:solidFill>
              <a:srgbClr val="5B9BD5"/>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80" name="TextBox 79"/>
          <p:cNvSpPr txBox="1"/>
          <p:nvPr/>
        </p:nvSpPr>
        <p:spPr>
          <a:xfrm>
            <a:off x="2483570" y="3141017"/>
            <a:ext cx="726653" cy="646331"/>
          </a:xfrm>
          <a:prstGeom prst="rect">
            <a:avLst/>
          </a:prstGeom>
          <a:noFill/>
        </p:spPr>
        <p:txBody>
          <a:bodyPr>
            <a:spAutoFit/>
          </a:bodyPr>
          <a:lstStyle/>
          <a:p>
            <a:pPr defTabSz="914353">
              <a:defRPr/>
            </a:pPr>
            <a:r>
              <a:rPr lang="en-GB">
                <a:solidFill>
                  <a:prstClr val="black"/>
                </a:solidFill>
              </a:rPr>
              <a:t>DATA</a:t>
            </a:r>
          </a:p>
        </p:txBody>
      </p:sp>
      <p:sp>
        <p:nvSpPr>
          <p:cNvPr id="81" name="TextBox 80"/>
          <p:cNvSpPr txBox="1"/>
          <p:nvPr/>
        </p:nvSpPr>
        <p:spPr>
          <a:xfrm>
            <a:off x="4507260" y="3136553"/>
            <a:ext cx="727770" cy="646331"/>
          </a:xfrm>
          <a:prstGeom prst="rect">
            <a:avLst/>
          </a:prstGeom>
          <a:noFill/>
        </p:spPr>
        <p:txBody>
          <a:bodyPr>
            <a:spAutoFit/>
          </a:bodyPr>
          <a:lstStyle/>
          <a:p>
            <a:pPr defTabSz="914353">
              <a:defRPr/>
            </a:pPr>
            <a:r>
              <a:rPr lang="en-GB">
                <a:solidFill>
                  <a:prstClr val="black"/>
                </a:solidFill>
              </a:rPr>
              <a:t>DATA</a:t>
            </a:r>
          </a:p>
        </p:txBody>
      </p:sp>
      <p:cxnSp>
        <p:nvCxnSpPr>
          <p:cNvPr id="290830" name="Straight Arrow Connector 81"/>
          <p:cNvCxnSpPr>
            <a:cxnSpLocks noChangeShapeType="1"/>
          </p:cNvCxnSpPr>
          <p:nvPr/>
        </p:nvCxnSpPr>
        <p:spPr bwMode="auto">
          <a:xfrm>
            <a:off x="4403452" y="3567410"/>
            <a:ext cx="936501" cy="0"/>
          </a:xfrm>
          <a:prstGeom prst="straightConnector1">
            <a:avLst/>
          </a:prstGeom>
          <a:noFill/>
          <a:ln w="44450">
            <a:solidFill>
              <a:srgbClr val="5B9BD5"/>
            </a:solidFill>
            <a:miter lim="800000"/>
            <a:headEnd type="triangle" w="med" len="med"/>
            <a:tailEnd type="triangle" w="med" len="med"/>
          </a:ln>
          <a:extLst>
            <a:ext uri="{909E8E84-426E-40DD-AFC4-6F175D3DCCD1}">
              <a14:hiddenFill xmlns:a14="http://schemas.microsoft.com/office/drawing/2010/main">
                <a:noFill/>
              </a14:hiddenFill>
            </a:ext>
          </a:extLst>
        </p:spPr>
      </p:cxnSp>
      <p:pic>
        <p:nvPicPr>
          <p:cNvPr id="290831" name="Picture 16" descr="Antena Or Hotspot Clip Ar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517" y="2978051"/>
            <a:ext cx="685354" cy="94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0832" name="Straight Arrow Connector 83"/>
          <p:cNvCxnSpPr>
            <a:cxnSpLocks noChangeShapeType="1"/>
          </p:cNvCxnSpPr>
          <p:nvPr/>
        </p:nvCxnSpPr>
        <p:spPr bwMode="auto">
          <a:xfrm>
            <a:off x="6725171" y="3567410"/>
            <a:ext cx="936501" cy="0"/>
          </a:xfrm>
          <a:prstGeom prst="straightConnector1">
            <a:avLst/>
          </a:prstGeom>
          <a:noFill/>
          <a:ln w="44450">
            <a:solidFill>
              <a:srgbClr val="5B9BD5"/>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85" name="TextBox 84"/>
          <p:cNvSpPr txBox="1"/>
          <p:nvPr/>
        </p:nvSpPr>
        <p:spPr>
          <a:xfrm>
            <a:off x="6684987" y="3151064"/>
            <a:ext cx="928688" cy="646331"/>
          </a:xfrm>
          <a:prstGeom prst="rect">
            <a:avLst/>
          </a:prstGeom>
          <a:noFill/>
        </p:spPr>
        <p:txBody>
          <a:bodyPr>
            <a:spAutoFit/>
          </a:bodyPr>
          <a:lstStyle/>
          <a:p>
            <a:pPr defTabSz="914353">
              <a:defRPr/>
            </a:pPr>
            <a:r>
              <a:rPr lang="en-GB">
                <a:solidFill>
                  <a:prstClr val="black"/>
                </a:solidFill>
              </a:rPr>
              <a:t>ACCESS</a:t>
            </a:r>
          </a:p>
        </p:txBody>
      </p:sp>
      <p:pic>
        <p:nvPicPr>
          <p:cNvPr id="290834"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83798" y="2972470"/>
            <a:ext cx="1080492" cy="134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hteck 47"/>
          <p:cNvSpPr/>
          <p:nvPr/>
        </p:nvSpPr>
        <p:spPr>
          <a:xfrm>
            <a:off x="5555382" y="1331082"/>
            <a:ext cx="2000250" cy="719956"/>
          </a:xfrm>
          <a:prstGeom prst="rect">
            <a:avLst/>
          </a:prstGeom>
          <a:solidFill>
            <a:srgbClr val="92D050"/>
          </a:solidFill>
          <a:ln w="12700" cap="flat" cmpd="sng" algn="ctr">
            <a:solidFill>
              <a:srgbClr val="5B9BD5">
                <a:shade val="50000"/>
              </a:srgbClr>
            </a:solidFill>
            <a:prstDash val="solid"/>
            <a:miter lim="800000"/>
          </a:ln>
          <a:effectLst/>
        </p:spPr>
        <p:txBody>
          <a:bodyPr anchor="ctr"/>
          <a:lstStyle/>
          <a:p>
            <a:pPr algn="ctr" defTabSz="914353">
              <a:defRPr/>
            </a:pPr>
            <a:r>
              <a:rPr lang="de-DE" kern="0">
                <a:solidFill>
                  <a:prstClr val="white"/>
                </a:solidFill>
              </a:rPr>
              <a:t>Independent Server</a:t>
            </a:r>
          </a:p>
        </p:txBody>
      </p:sp>
      <p:sp>
        <p:nvSpPr>
          <p:cNvPr id="90" name="TextBox 89"/>
          <p:cNvSpPr txBox="1"/>
          <p:nvPr/>
        </p:nvSpPr>
        <p:spPr>
          <a:xfrm>
            <a:off x="2220144" y="5203776"/>
            <a:ext cx="3325192" cy="717723"/>
          </a:xfrm>
          <a:prstGeom prst="rect">
            <a:avLst/>
          </a:prstGeom>
          <a:solidFill>
            <a:srgbClr val="92D050"/>
          </a:solidFill>
          <a:ln w="12700" cap="flat" cmpd="sng" algn="ctr">
            <a:solidFill>
              <a:srgbClr val="5B9BD5">
                <a:shade val="50000"/>
              </a:srgbClr>
            </a:solidFill>
            <a:prstDash val="solid"/>
            <a:miter lim="800000"/>
          </a:ln>
          <a:effectLst/>
        </p:spPr>
        <p:txBody>
          <a:bodyPr anchor="ctr"/>
          <a:lstStyle>
            <a:defPPr>
              <a:defRPr lang="en-GB"/>
            </a:defPPr>
            <a:lvl1pPr algn="ctr" defTabSz="1299724" fontAlgn="auto">
              <a:spcBef>
                <a:spcPts val="0"/>
              </a:spcBef>
              <a:spcAft>
                <a:spcPts val="0"/>
              </a:spcAft>
              <a:defRPr sz="1600" b="1" kern="0">
                <a:solidFill>
                  <a:prstClr val="white"/>
                </a:solidFill>
                <a:latin typeface="Calibri"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hangingPunct="1">
              <a:defRPr/>
            </a:pPr>
            <a:r>
              <a:rPr lang="en-GB" sz="1800" b="0">
                <a:latin typeface="+mn-lt"/>
              </a:rPr>
              <a:t>Secure &amp; encrypted transfer of data</a:t>
            </a:r>
          </a:p>
        </p:txBody>
      </p:sp>
      <p:sp>
        <p:nvSpPr>
          <p:cNvPr id="91" name="Rechteck 47"/>
          <p:cNvSpPr/>
          <p:nvPr/>
        </p:nvSpPr>
        <p:spPr>
          <a:xfrm>
            <a:off x="5537523" y="5204334"/>
            <a:ext cx="1999133" cy="716607"/>
          </a:xfrm>
          <a:prstGeom prst="rect">
            <a:avLst/>
          </a:prstGeom>
          <a:solidFill>
            <a:srgbClr val="92D050"/>
          </a:solidFill>
          <a:ln w="12700" cap="flat" cmpd="sng" algn="ctr">
            <a:solidFill>
              <a:srgbClr val="5B9BD5">
                <a:shade val="50000"/>
              </a:srgbClr>
            </a:solidFill>
            <a:prstDash val="solid"/>
            <a:miter lim="800000"/>
          </a:ln>
          <a:effectLst/>
        </p:spPr>
        <p:txBody>
          <a:bodyPr anchor="ctr"/>
          <a:lstStyle/>
          <a:p>
            <a:pPr algn="ctr" defTabSz="1299657">
              <a:defRPr/>
            </a:pPr>
            <a:r>
              <a:rPr lang="de-DE" kern="0">
                <a:solidFill>
                  <a:prstClr val="white"/>
                </a:solidFill>
              </a:rPr>
              <a:t>Secured server access</a:t>
            </a:r>
          </a:p>
        </p:txBody>
      </p:sp>
      <p:grpSp>
        <p:nvGrpSpPr>
          <p:cNvPr id="290840" name="Group 91"/>
          <p:cNvGrpSpPr>
            <a:grpSpLocks/>
          </p:cNvGrpSpPr>
          <p:nvPr/>
        </p:nvGrpSpPr>
        <p:grpSpPr bwMode="auto">
          <a:xfrm>
            <a:off x="284634" y="5902523"/>
            <a:ext cx="8496598" cy="978961"/>
            <a:chOff x="459770" y="5781848"/>
            <a:chExt cx="8496734" cy="978292"/>
          </a:xfrm>
        </p:grpSpPr>
        <p:grpSp>
          <p:nvGrpSpPr>
            <p:cNvPr id="290841" name="Group 92"/>
            <p:cNvGrpSpPr>
              <a:grpSpLocks/>
            </p:cNvGrpSpPr>
            <p:nvPr/>
          </p:nvGrpSpPr>
          <p:grpSpPr bwMode="auto">
            <a:xfrm>
              <a:off x="459770" y="5781848"/>
              <a:ext cx="3766660" cy="527472"/>
              <a:chOff x="459770" y="5781848"/>
              <a:chExt cx="3766660" cy="527472"/>
            </a:xfrm>
          </p:grpSpPr>
          <p:pic>
            <p:nvPicPr>
              <p:cNvPr id="290844" name="Picture 2" descr="C:\Users\Neil\AppData\Local\Microsoft\Windows\Temporary Internet Files\Content.Outlook\GJSRKXN0\security-icon-bi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0130" y="5781848"/>
                <a:ext cx="526300" cy="52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0845" name="Straight Arrow Connector 96"/>
              <p:cNvCxnSpPr>
                <a:cxnSpLocks noChangeShapeType="1"/>
              </p:cNvCxnSpPr>
              <p:nvPr/>
            </p:nvCxnSpPr>
            <p:spPr bwMode="auto">
              <a:xfrm flipH="1" flipV="1">
                <a:off x="459770" y="6035802"/>
                <a:ext cx="3245060" cy="9782"/>
              </a:xfrm>
              <a:prstGeom prst="straightConnector1">
                <a:avLst/>
              </a:prstGeom>
              <a:noFill/>
              <a:ln w="57150">
                <a:solidFill>
                  <a:srgbClr val="003300"/>
                </a:solidFill>
                <a:miter lim="800000"/>
                <a:headEnd/>
                <a:tailEnd type="arrow" w="med" len="med"/>
              </a:ln>
              <a:extLst>
                <a:ext uri="{909E8E84-426E-40DD-AFC4-6F175D3DCCD1}">
                  <a14:hiddenFill xmlns:a14="http://schemas.microsoft.com/office/drawing/2010/main">
                    <a:noFill/>
                  </a14:hiddenFill>
                </a:ext>
              </a:extLst>
            </p:spPr>
          </p:cxnSp>
        </p:grpSp>
        <p:sp>
          <p:nvSpPr>
            <p:cNvPr id="94" name="TextBox 93"/>
            <p:cNvSpPr txBox="1"/>
            <p:nvPr/>
          </p:nvSpPr>
          <p:spPr>
            <a:xfrm>
              <a:off x="681899" y="6021670"/>
              <a:ext cx="2882103" cy="645889"/>
            </a:xfrm>
            <a:prstGeom prst="rect">
              <a:avLst/>
            </a:prstGeom>
            <a:noFill/>
          </p:spPr>
          <p:txBody>
            <a:bodyPr>
              <a:spAutoFit/>
            </a:bodyPr>
            <a:lstStyle/>
            <a:p>
              <a:pPr defTabSz="914353">
                <a:defRPr/>
              </a:pPr>
              <a:r>
                <a:rPr lang="en-GB" b="1" kern="0">
                  <a:solidFill>
                    <a:prstClr val="black"/>
                  </a:solidFill>
                </a:rPr>
                <a:t>Unified App security testing</a:t>
              </a:r>
            </a:p>
          </p:txBody>
        </p:sp>
        <p:sp>
          <p:nvSpPr>
            <p:cNvPr id="95" name="TextBox 94"/>
            <p:cNvSpPr txBox="1"/>
            <p:nvPr/>
          </p:nvSpPr>
          <p:spPr>
            <a:xfrm>
              <a:off x="4315224" y="6114251"/>
              <a:ext cx="4641280" cy="645889"/>
            </a:xfrm>
            <a:prstGeom prst="rect">
              <a:avLst/>
            </a:prstGeom>
            <a:noFill/>
          </p:spPr>
          <p:txBody>
            <a:bodyPr>
              <a:spAutoFit/>
            </a:bodyPr>
            <a:lstStyle/>
            <a:p>
              <a:pPr defTabSz="914353">
                <a:defRPr/>
              </a:pPr>
              <a:r>
                <a:rPr lang="en-GB" b="1" kern="0">
                  <a:solidFill>
                    <a:prstClr val="black"/>
                  </a:solidFill>
                </a:rPr>
                <a:t>Unified, certified &amp; trusted security </a:t>
              </a:r>
            </a:p>
            <a:p>
              <a:pPr defTabSz="914353">
                <a:defRPr/>
              </a:pPr>
              <a:r>
                <a:rPr lang="en-GB" b="1" kern="0">
                  <a:solidFill>
                    <a:prstClr val="black"/>
                  </a:solidFill>
                </a:rPr>
                <a:t>transmission standard</a:t>
              </a:r>
            </a:p>
          </p:txBody>
        </p:sp>
      </p:grpSp>
      <p:pic>
        <p:nvPicPr>
          <p:cNvPr id="31" name="Picture 12" descr="RB1_Vernetzung"/>
          <p:cNvPicPr>
            <a:picLocks noChangeAspect="1" noChangeArrowheads="1"/>
          </p:cNvPicPr>
          <p:nvPr>
            <p:custDataLst>
              <p:tags r:id="rId1"/>
            </p:custDataLst>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flipH="1">
            <a:off x="279892" y="2907317"/>
            <a:ext cx="1774694" cy="1331773"/>
          </a:xfrm>
          <a:prstGeom prst="rect">
            <a:avLst/>
          </a:prstGeom>
        </p:spPr>
      </p:pic>
      <p:cxnSp>
        <p:nvCxnSpPr>
          <p:cNvPr id="32" name="Straight Arrow Connector 96"/>
          <p:cNvCxnSpPr>
            <a:cxnSpLocks noChangeShapeType="1"/>
            <a:stCxn id="290844" idx="3"/>
          </p:cNvCxnSpPr>
          <p:nvPr/>
        </p:nvCxnSpPr>
        <p:spPr bwMode="auto">
          <a:xfrm>
            <a:off x="4051234" y="6166440"/>
            <a:ext cx="3610438" cy="0"/>
          </a:xfrm>
          <a:prstGeom prst="straightConnector1">
            <a:avLst/>
          </a:prstGeom>
          <a:noFill/>
          <a:ln w="57150">
            <a:solidFill>
              <a:srgbClr val="003300"/>
            </a:solidFill>
            <a:miter lim="800000"/>
            <a:headEnd/>
            <a:tailEnd type="arrow" w="med" len="med"/>
          </a:ln>
          <a:extLst>
            <a:ext uri="{909E8E84-426E-40DD-AFC4-6F175D3DCCD1}">
              <a14:hiddenFill xmlns:a14="http://schemas.microsoft.com/office/drawing/2010/main">
                <a:noFill/>
              </a14:hiddenFill>
            </a:ext>
          </a:extLst>
        </p:spPr>
      </p:cxnSp>
      <p:sp>
        <p:nvSpPr>
          <p:cNvPr id="36" name="TextBox 35"/>
          <p:cNvSpPr txBox="1"/>
          <p:nvPr/>
        </p:nvSpPr>
        <p:spPr>
          <a:xfrm>
            <a:off x="280169" y="4431357"/>
            <a:ext cx="1932161" cy="1489025"/>
          </a:xfrm>
          <a:prstGeom prst="rect">
            <a:avLst/>
          </a:prstGeom>
          <a:solidFill>
            <a:srgbClr val="92D050"/>
          </a:solidFill>
          <a:ln w="12700" cap="flat" cmpd="sng" algn="ctr">
            <a:solidFill>
              <a:srgbClr val="5B9BD5">
                <a:shade val="50000"/>
              </a:srgbClr>
            </a:solidFill>
            <a:prstDash val="solid"/>
            <a:miter lim="800000"/>
          </a:ln>
          <a:effectLst/>
        </p:spPr>
        <p:txBody>
          <a:bodyPr anchor="ctr"/>
          <a:lstStyle>
            <a:defPPr>
              <a:defRPr lang="en-GB"/>
            </a:defPPr>
            <a:lvl1pPr algn="ctr" defTabSz="1299724" fontAlgn="auto">
              <a:spcBef>
                <a:spcPts val="0"/>
              </a:spcBef>
              <a:spcAft>
                <a:spcPts val="0"/>
              </a:spcAft>
              <a:defRPr sz="1600" b="1" kern="0">
                <a:solidFill>
                  <a:prstClr val="white"/>
                </a:solidFill>
                <a:latin typeface="Calibri"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hangingPunct="1">
              <a:defRPr/>
            </a:pPr>
            <a:r>
              <a:rPr lang="en-GB" sz="1800" b="0">
                <a:latin typeface="+mn-lt"/>
              </a:rPr>
              <a:t>In-vehicle VM and 3rd party Apps</a:t>
            </a:r>
          </a:p>
          <a:p>
            <a:pPr eaLnBrk="1" hangingPunct="1">
              <a:defRPr/>
            </a:pPr>
            <a:r>
              <a:rPr lang="en-GB" sz="1800" b="0">
                <a:latin typeface="+mn-lt"/>
              </a:rPr>
              <a:t>verified by VM</a:t>
            </a:r>
          </a:p>
          <a:p>
            <a:pPr eaLnBrk="1" hangingPunct="1">
              <a:defRPr/>
            </a:pPr>
            <a:endParaRPr lang="en-GB">
              <a:latin typeface="+mn-lt"/>
            </a:endParaRPr>
          </a:p>
        </p:txBody>
      </p:sp>
    </p:spTree>
    <p:extLst>
      <p:ext uri="{BB962C8B-B14F-4D97-AF65-F5344CB8AC3E}">
        <p14:creationId xmlns:p14="http://schemas.microsoft.com/office/powerpoint/2010/main" val="4228852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re 1"/>
          <p:cNvSpPr>
            <a:spLocks noGrp="1"/>
          </p:cNvSpPr>
          <p:nvPr>
            <p:ph type="title"/>
          </p:nvPr>
        </p:nvSpPr>
        <p:spPr>
          <a:xfrm>
            <a:off x="3295054" y="107156"/>
            <a:ext cx="5670352" cy="1143000"/>
          </a:xfrm>
        </p:spPr>
        <p:txBody>
          <a:bodyPr/>
          <a:lstStyle/>
          <a:p>
            <a:pPr algn="r" defTabSz="912974">
              <a:defRPr/>
            </a:pPr>
            <a:r>
              <a:rPr lang="en-GB" altLang="en-US" smtClean="0">
                <a:solidFill>
                  <a:srgbClr val="92D050"/>
                </a:solidFill>
                <a:ea typeface="+mn-ea"/>
                <a:cs typeface="+mn-cs"/>
              </a:rPr>
              <a:t>Next steps and EGEA position</a:t>
            </a:r>
            <a:endParaRPr lang="en-GB" altLang="en-US">
              <a:solidFill>
                <a:srgbClr val="92D050"/>
              </a:solidFill>
              <a:ea typeface="+mn-ea"/>
              <a:cs typeface="+mn-cs"/>
            </a:endParaRPr>
          </a:p>
        </p:txBody>
      </p:sp>
      <p:sp>
        <p:nvSpPr>
          <p:cNvPr id="28" name="Rectangle 27"/>
          <p:cNvSpPr/>
          <p:nvPr/>
        </p:nvSpPr>
        <p:spPr>
          <a:xfrm>
            <a:off x="622846" y="1232297"/>
            <a:ext cx="7999884" cy="4117474"/>
          </a:xfrm>
          <a:prstGeom prst="rect">
            <a:avLst/>
          </a:prstGeom>
        </p:spPr>
        <p:txBody>
          <a:bodyPr>
            <a:spAutoFit/>
          </a:bodyPr>
          <a:lstStyle/>
          <a:p>
            <a:pPr marL="401822" lvl="1" indent="-401822">
              <a:buClr>
                <a:schemeClr val="accent4">
                  <a:lumMod val="75000"/>
                </a:schemeClr>
              </a:buClr>
              <a:buSzPct val="100000"/>
              <a:buFont typeface="Wingdings" panose="05000000000000000000" pitchFamily="2" charset="2"/>
              <a:buChar char="§"/>
              <a:defRPr/>
            </a:pPr>
            <a:r>
              <a:rPr lang="fr-BE" sz="2109" b="1" dirty="0">
                <a:solidFill>
                  <a:srgbClr val="080808"/>
                </a:solidFill>
              </a:rPr>
              <a:t>EGEA </a:t>
            </a:r>
            <a:r>
              <a:rPr lang="fr-BE" sz="2109" b="1" dirty="0" err="1">
                <a:solidFill>
                  <a:srgbClr val="080808"/>
                </a:solidFill>
              </a:rPr>
              <a:t>involvement</a:t>
            </a:r>
            <a:r>
              <a:rPr lang="fr-BE" sz="2109" b="1" dirty="0">
                <a:solidFill>
                  <a:srgbClr val="080808"/>
                </a:solidFill>
              </a:rPr>
              <a:t> in CARUSO </a:t>
            </a:r>
            <a:r>
              <a:rPr lang="fr-BE" sz="2109" b="1" dirty="0" err="1">
                <a:solidFill>
                  <a:srgbClr val="080808"/>
                </a:solidFill>
              </a:rPr>
              <a:t>WGs</a:t>
            </a:r>
            <a:r>
              <a:rPr lang="fr-BE" sz="2109" b="1" dirty="0">
                <a:solidFill>
                  <a:srgbClr val="080808"/>
                </a:solidFill>
              </a:rPr>
              <a:t>?</a:t>
            </a:r>
            <a:endParaRPr lang="en-US" sz="2109" b="1" dirty="0">
              <a:solidFill>
                <a:srgbClr val="080808"/>
              </a:solidFill>
            </a:endParaRPr>
          </a:p>
          <a:p>
            <a:pPr marL="773507" lvl="1" indent="-321457">
              <a:buClr>
                <a:schemeClr val="accent4">
                  <a:lumMod val="75000"/>
                </a:schemeClr>
              </a:buClr>
              <a:buSzPct val="100000"/>
              <a:buFont typeface="Arial" panose="020B0604020202020204" pitchFamily="34" charset="0"/>
              <a:buChar char="•"/>
              <a:defRPr/>
            </a:pPr>
            <a:r>
              <a:rPr lang="en-US" sz="1266" b="1" dirty="0">
                <a:solidFill>
                  <a:schemeClr val="accent4">
                    <a:lumMod val="75000"/>
                  </a:schemeClr>
                </a:solidFill>
              </a:rPr>
              <a:t>To be involved in the technical or commercial WGs? - or both?</a:t>
            </a:r>
          </a:p>
          <a:p>
            <a:pPr lvl="1">
              <a:buClr>
                <a:schemeClr val="accent4">
                  <a:lumMod val="75000"/>
                </a:schemeClr>
              </a:buClr>
              <a:buSzPct val="100000"/>
              <a:defRPr/>
            </a:pPr>
            <a:endParaRPr lang="en-US" sz="1687" b="1" dirty="0">
              <a:solidFill>
                <a:schemeClr val="accent4">
                  <a:lumMod val="75000"/>
                </a:schemeClr>
              </a:solidFill>
            </a:endParaRPr>
          </a:p>
          <a:p>
            <a:pPr marL="401822" lvl="1" indent="-401822">
              <a:buClr>
                <a:schemeClr val="accent4">
                  <a:lumMod val="75000"/>
                </a:schemeClr>
              </a:buClr>
              <a:buSzPct val="100000"/>
              <a:buFont typeface="Wingdings" panose="05000000000000000000" pitchFamily="2" charset="2"/>
              <a:buChar char="§"/>
              <a:defRPr/>
            </a:pPr>
            <a:r>
              <a:rPr lang="fr-BE" sz="2109" b="1" dirty="0">
                <a:solidFill>
                  <a:srgbClr val="080808"/>
                </a:solidFill>
              </a:rPr>
              <a:t>EGEA </a:t>
            </a:r>
            <a:r>
              <a:rPr lang="fr-BE" sz="2109" b="1" dirty="0" err="1">
                <a:solidFill>
                  <a:srgbClr val="080808"/>
                </a:solidFill>
              </a:rPr>
              <a:t>involvement</a:t>
            </a:r>
            <a:r>
              <a:rPr lang="fr-BE" sz="2109" b="1" dirty="0">
                <a:solidFill>
                  <a:srgbClr val="080808"/>
                </a:solidFill>
              </a:rPr>
              <a:t> in the </a:t>
            </a:r>
            <a:r>
              <a:rPr lang="fr-BE" sz="2109" b="1" dirty="0" err="1">
                <a:solidFill>
                  <a:srgbClr val="080808"/>
                </a:solidFill>
              </a:rPr>
              <a:t>platform</a:t>
            </a:r>
            <a:r>
              <a:rPr lang="fr-BE" sz="2109" b="1" dirty="0">
                <a:solidFill>
                  <a:srgbClr val="080808"/>
                </a:solidFill>
              </a:rPr>
              <a:t>?</a:t>
            </a:r>
            <a:endParaRPr lang="en-US" sz="2109" b="1" dirty="0">
              <a:solidFill>
                <a:srgbClr val="080808"/>
              </a:solidFill>
            </a:endParaRPr>
          </a:p>
          <a:p>
            <a:pPr marL="773507" lvl="1" indent="-321457">
              <a:buClr>
                <a:schemeClr val="accent4">
                  <a:lumMod val="75000"/>
                </a:schemeClr>
              </a:buClr>
              <a:buSzPct val="100000"/>
              <a:buFont typeface="Arial" panose="020B0604020202020204" pitchFamily="34" charset="0"/>
              <a:buChar char="•"/>
              <a:defRPr/>
            </a:pPr>
            <a:r>
              <a:rPr lang="fr-BE" sz="1266" b="1" dirty="0" err="1">
                <a:solidFill>
                  <a:schemeClr val="accent4">
                    <a:lumMod val="75000"/>
                  </a:schemeClr>
                </a:solidFill>
              </a:rPr>
              <a:t>Any</a:t>
            </a:r>
            <a:r>
              <a:rPr lang="fr-BE" sz="1266" b="1" dirty="0">
                <a:solidFill>
                  <a:schemeClr val="accent4">
                    <a:lumMod val="75000"/>
                  </a:schemeClr>
                </a:solidFill>
              </a:rPr>
              <a:t> EGEA </a:t>
            </a:r>
            <a:r>
              <a:rPr lang="fr-BE" sz="1266" b="1" dirty="0" err="1">
                <a:solidFill>
                  <a:schemeClr val="accent4">
                    <a:lumMod val="75000"/>
                  </a:schemeClr>
                </a:solidFill>
              </a:rPr>
              <a:t>members</a:t>
            </a:r>
            <a:r>
              <a:rPr lang="fr-BE" sz="1266" b="1" dirty="0">
                <a:solidFill>
                  <a:schemeClr val="accent4">
                    <a:lumMod val="75000"/>
                  </a:schemeClr>
                </a:solidFill>
              </a:rPr>
              <a:t> to </a:t>
            </a:r>
            <a:r>
              <a:rPr lang="fr-BE" sz="1266" b="1" dirty="0" err="1">
                <a:solidFill>
                  <a:schemeClr val="accent4">
                    <a:lumMod val="75000"/>
                  </a:schemeClr>
                </a:solidFill>
              </a:rPr>
              <a:t>become</a:t>
            </a:r>
            <a:r>
              <a:rPr lang="fr-BE" sz="1266" b="1" dirty="0">
                <a:solidFill>
                  <a:schemeClr val="accent4">
                    <a:lumMod val="75000"/>
                  </a:schemeClr>
                </a:solidFill>
              </a:rPr>
              <a:t> </a:t>
            </a:r>
            <a:r>
              <a:rPr lang="fr-BE" sz="1266" b="1" dirty="0" err="1">
                <a:solidFill>
                  <a:schemeClr val="accent4">
                    <a:lumMod val="75000"/>
                  </a:schemeClr>
                </a:solidFill>
              </a:rPr>
              <a:t>investors</a:t>
            </a:r>
            <a:r>
              <a:rPr lang="fr-BE" sz="1266" b="1" dirty="0">
                <a:solidFill>
                  <a:schemeClr val="accent4">
                    <a:lumMod val="75000"/>
                  </a:schemeClr>
                </a:solidFill>
              </a:rPr>
              <a:t>?</a:t>
            </a:r>
          </a:p>
          <a:p>
            <a:pPr marL="773507" lvl="1" indent="-321457">
              <a:buClr>
                <a:schemeClr val="accent4">
                  <a:lumMod val="75000"/>
                </a:schemeClr>
              </a:buClr>
              <a:buSzPct val="100000"/>
              <a:buFont typeface="Arial" panose="020B0604020202020204" pitchFamily="34" charset="0"/>
              <a:buChar char="•"/>
              <a:defRPr/>
            </a:pPr>
            <a:r>
              <a:rPr lang="fr-BE" sz="1266" b="1" dirty="0" err="1">
                <a:solidFill>
                  <a:schemeClr val="accent4">
                    <a:lumMod val="75000"/>
                  </a:schemeClr>
                </a:solidFill>
              </a:rPr>
              <a:t>Any</a:t>
            </a:r>
            <a:r>
              <a:rPr lang="fr-BE" sz="1266" b="1" dirty="0">
                <a:solidFill>
                  <a:schemeClr val="accent4">
                    <a:lumMod val="75000"/>
                  </a:schemeClr>
                </a:solidFill>
              </a:rPr>
              <a:t> EGEA </a:t>
            </a:r>
            <a:r>
              <a:rPr lang="fr-BE" sz="1266" b="1" dirty="0" err="1">
                <a:solidFill>
                  <a:schemeClr val="accent4">
                    <a:lumMod val="75000"/>
                  </a:schemeClr>
                </a:solidFill>
              </a:rPr>
              <a:t>members</a:t>
            </a:r>
            <a:r>
              <a:rPr lang="fr-BE" sz="1266" b="1" dirty="0">
                <a:solidFill>
                  <a:schemeClr val="accent4">
                    <a:lumMod val="75000"/>
                  </a:schemeClr>
                </a:solidFill>
              </a:rPr>
              <a:t> to </a:t>
            </a:r>
            <a:r>
              <a:rPr lang="fr-BE" sz="1266" b="1" dirty="0" err="1">
                <a:solidFill>
                  <a:schemeClr val="accent4">
                    <a:lumMod val="75000"/>
                  </a:schemeClr>
                </a:solidFill>
              </a:rPr>
              <a:t>become</a:t>
            </a:r>
            <a:r>
              <a:rPr lang="fr-BE" sz="1266" b="1" dirty="0">
                <a:solidFill>
                  <a:schemeClr val="accent4">
                    <a:lumMod val="75000"/>
                  </a:schemeClr>
                </a:solidFill>
              </a:rPr>
              <a:t> </a:t>
            </a:r>
            <a:r>
              <a:rPr lang="fr-BE" sz="1266" b="1" dirty="0" err="1">
                <a:solidFill>
                  <a:schemeClr val="accent4">
                    <a:lumMod val="75000"/>
                  </a:schemeClr>
                </a:solidFill>
              </a:rPr>
              <a:t>users</a:t>
            </a:r>
            <a:r>
              <a:rPr lang="fr-BE" sz="1266" b="1" dirty="0">
                <a:solidFill>
                  <a:schemeClr val="accent4">
                    <a:lumMod val="75000"/>
                  </a:schemeClr>
                </a:solidFill>
              </a:rPr>
              <a:t>?</a:t>
            </a:r>
          </a:p>
          <a:p>
            <a:pPr marL="773507" lvl="1" indent="-321457">
              <a:buClr>
                <a:schemeClr val="accent4">
                  <a:lumMod val="75000"/>
                </a:schemeClr>
              </a:buClr>
              <a:buSzPct val="100000"/>
              <a:buFont typeface="Arial" panose="020B0604020202020204" pitchFamily="34" charset="0"/>
              <a:buChar char="•"/>
              <a:defRPr/>
            </a:pPr>
            <a:r>
              <a:rPr lang="fr-BE" sz="1266" b="1" dirty="0">
                <a:solidFill>
                  <a:schemeClr val="accent4">
                    <a:lumMod val="75000"/>
                  </a:schemeClr>
                </a:solidFill>
              </a:rPr>
              <a:t>EGEA to </a:t>
            </a:r>
            <a:r>
              <a:rPr lang="fr-BE" sz="1266" b="1" dirty="0" err="1">
                <a:solidFill>
                  <a:schemeClr val="accent4">
                    <a:lumMod val="75000"/>
                  </a:schemeClr>
                </a:solidFill>
              </a:rPr>
              <a:t>become</a:t>
            </a:r>
            <a:r>
              <a:rPr lang="fr-BE" sz="1266" b="1" dirty="0">
                <a:solidFill>
                  <a:schemeClr val="accent4">
                    <a:lumMod val="75000"/>
                  </a:schemeClr>
                </a:solidFill>
              </a:rPr>
              <a:t> </a:t>
            </a:r>
            <a:r>
              <a:rPr lang="fr-BE" sz="1266" b="1" dirty="0" err="1">
                <a:solidFill>
                  <a:schemeClr val="accent4">
                    <a:lumMod val="75000"/>
                  </a:schemeClr>
                </a:solidFill>
              </a:rPr>
              <a:t>shareholder</a:t>
            </a:r>
            <a:r>
              <a:rPr lang="fr-BE" sz="1266" b="1" dirty="0">
                <a:solidFill>
                  <a:schemeClr val="accent4">
                    <a:lumMod val="75000"/>
                  </a:schemeClr>
                </a:solidFill>
              </a:rPr>
              <a:t> of the </a:t>
            </a:r>
            <a:r>
              <a:rPr lang="fr-BE" sz="1266" b="1" dirty="0" err="1">
                <a:solidFill>
                  <a:schemeClr val="accent4">
                    <a:lumMod val="75000"/>
                  </a:schemeClr>
                </a:solidFill>
              </a:rPr>
              <a:t>platform</a:t>
            </a:r>
            <a:r>
              <a:rPr lang="fr-BE" sz="1266" b="1" dirty="0">
                <a:solidFill>
                  <a:schemeClr val="accent4">
                    <a:lumMod val="75000"/>
                  </a:schemeClr>
                </a:solidFill>
              </a:rPr>
              <a:t> to </a:t>
            </a:r>
            <a:r>
              <a:rPr lang="fr-BE" sz="1266" b="1" dirty="0" err="1">
                <a:solidFill>
                  <a:schemeClr val="accent4">
                    <a:lumMod val="75000"/>
                  </a:schemeClr>
                </a:solidFill>
              </a:rPr>
              <a:t>ensure</a:t>
            </a:r>
            <a:r>
              <a:rPr lang="fr-BE" sz="1266" b="1" dirty="0">
                <a:solidFill>
                  <a:schemeClr val="accent4">
                    <a:lumMod val="75000"/>
                  </a:schemeClr>
                </a:solidFill>
              </a:rPr>
              <a:t> a </a:t>
            </a:r>
            <a:r>
              <a:rPr lang="fr-BE" sz="1266" b="1" dirty="0" err="1">
                <a:solidFill>
                  <a:schemeClr val="accent4">
                    <a:lumMod val="75000"/>
                  </a:schemeClr>
                </a:solidFill>
              </a:rPr>
              <a:t>neutral</a:t>
            </a:r>
            <a:r>
              <a:rPr lang="fr-BE" sz="1266" b="1" dirty="0">
                <a:solidFill>
                  <a:schemeClr val="accent4">
                    <a:lumMod val="75000"/>
                  </a:schemeClr>
                </a:solidFill>
              </a:rPr>
              <a:t> </a:t>
            </a:r>
            <a:r>
              <a:rPr lang="fr-BE" sz="1266" b="1" dirty="0" err="1">
                <a:solidFill>
                  <a:schemeClr val="accent4">
                    <a:lumMod val="75000"/>
                  </a:schemeClr>
                </a:solidFill>
              </a:rPr>
              <a:t>representation</a:t>
            </a:r>
            <a:r>
              <a:rPr lang="fr-BE" sz="1266" b="1" dirty="0">
                <a:solidFill>
                  <a:schemeClr val="accent4">
                    <a:lumMod val="75000"/>
                  </a:schemeClr>
                </a:solidFill>
              </a:rPr>
              <a:t>?</a:t>
            </a:r>
          </a:p>
          <a:p>
            <a:pPr lvl="1">
              <a:buClr>
                <a:schemeClr val="accent4">
                  <a:lumMod val="75000"/>
                </a:schemeClr>
              </a:buClr>
              <a:buSzPct val="100000"/>
              <a:defRPr/>
            </a:pPr>
            <a:endParaRPr lang="fr-BE" sz="1687" b="1" dirty="0">
              <a:solidFill>
                <a:schemeClr val="accent4">
                  <a:lumMod val="75000"/>
                </a:schemeClr>
              </a:solidFill>
            </a:endParaRPr>
          </a:p>
          <a:p>
            <a:pPr marL="401822" lvl="1" indent="-401822">
              <a:buClr>
                <a:schemeClr val="accent4">
                  <a:lumMod val="75000"/>
                </a:schemeClr>
              </a:buClr>
              <a:buSzPct val="100000"/>
              <a:buFont typeface="Wingdings" panose="05000000000000000000" pitchFamily="2" charset="2"/>
              <a:buChar char="§"/>
              <a:defRPr/>
            </a:pPr>
            <a:r>
              <a:rPr lang="fr-BE" sz="2109" b="1" dirty="0" err="1">
                <a:solidFill>
                  <a:srgbClr val="080808"/>
                </a:solidFill>
              </a:rPr>
              <a:t>Benefits</a:t>
            </a:r>
            <a:endParaRPr lang="fr-BE" sz="2109" b="1" dirty="0">
              <a:solidFill>
                <a:srgbClr val="080808"/>
              </a:solidFill>
            </a:endParaRPr>
          </a:p>
          <a:p>
            <a:pPr marL="773507" lvl="1" indent="-321457">
              <a:buClr>
                <a:schemeClr val="accent4">
                  <a:lumMod val="75000"/>
                </a:schemeClr>
              </a:buClr>
              <a:buSzPct val="100000"/>
              <a:buFont typeface="Arial" panose="020B0604020202020204" pitchFamily="34" charset="0"/>
              <a:buChar char="•"/>
              <a:defRPr/>
            </a:pPr>
            <a:r>
              <a:rPr lang="fr-BE" sz="1266" b="1" dirty="0" err="1">
                <a:solidFill>
                  <a:schemeClr val="accent4">
                    <a:lumMod val="75000"/>
                  </a:schemeClr>
                </a:solidFill>
              </a:rPr>
              <a:t>Economy</a:t>
            </a:r>
            <a:r>
              <a:rPr lang="fr-BE" sz="1266" b="1" dirty="0">
                <a:solidFill>
                  <a:schemeClr val="accent4">
                    <a:lumMod val="75000"/>
                  </a:schemeClr>
                </a:solidFill>
              </a:rPr>
              <a:t> of </a:t>
            </a:r>
            <a:r>
              <a:rPr lang="fr-BE" sz="1266" b="1" dirty="0" err="1">
                <a:solidFill>
                  <a:schemeClr val="accent4">
                    <a:lumMod val="75000"/>
                  </a:schemeClr>
                </a:solidFill>
              </a:rPr>
              <a:t>scale</a:t>
            </a:r>
            <a:endParaRPr lang="fr-BE" sz="1266" b="1" dirty="0">
              <a:solidFill>
                <a:schemeClr val="accent4">
                  <a:lumMod val="75000"/>
                </a:schemeClr>
              </a:solidFill>
            </a:endParaRPr>
          </a:p>
          <a:p>
            <a:pPr marL="773507" lvl="1" indent="-321457">
              <a:buClr>
                <a:schemeClr val="accent4">
                  <a:lumMod val="75000"/>
                </a:schemeClr>
              </a:buClr>
              <a:buSzPct val="100000"/>
              <a:buFont typeface="Arial" panose="020B0604020202020204" pitchFamily="34" charset="0"/>
              <a:buChar char="•"/>
              <a:defRPr/>
            </a:pPr>
            <a:r>
              <a:rPr lang="fr-BE" sz="1266" b="1" dirty="0" err="1">
                <a:solidFill>
                  <a:schemeClr val="accent4">
                    <a:lumMod val="75000"/>
                  </a:schemeClr>
                </a:solidFill>
              </a:rPr>
              <a:t>Level</a:t>
            </a:r>
            <a:r>
              <a:rPr lang="fr-BE" sz="1266" b="1" dirty="0">
                <a:solidFill>
                  <a:schemeClr val="accent4">
                    <a:lumMod val="75000"/>
                  </a:schemeClr>
                </a:solidFill>
              </a:rPr>
              <a:t> of </a:t>
            </a:r>
            <a:r>
              <a:rPr lang="fr-BE" sz="1266" b="1" dirty="0" err="1">
                <a:solidFill>
                  <a:schemeClr val="accent4">
                    <a:lumMod val="75000"/>
                  </a:schemeClr>
                </a:solidFill>
              </a:rPr>
              <a:t>anonymity</a:t>
            </a:r>
            <a:r>
              <a:rPr lang="fr-BE" sz="1266" b="1" dirty="0">
                <a:solidFill>
                  <a:schemeClr val="accent4">
                    <a:lumMod val="75000"/>
                  </a:schemeClr>
                </a:solidFill>
              </a:rPr>
              <a:t> </a:t>
            </a:r>
            <a:r>
              <a:rPr lang="fr-BE" sz="1266" b="1" dirty="0" err="1">
                <a:solidFill>
                  <a:schemeClr val="accent4">
                    <a:lumMod val="75000"/>
                  </a:schemeClr>
                </a:solidFill>
              </a:rPr>
              <a:t>that</a:t>
            </a:r>
            <a:r>
              <a:rPr lang="fr-BE" sz="1266" b="1" dirty="0">
                <a:solidFill>
                  <a:schemeClr val="accent4">
                    <a:lumMod val="75000"/>
                  </a:schemeClr>
                </a:solidFill>
              </a:rPr>
              <a:t> </a:t>
            </a:r>
            <a:r>
              <a:rPr lang="fr-BE" sz="1266" b="1" dirty="0" err="1">
                <a:solidFill>
                  <a:schemeClr val="accent4">
                    <a:lumMod val="75000"/>
                  </a:schemeClr>
                </a:solidFill>
              </a:rPr>
              <a:t>it</a:t>
            </a:r>
            <a:r>
              <a:rPr lang="fr-BE" sz="1266" b="1" dirty="0">
                <a:solidFill>
                  <a:schemeClr val="accent4">
                    <a:lumMod val="75000"/>
                  </a:schemeClr>
                </a:solidFill>
              </a:rPr>
              <a:t> </a:t>
            </a:r>
            <a:r>
              <a:rPr lang="fr-BE" sz="1266" b="1" dirty="0" err="1">
                <a:solidFill>
                  <a:schemeClr val="accent4">
                    <a:lumMod val="75000"/>
                  </a:schemeClr>
                </a:solidFill>
              </a:rPr>
              <a:t>could</a:t>
            </a:r>
            <a:r>
              <a:rPr lang="fr-BE" sz="1266" b="1" dirty="0">
                <a:solidFill>
                  <a:schemeClr val="accent4">
                    <a:lumMod val="75000"/>
                  </a:schemeClr>
                </a:solidFill>
              </a:rPr>
              <a:t> </a:t>
            </a:r>
            <a:r>
              <a:rPr lang="fr-BE" sz="1266" b="1" dirty="0" err="1">
                <a:solidFill>
                  <a:schemeClr val="accent4">
                    <a:lumMod val="75000"/>
                  </a:schemeClr>
                </a:solidFill>
              </a:rPr>
              <a:t>bring</a:t>
            </a:r>
            <a:r>
              <a:rPr lang="fr-BE" sz="1266" b="1" dirty="0">
                <a:solidFill>
                  <a:schemeClr val="accent4">
                    <a:lumMod val="75000"/>
                  </a:schemeClr>
                </a:solidFill>
              </a:rPr>
              <a:t> (vs. </a:t>
            </a:r>
            <a:r>
              <a:rPr lang="fr-BE" sz="1266" b="1" dirty="0" err="1">
                <a:solidFill>
                  <a:schemeClr val="accent4">
                    <a:lumMod val="75000"/>
                  </a:schemeClr>
                </a:solidFill>
              </a:rPr>
              <a:t>ExVe</a:t>
            </a:r>
            <a:r>
              <a:rPr lang="fr-BE" sz="1266" b="1" dirty="0">
                <a:solidFill>
                  <a:schemeClr val="accent4">
                    <a:lumMod val="75000"/>
                  </a:schemeClr>
                </a:solidFill>
              </a:rPr>
              <a:t>)</a:t>
            </a:r>
          </a:p>
          <a:p>
            <a:pPr marL="773507" lvl="1" indent="-321457">
              <a:buClr>
                <a:schemeClr val="accent4">
                  <a:lumMod val="75000"/>
                </a:schemeClr>
              </a:buClr>
              <a:buSzPct val="100000"/>
              <a:buFont typeface="Arial" panose="020B0604020202020204" pitchFamily="34" charset="0"/>
              <a:buChar char="•"/>
              <a:defRPr/>
            </a:pPr>
            <a:r>
              <a:rPr lang="fr-BE" sz="1266" b="1" dirty="0">
                <a:solidFill>
                  <a:schemeClr val="accent4">
                    <a:lumMod val="75000"/>
                  </a:schemeClr>
                </a:solidFill>
              </a:rPr>
              <a:t>Handling of data </a:t>
            </a:r>
            <a:r>
              <a:rPr lang="fr-BE" sz="1266" b="1" dirty="0" err="1">
                <a:solidFill>
                  <a:schemeClr val="accent4">
                    <a:lumMod val="75000"/>
                  </a:schemeClr>
                </a:solidFill>
              </a:rPr>
              <a:t>into</a:t>
            </a:r>
            <a:r>
              <a:rPr lang="fr-BE" sz="1266" b="1" dirty="0">
                <a:solidFill>
                  <a:schemeClr val="accent4">
                    <a:lumMod val="75000"/>
                  </a:schemeClr>
                </a:solidFill>
              </a:rPr>
              <a:t> information </a:t>
            </a:r>
            <a:r>
              <a:rPr lang="fr-BE" sz="1266" b="1" dirty="0" err="1">
                <a:solidFill>
                  <a:schemeClr val="accent4">
                    <a:lumMod val="75000"/>
                  </a:schemeClr>
                </a:solidFill>
              </a:rPr>
              <a:t>depending</a:t>
            </a:r>
            <a:r>
              <a:rPr lang="fr-BE" sz="1266" b="1" dirty="0">
                <a:solidFill>
                  <a:schemeClr val="accent4">
                    <a:lumMod val="75000"/>
                  </a:schemeClr>
                </a:solidFill>
              </a:rPr>
              <a:t> on the service provider</a:t>
            </a:r>
          </a:p>
          <a:p>
            <a:pPr marL="773507" lvl="1" indent="-321457">
              <a:buClr>
                <a:schemeClr val="accent4">
                  <a:lumMod val="75000"/>
                </a:schemeClr>
              </a:buClr>
              <a:buSzPct val="100000"/>
              <a:buFont typeface="Arial" panose="020B0604020202020204" pitchFamily="34" charset="0"/>
              <a:buChar char="•"/>
              <a:defRPr/>
            </a:pPr>
            <a:r>
              <a:rPr lang="fr-BE" sz="1266" b="1" dirty="0" err="1">
                <a:solidFill>
                  <a:schemeClr val="accent4">
                    <a:lumMod val="75000"/>
                  </a:schemeClr>
                </a:solidFill>
              </a:rPr>
              <a:t>Act</a:t>
            </a:r>
            <a:r>
              <a:rPr lang="fr-BE" sz="1266" b="1" dirty="0">
                <a:solidFill>
                  <a:schemeClr val="accent4">
                    <a:lumMod val="75000"/>
                  </a:schemeClr>
                </a:solidFill>
              </a:rPr>
              <a:t> </a:t>
            </a:r>
            <a:r>
              <a:rPr lang="fr-BE" sz="1266" b="1" dirty="0" err="1">
                <a:solidFill>
                  <a:schemeClr val="accent4">
                    <a:lumMod val="75000"/>
                  </a:schemeClr>
                </a:solidFill>
              </a:rPr>
              <a:t>like</a:t>
            </a:r>
            <a:r>
              <a:rPr lang="fr-BE" sz="1266" b="1" dirty="0">
                <a:solidFill>
                  <a:schemeClr val="accent4">
                    <a:lumMod val="75000"/>
                  </a:schemeClr>
                </a:solidFill>
              </a:rPr>
              <a:t> an ‘</a:t>
            </a:r>
            <a:r>
              <a:rPr lang="fr-BE" sz="1266" b="1" dirty="0" err="1">
                <a:solidFill>
                  <a:schemeClr val="accent4">
                    <a:lumMod val="75000"/>
                  </a:schemeClr>
                </a:solidFill>
              </a:rPr>
              <a:t>appstore</a:t>
            </a:r>
            <a:r>
              <a:rPr lang="fr-BE" sz="1266" b="1" dirty="0">
                <a:solidFill>
                  <a:schemeClr val="accent4">
                    <a:lumMod val="75000"/>
                  </a:schemeClr>
                </a:solidFill>
              </a:rPr>
              <a:t>’</a:t>
            </a:r>
          </a:p>
          <a:p>
            <a:pPr lvl="1">
              <a:buClr>
                <a:schemeClr val="accent4">
                  <a:lumMod val="75000"/>
                </a:schemeClr>
              </a:buClr>
              <a:buSzPct val="100000"/>
              <a:defRPr/>
            </a:pPr>
            <a:endParaRPr lang="fr-BE" sz="1687" b="1" dirty="0">
              <a:solidFill>
                <a:schemeClr val="accent4">
                  <a:lumMod val="75000"/>
                </a:schemeClr>
              </a:solidFill>
            </a:endParaRPr>
          </a:p>
          <a:p>
            <a:pPr marL="401822" lvl="1" indent="-401822">
              <a:buClr>
                <a:schemeClr val="accent4">
                  <a:lumMod val="75000"/>
                </a:schemeClr>
              </a:buClr>
              <a:buSzPct val="100000"/>
              <a:buFont typeface="Wingdings" panose="05000000000000000000" pitchFamily="2" charset="2"/>
              <a:buChar char="§"/>
              <a:defRPr/>
            </a:pPr>
            <a:r>
              <a:rPr lang="fr-BE" sz="2109" b="1" dirty="0" err="1">
                <a:solidFill>
                  <a:srgbClr val="080808"/>
                </a:solidFill>
              </a:rPr>
              <a:t>Disadvantages</a:t>
            </a:r>
            <a:endParaRPr lang="fr-BE" sz="2109" b="1" dirty="0">
              <a:solidFill>
                <a:srgbClr val="080808"/>
              </a:solidFill>
            </a:endParaRPr>
          </a:p>
          <a:p>
            <a:pPr marL="773507" lvl="1" indent="-321457">
              <a:buClr>
                <a:schemeClr val="accent4">
                  <a:lumMod val="75000"/>
                </a:schemeClr>
              </a:buClr>
              <a:buSzPct val="100000"/>
              <a:buFont typeface="Arial" panose="020B0604020202020204" pitchFamily="34" charset="0"/>
              <a:buChar char="•"/>
              <a:defRPr/>
            </a:pPr>
            <a:r>
              <a:rPr lang="fr-BE" sz="1266" b="1" dirty="0">
                <a:solidFill>
                  <a:schemeClr val="accent4">
                    <a:lumMod val="75000"/>
                  </a:schemeClr>
                </a:solidFill>
              </a:rPr>
              <a:t>Clarification </a:t>
            </a:r>
            <a:r>
              <a:rPr lang="fr-BE" sz="1266" b="1" dirty="0" err="1">
                <a:solidFill>
                  <a:schemeClr val="accent4">
                    <a:lumMod val="75000"/>
                  </a:schemeClr>
                </a:solidFill>
              </a:rPr>
              <a:t>missing</a:t>
            </a:r>
            <a:r>
              <a:rPr lang="fr-BE" sz="1266" b="1" dirty="0">
                <a:solidFill>
                  <a:schemeClr val="accent4">
                    <a:lumMod val="75000"/>
                  </a:schemeClr>
                </a:solidFill>
              </a:rPr>
              <a:t> </a:t>
            </a:r>
            <a:r>
              <a:rPr lang="fr-BE" sz="1266" b="1" dirty="0" err="1">
                <a:solidFill>
                  <a:schemeClr val="accent4">
                    <a:lumMod val="75000"/>
                  </a:schemeClr>
                </a:solidFill>
              </a:rPr>
              <a:t>whether</a:t>
            </a:r>
            <a:r>
              <a:rPr lang="fr-BE" sz="1266" b="1" dirty="0">
                <a:solidFill>
                  <a:schemeClr val="accent4">
                    <a:lumMod val="75000"/>
                  </a:schemeClr>
                </a:solidFill>
              </a:rPr>
              <a:t> data or information are </a:t>
            </a:r>
            <a:r>
              <a:rPr lang="fr-BE" sz="1266" b="1" dirty="0" err="1">
                <a:solidFill>
                  <a:schemeClr val="accent4">
                    <a:lumMod val="75000"/>
                  </a:schemeClr>
                </a:solidFill>
              </a:rPr>
              <a:t>available</a:t>
            </a:r>
            <a:r>
              <a:rPr lang="fr-BE" sz="1266" b="1" dirty="0">
                <a:solidFill>
                  <a:schemeClr val="accent4">
                    <a:lumMod val="75000"/>
                  </a:schemeClr>
                </a:solidFill>
              </a:rPr>
              <a:t> (EGEA </a:t>
            </a:r>
            <a:r>
              <a:rPr lang="fr-BE" sz="1266" b="1" dirty="0" err="1">
                <a:solidFill>
                  <a:schemeClr val="accent4">
                    <a:lumMod val="75000"/>
                  </a:schemeClr>
                </a:solidFill>
              </a:rPr>
              <a:t>members</a:t>
            </a:r>
            <a:r>
              <a:rPr lang="fr-BE" sz="1266" b="1" dirty="0">
                <a:solidFill>
                  <a:schemeClr val="accent4">
                    <a:lumMod val="75000"/>
                  </a:schemeClr>
                </a:solidFill>
              </a:rPr>
              <a:t> </a:t>
            </a:r>
            <a:r>
              <a:rPr lang="fr-BE" sz="1266" b="1" dirty="0" err="1">
                <a:solidFill>
                  <a:schemeClr val="accent4">
                    <a:lumMod val="75000"/>
                  </a:schemeClr>
                </a:solidFill>
              </a:rPr>
              <a:t>need</a:t>
            </a:r>
            <a:r>
              <a:rPr lang="fr-BE" sz="1266" b="1" dirty="0">
                <a:solidFill>
                  <a:schemeClr val="accent4">
                    <a:lumMod val="75000"/>
                  </a:schemeClr>
                </a:solidFill>
              </a:rPr>
              <a:t> data!)</a:t>
            </a:r>
          </a:p>
          <a:p>
            <a:pPr marL="773507" lvl="1" indent="-321457">
              <a:buClr>
                <a:schemeClr val="accent4">
                  <a:lumMod val="75000"/>
                </a:schemeClr>
              </a:buClr>
              <a:buSzPct val="100000"/>
              <a:buFont typeface="Arial" panose="020B0604020202020204" pitchFamily="34" charset="0"/>
              <a:buChar char="•"/>
              <a:defRPr/>
            </a:pPr>
            <a:r>
              <a:rPr lang="fr-BE" sz="1266" b="1" dirty="0">
                <a:solidFill>
                  <a:schemeClr val="accent4">
                    <a:lumMod val="75000"/>
                  </a:schemeClr>
                </a:solidFill>
              </a:rPr>
              <a:t>Multi-services </a:t>
            </a:r>
            <a:r>
              <a:rPr lang="fr-BE" sz="1266" b="1" dirty="0" err="1">
                <a:solidFill>
                  <a:schemeClr val="accent4">
                    <a:lumMod val="75000"/>
                  </a:schemeClr>
                </a:solidFill>
              </a:rPr>
              <a:t>dongle</a:t>
            </a:r>
            <a:r>
              <a:rPr lang="fr-BE" sz="1266" b="1" dirty="0">
                <a:solidFill>
                  <a:schemeClr val="accent4">
                    <a:lumMod val="75000"/>
                  </a:schemeClr>
                </a:solidFill>
              </a:rPr>
              <a:t> </a:t>
            </a:r>
            <a:r>
              <a:rPr lang="fr-BE" sz="1266" b="1" dirty="0" err="1">
                <a:solidFill>
                  <a:schemeClr val="accent4">
                    <a:lumMod val="75000"/>
                  </a:schemeClr>
                </a:solidFill>
              </a:rPr>
              <a:t>may</a:t>
            </a:r>
            <a:r>
              <a:rPr lang="fr-BE" sz="1266" b="1" dirty="0">
                <a:solidFill>
                  <a:schemeClr val="accent4">
                    <a:lumMod val="75000"/>
                  </a:schemeClr>
                </a:solidFill>
              </a:rPr>
              <a:t> </a:t>
            </a:r>
            <a:r>
              <a:rPr lang="fr-BE" sz="1266" b="1" dirty="0" err="1">
                <a:solidFill>
                  <a:schemeClr val="accent4">
                    <a:lumMod val="75000"/>
                  </a:schemeClr>
                </a:solidFill>
              </a:rPr>
              <a:t>be</a:t>
            </a:r>
            <a:r>
              <a:rPr lang="fr-BE" sz="1266" b="1" dirty="0">
                <a:solidFill>
                  <a:schemeClr val="accent4">
                    <a:lumMod val="75000"/>
                  </a:schemeClr>
                </a:solidFill>
              </a:rPr>
              <a:t> </a:t>
            </a:r>
            <a:r>
              <a:rPr lang="fr-BE" sz="1266" b="1" dirty="0" err="1">
                <a:solidFill>
                  <a:schemeClr val="accent4">
                    <a:lumMod val="75000"/>
                  </a:schemeClr>
                </a:solidFill>
              </a:rPr>
              <a:t>necessary</a:t>
            </a:r>
            <a:endParaRPr lang="en-GB" sz="1266" b="1" dirty="0">
              <a:solidFill>
                <a:schemeClr val="accent4">
                  <a:lumMod val="75000"/>
                </a:schemeClr>
              </a:solidFill>
            </a:endParaRPr>
          </a:p>
        </p:txBody>
      </p:sp>
    </p:spTree>
    <p:extLst>
      <p:ext uri="{BB962C8B-B14F-4D97-AF65-F5344CB8AC3E}">
        <p14:creationId xmlns:p14="http://schemas.microsoft.com/office/powerpoint/2010/main" val="2270619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647403" y="4087565"/>
            <a:ext cx="7772177" cy="1361777"/>
          </a:xfrm>
        </p:spPr>
        <p:txBody>
          <a:bodyPr rtlCol="0"/>
          <a:lstStyle/>
          <a:p>
            <a:pPr defTabSz="914165" fontAlgn="auto">
              <a:spcAft>
                <a:spcPts val="0"/>
              </a:spcAft>
              <a:defRPr/>
            </a:pPr>
            <a:r>
              <a:rPr lang="en-US" b="1" spc="-70" dirty="0" err="1"/>
              <a:t>WG6</a:t>
            </a:r>
            <a:r>
              <a:rPr lang="en-US" b="1" spc="-70" dirty="0"/>
              <a:t> activity report</a:t>
            </a:r>
          </a:p>
        </p:txBody>
      </p:sp>
      <p:pic>
        <p:nvPicPr>
          <p:cNvPr id="6" name="Picture Placeholder 5" descr="bandeau WG9.jpg"/>
          <p:cNvPicPr>
            <a:picLocks noGrp="1" noChangeAspect="1"/>
          </p:cNvPicPr>
          <p:nvPr>
            <p:ph type="pic" sz="quarter" idx="13"/>
          </p:nvPr>
        </p:nvPicPr>
        <p:blipFill>
          <a:blip r:embed="rId2" cstate="email"/>
          <a:stretch>
            <a:fillRect/>
          </a:stretch>
        </p:blipFill>
        <p:spPr>
          <a:prstGeom prst="roundRect">
            <a:avLst>
              <a:gd name="adj" fmla="val 8594"/>
            </a:avLst>
          </a:prstGeom>
          <a:solidFill>
            <a:srgbClr val="FFFFFF">
              <a:shade val="85000"/>
            </a:srgbClr>
          </a:solidFill>
          <a:effectLst>
            <a:reflection blurRad="12700" stA="38000" endPos="28000" dist="5000" dir="5400000" sy="-100000" algn="bl" rotWithShape="0"/>
          </a:effectLst>
        </p:spPr>
      </p:pic>
    </p:spTree>
    <p:extLst>
      <p:ext uri="{BB962C8B-B14F-4D97-AF65-F5344CB8AC3E}">
        <p14:creationId xmlns:p14="http://schemas.microsoft.com/office/powerpoint/2010/main" val="218714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a:xfrm>
            <a:off x="3849812" y="390674"/>
            <a:ext cx="4974952" cy="1143000"/>
          </a:xfrm>
        </p:spPr>
        <p:txBody>
          <a:bodyPr/>
          <a:lstStyle/>
          <a:p>
            <a:pPr algn="r" defTabSz="913957">
              <a:defRPr/>
            </a:pPr>
            <a:r>
              <a:rPr lang="en-US" altLang="de-DE" dirty="0" smtClean="0">
                <a:solidFill>
                  <a:srgbClr val="92D050"/>
                </a:solidFill>
                <a:ea typeface="+mn-ea"/>
                <a:cs typeface="+mn-cs"/>
              </a:rPr>
              <a:t>Suspension testing: relaunch of activities</a:t>
            </a:r>
          </a:p>
        </p:txBody>
      </p:sp>
      <p:sp>
        <p:nvSpPr>
          <p:cNvPr id="4099" name="Espace réservé du contenu 2"/>
          <p:cNvSpPr>
            <a:spLocks noGrp="1"/>
          </p:cNvSpPr>
          <p:nvPr>
            <p:ph idx="1"/>
          </p:nvPr>
        </p:nvSpPr>
        <p:spPr>
          <a:xfrm>
            <a:off x="369466" y="1504652"/>
            <a:ext cx="8687469" cy="4714875"/>
          </a:xfrm>
        </p:spPr>
        <p:txBody>
          <a:bodyPr/>
          <a:lstStyle/>
          <a:p>
            <a:pPr marL="338200" lvl="2" indent="-338200">
              <a:spcBef>
                <a:spcPts val="422"/>
              </a:spcBef>
              <a:spcAft>
                <a:spcPts val="844"/>
              </a:spcAft>
              <a:buFontTx/>
              <a:buChar char="•"/>
              <a:defRPr/>
            </a:pPr>
            <a:r>
              <a:rPr lang="en-US" altLang="de-DE" sz="2109" dirty="0">
                <a:solidFill>
                  <a:srgbClr val="002060"/>
                </a:solidFill>
              </a:rPr>
              <a:t>A </a:t>
            </a:r>
            <a:r>
              <a:rPr lang="en-GB" altLang="de-DE" sz="2109" dirty="0">
                <a:solidFill>
                  <a:srgbClr val="002060"/>
                </a:solidFill>
              </a:rPr>
              <a:t>correlation between all 3 suspension testing systems which were tested at GOCA during the 2nd quarter of 2014 could not be found, so WG6 is relaunching its suspension testing activities</a:t>
            </a:r>
          </a:p>
          <a:p>
            <a:pPr marL="338200" lvl="2" indent="-338200">
              <a:spcBef>
                <a:spcPts val="422"/>
              </a:spcBef>
              <a:spcAft>
                <a:spcPts val="844"/>
              </a:spcAft>
              <a:buFontTx/>
              <a:buChar char="•"/>
              <a:defRPr/>
            </a:pPr>
            <a:r>
              <a:rPr lang="en-GB" altLang="de-DE" sz="2109" dirty="0">
                <a:solidFill>
                  <a:srgbClr val="002060"/>
                </a:solidFill>
              </a:rPr>
              <a:t>First ‘</a:t>
            </a:r>
            <a:r>
              <a:rPr lang="en-GB" altLang="de-DE" sz="2109" dirty="0" err="1">
                <a:solidFill>
                  <a:srgbClr val="002060"/>
                </a:solidFill>
              </a:rPr>
              <a:t>blackroom</a:t>
            </a:r>
            <a:r>
              <a:rPr lang="en-GB" altLang="de-DE" sz="2109" dirty="0">
                <a:solidFill>
                  <a:srgbClr val="002060"/>
                </a:solidFill>
              </a:rPr>
              <a:t>’ meeting organised on December 2nd with all manufacturers</a:t>
            </a:r>
          </a:p>
          <a:p>
            <a:pPr marL="338200" lvl="2" indent="-338200">
              <a:spcBef>
                <a:spcPts val="422"/>
              </a:spcBef>
              <a:spcAft>
                <a:spcPts val="844"/>
              </a:spcAft>
              <a:buFontTx/>
              <a:buChar char="•"/>
              <a:defRPr/>
            </a:pPr>
            <a:r>
              <a:rPr lang="en-GB" sz="2109" u="sng" dirty="0">
                <a:solidFill>
                  <a:srgbClr val="002060"/>
                </a:solidFill>
              </a:rPr>
              <a:t>Aim of the meeting</a:t>
            </a:r>
            <a:r>
              <a:rPr lang="en-GB" sz="2109" dirty="0">
                <a:solidFill>
                  <a:srgbClr val="002060"/>
                </a:solidFill>
              </a:rPr>
              <a:t>: to discuss the creation of a single EU‐wide suspension tester solution in order to create a recommendation to the European Commission and Member States for a future revision of the Roadworthiness Directive 2014/45/EU for a common suspension testing solution. </a:t>
            </a:r>
          </a:p>
          <a:p>
            <a:pPr marL="338200" lvl="2" indent="-338200">
              <a:spcBef>
                <a:spcPts val="422"/>
              </a:spcBef>
              <a:spcAft>
                <a:spcPts val="844"/>
              </a:spcAft>
              <a:buFontTx/>
              <a:buChar char="•"/>
              <a:defRPr/>
            </a:pPr>
            <a:r>
              <a:rPr lang="en-GB" sz="2109" dirty="0">
                <a:solidFill>
                  <a:srgbClr val="002060"/>
                </a:solidFill>
              </a:rPr>
              <a:t>Without a single EU‐wide solution, it would be difficult for the European Commission to harmonise suspension testing in Europe and no new possible market for suspension testers would exist.</a:t>
            </a:r>
            <a:endParaRPr lang="en-GB" altLang="de-DE" sz="2109" dirty="0">
              <a:solidFill>
                <a:srgbClr val="002060"/>
              </a:solidFill>
            </a:endParaRPr>
          </a:p>
          <a:p>
            <a:pPr>
              <a:buFontTx/>
              <a:buChar char="•"/>
              <a:defRPr/>
            </a:pPr>
            <a:endParaRPr lang="en-GB" altLang="de-DE" sz="2180" dirty="0"/>
          </a:p>
          <a:p>
            <a:pPr marL="0" indent="0">
              <a:defRPr/>
            </a:pPr>
            <a:endParaRPr lang="en-GB" altLang="de-DE" sz="1266" dirty="0"/>
          </a:p>
          <a:p>
            <a:pPr marL="0" indent="0" defTabSz="910749">
              <a:defRPr/>
            </a:pPr>
            <a:endParaRPr lang="fr-BE" altLang="de-DE" dirty="0" smtClean="0"/>
          </a:p>
          <a:p>
            <a:pPr marL="0" indent="0" defTabSz="910749">
              <a:defRPr/>
            </a:pPr>
            <a:endParaRPr lang="en-US" altLang="de-DE" dirty="0" smtClean="0"/>
          </a:p>
        </p:txBody>
      </p:sp>
    </p:spTree>
    <p:extLst>
      <p:ext uri="{BB962C8B-B14F-4D97-AF65-F5344CB8AC3E}">
        <p14:creationId xmlns:p14="http://schemas.microsoft.com/office/powerpoint/2010/main" val="3636578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a:xfrm>
            <a:off x="3849812" y="390674"/>
            <a:ext cx="4974952" cy="1143000"/>
          </a:xfrm>
        </p:spPr>
        <p:txBody>
          <a:bodyPr/>
          <a:lstStyle/>
          <a:p>
            <a:pPr algn="r" defTabSz="913957">
              <a:defRPr/>
            </a:pPr>
            <a:r>
              <a:rPr lang="en-US" altLang="de-DE" dirty="0" smtClean="0">
                <a:solidFill>
                  <a:srgbClr val="92D050"/>
                </a:solidFill>
                <a:ea typeface="+mn-ea"/>
                <a:cs typeface="+mn-cs"/>
              </a:rPr>
              <a:t>Suspension testing: relaunch of activities</a:t>
            </a:r>
          </a:p>
        </p:txBody>
      </p:sp>
      <p:sp>
        <p:nvSpPr>
          <p:cNvPr id="4099" name="Espace réservé du contenu 2"/>
          <p:cNvSpPr>
            <a:spLocks noGrp="1"/>
          </p:cNvSpPr>
          <p:nvPr>
            <p:ph idx="1"/>
          </p:nvPr>
        </p:nvSpPr>
        <p:spPr>
          <a:xfrm>
            <a:off x="369466" y="1504652"/>
            <a:ext cx="8687469" cy="4714875"/>
          </a:xfrm>
        </p:spPr>
        <p:txBody>
          <a:bodyPr/>
          <a:lstStyle/>
          <a:p>
            <a:pPr marL="0" lvl="2" indent="0">
              <a:defRPr/>
            </a:pPr>
            <a:r>
              <a:rPr lang="en-GB" sz="2250" b="1" dirty="0">
                <a:solidFill>
                  <a:schemeClr val="tx2"/>
                </a:solidFill>
              </a:rPr>
              <a:t>Before starting discussing further technical details, all members have been invited to provide support and agreement on </a:t>
            </a:r>
            <a:r>
              <a:rPr lang="en-GB" sz="2250" b="1" u="sng" dirty="0">
                <a:solidFill>
                  <a:schemeClr val="tx2"/>
                </a:solidFill>
              </a:rPr>
              <a:t>4 basic principles</a:t>
            </a:r>
            <a:r>
              <a:rPr lang="en-GB" sz="2250" b="1" dirty="0">
                <a:solidFill>
                  <a:schemeClr val="tx2"/>
                </a:solidFill>
              </a:rPr>
              <a:t>:</a:t>
            </a:r>
          </a:p>
          <a:p>
            <a:pPr marL="361639" lvl="2" indent="-361639">
              <a:spcBef>
                <a:spcPts val="422"/>
              </a:spcBef>
              <a:spcAft>
                <a:spcPts val="844"/>
              </a:spcAft>
              <a:buFont typeface="+mj-lt"/>
              <a:buAutoNum type="arabicPeriod"/>
              <a:defRPr/>
            </a:pPr>
            <a:r>
              <a:rPr lang="en-GB" sz="2000" dirty="0">
                <a:solidFill>
                  <a:srgbClr val="002060"/>
                </a:solidFill>
              </a:rPr>
              <a:t>Suspension testers manufacturers agree a single EU‐wide suspension tester specification and </a:t>
            </a:r>
            <a:r>
              <a:rPr lang="en-US" sz="2000" dirty="0">
                <a:solidFill>
                  <a:srgbClr val="002060"/>
                </a:solidFill>
              </a:rPr>
              <a:t>assessment method solution</a:t>
            </a:r>
          </a:p>
          <a:p>
            <a:pPr marL="361639" lvl="2" indent="-361639">
              <a:spcBef>
                <a:spcPts val="422"/>
              </a:spcBef>
              <a:spcAft>
                <a:spcPts val="844"/>
              </a:spcAft>
              <a:buFont typeface="+mj-lt"/>
              <a:buAutoNum type="arabicPeriod"/>
              <a:defRPr/>
            </a:pPr>
            <a:r>
              <a:rPr lang="en-GB" sz="2000" dirty="0">
                <a:solidFill>
                  <a:srgbClr val="002060"/>
                </a:solidFill>
              </a:rPr>
              <a:t>Suspension testers manufacturers agree to assess all existing tester specifications using the draft matrix attached to this letter to allow the best solution to be agreed.</a:t>
            </a:r>
          </a:p>
          <a:p>
            <a:pPr marL="361639" lvl="2" indent="-361639">
              <a:spcBef>
                <a:spcPts val="422"/>
              </a:spcBef>
              <a:spcAft>
                <a:spcPts val="844"/>
              </a:spcAft>
              <a:buFont typeface="+mj-lt"/>
              <a:buAutoNum type="arabicPeriod"/>
              <a:defRPr/>
            </a:pPr>
            <a:r>
              <a:rPr lang="en-GB" sz="2000" dirty="0">
                <a:solidFill>
                  <a:srgbClr val="002060"/>
                </a:solidFill>
              </a:rPr>
              <a:t>Suspension testers manufacturers agree that the single EU‐wide solution should be open and available for free and without any restrictions to all EGEA members.</a:t>
            </a:r>
          </a:p>
          <a:p>
            <a:pPr marL="361639" lvl="2" indent="-361639">
              <a:spcBef>
                <a:spcPts val="422"/>
              </a:spcBef>
              <a:spcAft>
                <a:spcPts val="844"/>
              </a:spcAft>
              <a:buFont typeface="+mj-lt"/>
              <a:buAutoNum type="arabicPeriod"/>
              <a:defRPr/>
            </a:pPr>
            <a:r>
              <a:rPr lang="en-GB" sz="2000" dirty="0">
                <a:solidFill>
                  <a:srgbClr val="002060"/>
                </a:solidFill>
              </a:rPr>
              <a:t>Suspension testers manufacturers agree that a 7‐year period transition could be needed before introducing the single EU‐wide solution. (Note: the European Commission's roadmap has a term of 5 years and 2 years is needed to start manufacturing and marketing products).</a:t>
            </a:r>
            <a:endParaRPr lang="en-GB" altLang="de-DE" sz="2000" dirty="0">
              <a:solidFill>
                <a:srgbClr val="002060"/>
              </a:solidFill>
            </a:endParaRPr>
          </a:p>
          <a:p>
            <a:pPr>
              <a:buFontTx/>
              <a:buChar char="•"/>
              <a:defRPr/>
            </a:pPr>
            <a:endParaRPr lang="en-GB" altLang="de-DE" sz="2180" dirty="0"/>
          </a:p>
          <a:p>
            <a:pPr marL="0" indent="0">
              <a:defRPr/>
            </a:pPr>
            <a:endParaRPr lang="en-GB" altLang="de-DE" sz="1266" dirty="0"/>
          </a:p>
          <a:p>
            <a:pPr marL="0" indent="0" defTabSz="910749">
              <a:defRPr/>
            </a:pPr>
            <a:endParaRPr lang="fr-BE" altLang="de-DE" dirty="0" smtClean="0"/>
          </a:p>
          <a:p>
            <a:pPr marL="0" indent="0" defTabSz="910749">
              <a:defRPr/>
            </a:pPr>
            <a:endParaRPr lang="en-US" altLang="de-DE" dirty="0" smtClean="0"/>
          </a:p>
        </p:txBody>
      </p:sp>
    </p:spTree>
    <p:extLst>
      <p:ext uri="{BB962C8B-B14F-4D97-AF65-F5344CB8AC3E}">
        <p14:creationId xmlns:p14="http://schemas.microsoft.com/office/powerpoint/2010/main" val="1860289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a:xfrm>
            <a:off x="3849812" y="390674"/>
            <a:ext cx="4974952" cy="1143000"/>
          </a:xfrm>
        </p:spPr>
        <p:txBody>
          <a:bodyPr/>
          <a:lstStyle/>
          <a:p>
            <a:pPr algn="r" defTabSz="913957">
              <a:defRPr/>
            </a:pPr>
            <a:r>
              <a:rPr lang="en-US" altLang="de-DE" dirty="0" smtClean="0">
                <a:solidFill>
                  <a:srgbClr val="92D050"/>
                </a:solidFill>
                <a:ea typeface="+mn-ea"/>
                <a:cs typeface="+mn-cs"/>
              </a:rPr>
              <a:t>Suspension testing: relaunch of activities</a:t>
            </a:r>
          </a:p>
        </p:txBody>
      </p:sp>
      <p:sp>
        <p:nvSpPr>
          <p:cNvPr id="4099" name="Espace réservé du contenu 2"/>
          <p:cNvSpPr>
            <a:spLocks noGrp="1"/>
          </p:cNvSpPr>
          <p:nvPr>
            <p:ph idx="1"/>
          </p:nvPr>
        </p:nvSpPr>
        <p:spPr>
          <a:xfrm>
            <a:off x="369466" y="1600646"/>
            <a:ext cx="8687469" cy="4714875"/>
          </a:xfrm>
        </p:spPr>
        <p:txBody>
          <a:bodyPr/>
          <a:lstStyle/>
          <a:p>
            <a:pPr marL="0" lvl="2" indent="0">
              <a:defRPr/>
            </a:pPr>
            <a:r>
              <a:rPr lang="fr-BE" altLang="de-DE" sz="2250" b="1" dirty="0" err="1">
                <a:solidFill>
                  <a:schemeClr val="tx2"/>
                </a:solidFill>
              </a:rPr>
              <a:t>Next</a:t>
            </a:r>
            <a:r>
              <a:rPr lang="fr-BE" altLang="de-DE" sz="2250" b="1" dirty="0">
                <a:solidFill>
                  <a:schemeClr val="tx2"/>
                </a:solidFill>
              </a:rPr>
              <a:t> </a:t>
            </a:r>
            <a:r>
              <a:rPr lang="fr-BE" altLang="de-DE" sz="2250" b="1" dirty="0" err="1">
                <a:solidFill>
                  <a:schemeClr val="tx2"/>
                </a:solidFill>
              </a:rPr>
              <a:t>Steps</a:t>
            </a:r>
            <a:r>
              <a:rPr lang="fr-BE" altLang="de-DE" sz="2250" b="1" dirty="0">
                <a:solidFill>
                  <a:schemeClr val="tx2"/>
                </a:solidFill>
              </a:rPr>
              <a:t>:</a:t>
            </a:r>
          </a:p>
          <a:p>
            <a:pPr marL="0" indent="0" defTabSz="910749">
              <a:defRPr/>
            </a:pPr>
            <a:endParaRPr lang="en-US" altLang="de-DE" sz="1266" b="0" dirty="0">
              <a:solidFill>
                <a:schemeClr val="accent1"/>
              </a:solidFill>
            </a:endParaRPr>
          </a:p>
          <a:p>
            <a:pPr marL="338200" lvl="2" indent="-338200">
              <a:spcBef>
                <a:spcPts val="422"/>
              </a:spcBef>
              <a:spcAft>
                <a:spcPts val="844"/>
              </a:spcAft>
              <a:buFontTx/>
              <a:buChar char="•"/>
              <a:defRPr/>
            </a:pPr>
            <a:r>
              <a:rPr lang="en-GB" sz="2109" dirty="0">
                <a:solidFill>
                  <a:srgbClr val="002060"/>
                </a:solidFill>
              </a:rPr>
              <a:t>Most of manufacturers have confirmed agreement on the 4 basic principles</a:t>
            </a:r>
          </a:p>
          <a:p>
            <a:pPr marL="338200" lvl="2" indent="-338200">
              <a:spcBef>
                <a:spcPts val="422"/>
              </a:spcBef>
              <a:spcAft>
                <a:spcPts val="844"/>
              </a:spcAft>
              <a:buFontTx/>
              <a:buChar char="•"/>
              <a:defRPr/>
            </a:pPr>
            <a:r>
              <a:rPr lang="en-GB" sz="2109" dirty="0">
                <a:solidFill>
                  <a:srgbClr val="002060"/>
                </a:solidFill>
              </a:rPr>
              <a:t>Next </a:t>
            </a:r>
            <a:r>
              <a:rPr lang="en-GB" sz="2109" dirty="0" err="1">
                <a:solidFill>
                  <a:srgbClr val="002060"/>
                </a:solidFill>
              </a:rPr>
              <a:t>blackroom</a:t>
            </a:r>
            <a:r>
              <a:rPr lang="en-GB" sz="2109" dirty="0">
                <a:solidFill>
                  <a:srgbClr val="002060"/>
                </a:solidFill>
              </a:rPr>
              <a:t> meeting scheduled on the 1</a:t>
            </a:r>
            <a:r>
              <a:rPr lang="en-GB" sz="2109" baseline="30000" dirty="0">
                <a:solidFill>
                  <a:srgbClr val="002060"/>
                </a:solidFill>
              </a:rPr>
              <a:t>st</a:t>
            </a:r>
            <a:r>
              <a:rPr lang="en-GB" sz="2109" dirty="0">
                <a:solidFill>
                  <a:srgbClr val="002060"/>
                </a:solidFill>
              </a:rPr>
              <a:t> of July 2016 in Brussels</a:t>
            </a:r>
          </a:p>
          <a:p>
            <a:pPr marL="338200" lvl="2" indent="-338200">
              <a:spcBef>
                <a:spcPts val="422"/>
              </a:spcBef>
              <a:spcAft>
                <a:spcPts val="844"/>
              </a:spcAft>
              <a:buFontTx/>
              <a:buChar char="•"/>
              <a:defRPr/>
            </a:pPr>
            <a:r>
              <a:rPr lang="en-GB" sz="2109" dirty="0">
                <a:solidFill>
                  <a:srgbClr val="002060"/>
                </a:solidFill>
              </a:rPr>
              <a:t>Participation to the </a:t>
            </a:r>
            <a:r>
              <a:rPr lang="en-GB" sz="2109" dirty="0" err="1">
                <a:solidFill>
                  <a:srgbClr val="002060"/>
                </a:solidFill>
              </a:rPr>
              <a:t>blackroom</a:t>
            </a:r>
            <a:r>
              <a:rPr lang="en-GB" sz="2109" dirty="0">
                <a:solidFill>
                  <a:srgbClr val="002060"/>
                </a:solidFill>
              </a:rPr>
              <a:t> meeting is subject to the signing of the Non-Disclosure Agreement (NDA) to ensure high levels of </a:t>
            </a:r>
            <a:r>
              <a:rPr lang="en-GB" sz="2109" dirty="0" smtClean="0">
                <a:solidFill>
                  <a:srgbClr val="002060"/>
                </a:solidFill>
              </a:rPr>
              <a:t>confidentiality</a:t>
            </a:r>
          </a:p>
          <a:p>
            <a:pPr marL="338200" lvl="2" indent="-338200">
              <a:spcBef>
                <a:spcPts val="422"/>
              </a:spcBef>
              <a:spcAft>
                <a:spcPts val="844"/>
              </a:spcAft>
              <a:buFontTx/>
              <a:buChar char="•"/>
              <a:defRPr/>
            </a:pPr>
            <a:r>
              <a:rPr lang="en-GB" sz="2109" dirty="0" smtClean="0">
                <a:solidFill>
                  <a:srgbClr val="002060"/>
                </a:solidFill>
              </a:rPr>
              <a:t>Be in compliance with EU anti-trust rules!</a:t>
            </a:r>
            <a:endParaRPr lang="en-GB" sz="2109" dirty="0">
              <a:solidFill>
                <a:srgbClr val="002060"/>
              </a:solidFill>
            </a:endParaRPr>
          </a:p>
          <a:p>
            <a:pPr marL="338200" lvl="2" indent="-338200">
              <a:spcBef>
                <a:spcPts val="422"/>
              </a:spcBef>
              <a:spcAft>
                <a:spcPts val="844"/>
              </a:spcAft>
              <a:buFontTx/>
              <a:buChar char="•"/>
              <a:defRPr/>
            </a:pPr>
            <a:r>
              <a:rPr lang="en-GB" sz="2109" dirty="0">
                <a:solidFill>
                  <a:srgbClr val="002060"/>
                </a:solidFill>
              </a:rPr>
              <a:t>Depending on the outcome of these discussions, a common paper could be created before going to any independent body (e.g. IDIADA) for proof of concept testing.</a:t>
            </a:r>
            <a:r>
              <a:rPr lang="en-US" sz="2109" dirty="0">
                <a:solidFill>
                  <a:srgbClr val="002060"/>
                </a:solidFill>
              </a:rPr>
              <a:t> </a:t>
            </a:r>
          </a:p>
          <a:p>
            <a:pPr marL="338200" lvl="2" indent="-338200">
              <a:spcBef>
                <a:spcPts val="422"/>
              </a:spcBef>
              <a:spcAft>
                <a:spcPts val="844"/>
              </a:spcAft>
              <a:buFontTx/>
              <a:buChar char="•"/>
              <a:defRPr/>
            </a:pPr>
            <a:r>
              <a:rPr lang="en-US" altLang="de-DE" sz="2109" dirty="0">
                <a:solidFill>
                  <a:srgbClr val="002060"/>
                </a:solidFill>
              </a:rPr>
              <a:t>Call for funding will be sent to EGEA members once the project is defined</a:t>
            </a:r>
          </a:p>
          <a:p>
            <a:pPr marL="0" indent="0" defTabSz="910749">
              <a:defRPr/>
            </a:pPr>
            <a:endParaRPr lang="en-US" altLang="de-DE" dirty="0" smtClean="0"/>
          </a:p>
        </p:txBody>
      </p:sp>
    </p:spTree>
    <p:extLst>
      <p:ext uri="{BB962C8B-B14F-4D97-AF65-F5344CB8AC3E}">
        <p14:creationId xmlns:p14="http://schemas.microsoft.com/office/powerpoint/2010/main" val="3789316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647403" y="4087565"/>
            <a:ext cx="7772177" cy="1361777"/>
          </a:xfrm>
        </p:spPr>
        <p:txBody>
          <a:bodyPr rtlCol="0"/>
          <a:lstStyle/>
          <a:p>
            <a:pPr defTabSz="914165" fontAlgn="auto">
              <a:spcAft>
                <a:spcPts val="0"/>
              </a:spcAft>
              <a:defRPr/>
            </a:pPr>
            <a:r>
              <a:rPr lang="en-US" b="1" spc="-70" dirty="0"/>
              <a:t>WG7 activity report </a:t>
            </a:r>
            <a:r>
              <a:rPr lang="en-US" b="1" spc="-70" dirty="0">
                <a:solidFill>
                  <a:srgbClr val="FF0000"/>
                </a:solidFill>
              </a:rPr>
              <a:t/>
            </a:r>
            <a:br>
              <a:rPr lang="en-US" b="1" spc="-70" dirty="0">
                <a:solidFill>
                  <a:srgbClr val="FF0000"/>
                </a:solidFill>
              </a:rPr>
            </a:br>
            <a:endParaRPr lang="en-US" sz="2812" b="1" spc="-70" dirty="0">
              <a:solidFill>
                <a:srgbClr val="FF0000"/>
              </a:solidFill>
            </a:endParaRPr>
          </a:p>
        </p:txBody>
      </p:sp>
      <p:pic>
        <p:nvPicPr>
          <p:cNvPr id="5" name="Picture Placeholder 5" descr="bandeau WG9.jpg"/>
          <p:cNvPicPr>
            <a:picLocks noGrp="1" noChangeAspect="1"/>
          </p:cNvPicPr>
          <p:nvPr>
            <p:ph type="pic" sz="quarter" idx="13"/>
          </p:nvPr>
        </p:nvPicPr>
        <p:blipFill>
          <a:blip r:embed="rId2" cstate="email"/>
          <a:srcRect/>
          <a:stretch>
            <a:fillRect/>
          </a:stretch>
        </p:blipFill>
        <p:spPr>
          <a:prstGeom prst="roundRect">
            <a:avLst>
              <a:gd name="adj" fmla="val 8594"/>
            </a:avLst>
          </a:prstGeom>
          <a:solidFill>
            <a:srgbClr val="FFFFFF">
              <a:shade val="85000"/>
            </a:srgbClr>
          </a:solidFill>
          <a:ln>
            <a:solidFill>
              <a:schemeClr val="accent3">
                <a:lumMod val="20000"/>
                <a:lumOff val="80000"/>
              </a:schemeClr>
            </a:solidFill>
          </a:ln>
          <a:effectLst>
            <a:reflection blurRad="12700" stA="38000" endPos="28000" dist="5000" dir="5400000" sy="-100000" algn="bl" rotWithShape="0"/>
          </a:effectLst>
        </p:spPr>
      </p:pic>
    </p:spTree>
    <p:extLst>
      <p:ext uri="{BB962C8B-B14F-4D97-AF65-F5344CB8AC3E}">
        <p14:creationId xmlns:p14="http://schemas.microsoft.com/office/powerpoint/2010/main" val="3322578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647403" y="4087565"/>
            <a:ext cx="7772177" cy="1361777"/>
          </a:xfrm>
        </p:spPr>
        <p:txBody>
          <a:bodyPr rtlCol="0"/>
          <a:lstStyle/>
          <a:p>
            <a:pPr defTabSz="914165" fontAlgn="auto">
              <a:spcAft>
                <a:spcPts val="0"/>
              </a:spcAft>
              <a:defRPr/>
            </a:pPr>
            <a:r>
              <a:rPr lang="en-US" b="1" spc="-70" err="1"/>
              <a:t>WG9</a:t>
            </a:r>
            <a:r>
              <a:rPr lang="en-US" b="1" spc="-70"/>
              <a:t> activity report</a:t>
            </a:r>
          </a:p>
        </p:txBody>
      </p:sp>
      <p:pic>
        <p:nvPicPr>
          <p:cNvPr id="6" name="Picture Placeholder 5" descr="bandeau WG9.jpg"/>
          <p:cNvPicPr>
            <a:picLocks noGrp="1" noChangeAspect="1"/>
          </p:cNvPicPr>
          <p:nvPr>
            <p:ph type="pic" sz="quarter" idx="13"/>
          </p:nvPr>
        </p:nvPicPr>
        <p:blipFill>
          <a:blip r:embed="rId2" cstate="email"/>
          <a:srcRect/>
          <a:stretch>
            <a:fillRect/>
          </a:stretch>
        </p:blipFill>
        <p:spPr>
          <a:prstGeom prst="roundRect">
            <a:avLst>
              <a:gd name="adj" fmla="val 8594"/>
            </a:avLst>
          </a:prstGeom>
          <a:solidFill>
            <a:srgbClr val="FFFFFF">
              <a:shade val="85000"/>
            </a:srgbClr>
          </a:solidFill>
          <a:effectLst>
            <a:reflection blurRad="12700" stA="38000" endPos="28000" dist="5000" dir="5400000" sy="-100000" algn="bl" rotWithShape="0"/>
          </a:effectLst>
        </p:spPr>
      </p:pic>
    </p:spTree>
    <p:extLst>
      <p:ext uri="{BB962C8B-B14F-4D97-AF65-F5344CB8AC3E}">
        <p14:creationId xmlns:p14="http://schemas.microsoft.com/office/powerpoint/2010/main" val="2916947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a:xfrm>
            <a:off x="3849812" y="390674"/>
            <a:ext cx="4974952" cy="1143000"/>
          </a:xfrm>
        </p:spPr>
        <p:txBody>
          <a:bodyPr/>
          <a:lstStyle/>
          <a:p>
            <a:pPr algn="r" defTabSz="913957">
              <a:defRPr/>
            </a:pPr>
            <a:r>
              <a:rPr lang="en-US" altLang="en-US" smtClean="0">
                <a:solidFill>
                  <a:srgbClr val="92D050"/>
                </a:solidFill>
                <a:ea typeface="+mn-ea"/>
                <a:cs typeface="+mn-cs"/>
              </a:rPr>
              <a:t>Creation of an </a:t>
            </a:r>
            <a:r>
              <a:rPr lang="en-US" altLang="en-US" err="1" smtClean="0">
                <a:solidFill>
                  <a:srgbClr val="92D050"/>
                </a:solidFill>
                <a:ea typeface="+mn-ea"/>
                <a:cs typeface="+mn-cs"/>
              </a:rPr>
              <a:t>EGEA</a:t>
            </a:r>
            <a:r>
              <a:rPr lang="en-US" altLang="en-US" smtClean="0">
                <a:solidFill>
                  <a:srgbClr val="92D050"/>
                </a:solidFill>
                <a:ea typeface="+mn-ea"/>
                <a:cs typeface="+mn-cs"/>
              </a:rPr>
              <a:t> label: state of affairs</a:t>
            </a:r>
          </a:p>
        </p:txBody>
      </p:sp>
      <p:sp>
        <p:nvSpPr>
          <p:cNvPr id="316419" name="Espace réservé du contenu 2"/>
          <p:cNvSpPr>
            <a:spLocks noGrp="1"/>
          </p:cNvSpPr>
          <p:nvPr>
            <p:ph idx="1"/>
          </p:nvPr>
        </p:nvSpPr>
        <p:spPr>
          <a:xfrm>
            <a:off x="471041" y="1702222"/>
            <a:ext cx="8252148" cy="4258344"/>
          </a:xfrm>
        </p:spPr>
        <p:txBody>
          <a:bodyPr/>
          <a:lstStyle/>
          <a:p>
            <a:pPr>
              <a:spcBef>
                <a:spcPts val="2109"/>
              </a:spcBef>
              <a:buFontTx/>
              <a:buChar char="•"/>
            </a:pPr>
            <a:r>
              <a:rPr lang="fr-BE" altLang="en-US" sz="1969" dirty="0">
                <a:latin typeface="Corbel" charset="0"/>
              </a:rPr>
              <a:t>EGEA </a:t>
            </a:r>
            <a:r>
              <a:rPr lang="fr-BE" altLang="en-US" sz="1969" dirty="0" err="1">
                <a:latin typeface="Corbel" charset="0"/>
              </a:rPr>
              <a:t>statutes</a:t>
            </a:r>
            <a:r>
              <a:rPr lang="fr-BE" altLang="en-US" sz="1969" dirty="0">
                <a:latin typeface="Corbel" charset="0"/>
              </a:rPr>
              <a:t> to </a:t>
            </a:r>
            <a:r>
              <a:rPr lang="fr-BE" altLang="en-US" sz="1969" dirty="0" err="1">
                <a:latin typeface="Corbel" charset="0"/>
              </a:rPr>
              <a:t>be</a:t>
            </a:r>
            <a:r>
              <a:rPr lang="fr-BE" altLang="en-US" sz="1969" dirty="0">
                <a:latin typeface="Corbel" charset="0"/>
              </a:rPr>
              <a:t> </a:t>
            </a:r>
            <a:r>
              <a:rPr lang="fr-BE" altLang="en-US" sz="1969" dirty="0" err="1">
                <a:latin typeface="Corbel" charset="0"/>
              </a:rPr>
              <a:t>modified</a:t>
            </a:r>
            <a:r>
              <a:rPr lang="fr-BE" altLang="en-US" sz="1969" dirty="0">
                <a:latin typeface="Corbel" charset="0"/>
              </a:rPr>
              <a:t> first </a:t>
            </a:r>
            <a:r>
              <a:rPr lang="fr-BE" altLang="en-US" sz="1969" dirty="0" err="1">
                <a:latin typeface="Corbel" charset="0"/>
              </a:rPr>
              <a:t>before</a:t>
            </a:r>
            <a:r>
              <a:rPr lang="fr-BE" altLang="en-US" sz="1969" dirty="0">
                <a:latin typeface="Corbel" charset="0"/>
              </a:rPr>
              <a:t> </a:t>
            </a:r>
            <a:r>
              <a:rPr lang="fr-BE" altLang="en-US" sz="1969" dirty="0" err="1">
                <a:latin typeface="Corbel" charset="0"/>
              </a:rPr>
              <a:t>launching</a:t>
            </a:r>
            <a:r>
              <a:rPr lang="fr-BE" altLang="en-US" sz="1969" dirty="0">
                <a:latin typeface="Corbel" charset="0"/>
              </a:rPr>
              <a:t> the labelling </a:t>
            </a:r>
            <a:r>
              <a:rPr lang="fr-BE" altLang="en-US" sz="1969" dirty="0" err="1">
                <a:latin typeface="Corbel" charset="0"/>
              </a:rPr>
              <a:t>activities</a:t>
            </a:r>
            <a:r>
              <a:rPr lang="fr-BE" altLang="en-US" sz="1969" dirty="0">
                <a:latin typeface="Corbel" charset="0"/>
              </a:rPr>
              <a:t> as EGEA </a:t>
            </a:r>
            <a:r>
              <a:rPr lang="fr-BE" altLang="en-US" sz="1969" dirty="0" err="1">
                <a:latin typeface="Corbel" charset="0"/>
              </a:rPr>
              <a:t>was</a:t>
            </a:r>
            <a:r>
              <a:rPr lang="fr-BE" altLang="en-US" sz="1969" dirty="0">
                <a:latin typeface="Corbel" charset="0"/>
              </a:rPr>
              <a:t> not </a:t>
            </a:r>
            <a:r>
              <a:rPr lang="fr-BE" altLang="en-US" sz="1969" dirty="0" err="1">
                <a:latin typeface="Corbel" charset="0"/>
              </a:rPr>
              <a:t>allowed</a:t>
            </a:r>
            <a:r>
              <a:rPr lang="fr-BE" altLang="en-US" sz="1969" dirty="0">
                <a:latin typeface="Corbel" charset="0"/>
              </a:rPr>
              <a:t> to </a:t>
            </a:r>
            <a:r>
              <a:rPr lang="fr-BE" altLang="en-US" sz="1969" dirty="0" err="1">
                <a:latin typeface="Corbel" charset="0"/>
              </a:rPr>
              <a:t>conduct</a:t>
            </a:r>
            <a:r>
              <a:rPr lang="fr-BE" altLang="en-US" sz="1969" dirty="0">
                <a:latin typeface="Corbel" charset="0"/>
              </a:rPr>
              <a:t> </a:t>
            </a:r>
            <a:r>
              <a:rPr lang="fr-BE" altLang="en-US" sz="1969" dirty="0" err="1">
                <a:latin typeface="Corbel" charset="0"/>
              </a:rPr>
              <a:t>any</a:t>
            </a:r>
            <a:r>
              <a:rPr lang="fr-BE" altLang="en-US" sz="1969" dirty="0">
                <a:latin typeface="Corbel" charset="0"/>
              </a:rPr>
              <a:t> ‘commercial </a:t>
            </a:r>
            <a:r>
              <a:rPr lang="fr-BE" altLang="en-US" sz="1969" dirty="0" err="1">
                <a:latin typeface="Corbel" charset="0"/>
              </a:rPr>
              <a:t>activities</a:t>
            </a:r>
            <a:r>
              <a:rPr lang="fr-BE" altLang="en-US" sz="1969" dirty="0">
                <a:latin typeface="Corbel" charset="0"/>
              </a:rPr>
              <a:t>’</a:t>
            </a:r>
          </a:p>
          <a:p>
            <a:pPr>
              <a:spcBef>
                <a:spcPts val="2109"/>
              </a:spcBef>
              <a:buFontTx/>
              <a:buChar char="•"/>
            </a:pPr>
            <a:r>
              <a:rPr lang="fr-BE" altLang="en-US" sz="1969" dirty="0" err="1">
                <a:latin typeface="Corbel" charset="0"/>
              </a:rPr>
              <a:t>Legal</a:t>
            </a:r>
            <a:r>
              <a:rPr lang="fr-BE" altLang="en-US" sz="1969" dirty="0">
                <a:latin typeface="Corbel" charset="0"/>
              </a:rPr>
              <a:t> investigation </a:t>
            </a:r>
            <a:r>
              <a:rPr lang="fr-BE" altLang="en-US" sz="1969" dirty="0" err="1">
                <a:latin typeface="Corbel" charset="0"/>
              </a:rPr>
              <a:t>currently</a:t>
            </a:r>
            <a:r>
              <a:rPr lang="fr-BE" altLang="en-US" sz="1969" dirty="0">
                <a:latin typeface="Corbel" charset="0"/>
              </a:rPr>
              <a:t> </a:t>
            </a:r>
            <a:r>
              <a:rPr lang="fr-BE" altLang="en-US" sz="1969" dirty="0" err="1">
                <a:latin typeface="Corbel" charset="0"/>
              </a:rPr>
              <a:t>being</a:t>
            </a:r>
            <a:r>
              <a:rPr lang="fr-BE" altLang="en-US" sz="1969" dirty="0">
                <a:latin typeface="Corbel" charset="0"/>
              </a:rPr>
              <a:t> </a:t>
            </a:r>
            <a:r>
              <a:rPr lang="fr-BE" altLang="en-US" sz="1969" dirty="0" err="1">
                <a:latin typeface="Corbel" charset="0"/>
              </a:rPr>
              <a:t>conducted</a:t>
            </a:r>
            <a:r>
              <a:rPr lang="fr-BE" altLang="en-US" sz="1969" dirty="0">
                <a:latin typeface="Corbel" charset="0"/>
              </a:rPr>
              <a:t> to </a:t>
            </a:r>
            <a:r>
              <a:rPr lang="fr-BE" altLang="en-US" sz="1969" dirty="0" err="1">
                <a:latin typeface="Corbel" charset="0"/>
              </a:rPr>
              <a:t>get</a:t>
            </a:r>
            <a:r>
              <a:rPr lang="fr-BE" altLang="en-US" sz="1969" dirty="0">
                <a:latin typeface="Corbel" charset="0"/>
              </a:rPr>
              <a:t> a</a:t>
            </a:r>
            <a:r>
              <a:rPr lang="en-GB" altLang="en-US" sz="1969" dirty="0">
                <a:latin typeface="Corbel" charset="0"/>
              </a:rPr>
              <a:t>n advance ‘ruling’ </a:t>
            </a:r>
            <a:r>
              <a:rPr lang="en-US" sz="1969" dirty="0"/>
              <a:t>with respect to the submission of the association to the tax on legal entities further to the new activities that will be developed in the coming years</a:t>
            </a:r>
            <a:endParaRPr lang="en-US" altLang="en-US" sz="1969" dirty="0">
              <a:latin typeface="Corbel" charset="0"/>
            </a:endParaRPr>
          </a:p>
          <a:p>
            <a:pPr>
              <a:spcBef>
                <a:spcPts val="2109"/>
              </a:spcBef>
              <a:buFontTx/>
              <a:buChar char="•"/>
            </a:pPr>
            <a:r>
              <a:rPr lang="en-US" altLang="en-US" sz="1969" dirty="0">
                <a:latin typeface="Corbel" charset="0"/>
              </a:rPr>
              <a:t>Legal memo currently being </a:t>
            </a:r>
            <a:r>
              <a:rPr lang="en-US" altLang="en-US" sz="1969" dirty="0" err="1">
                <a:latin typeface="Corbel" charset="0"/>
              </a:rPr>
              <a:t>finalised</a:t>
            </a:r>
            <a:r>
              <a:rPr lang="en-US" altLang="en-US" sz="1969" dirty="0">
                <a:latin typeface="Corbel" charset="0"/>
              </a:rPr>
              <a:t>, already identifying key points:</a:t>
            </a:r>
          </a:p>
          <a:p>
            <a:pPr lvl="1">
              <a:spcBef>
                <a:spcPts val="422"/>
              </a:spcBef>
              <a:spcAft>
                <a:spcPts val="422"/>
              </a:spcAft>
              <a:buFontTx/>
              <a:buChar char="•"/>
            </a:pPr>
            <a:r>
              <a:rPr lang="fr-BE" altLang="en-US" sz="1969" b="0" dirty="0">
                <a:solidFill>
                  <a:schemeClr val="accent1"/>
                </a:solidFill>
                <a:latin typeface="Corbel" charset="0"/>
              </a:rPr>
              <a:t>No </a:t>
            </a:r>
            <a:r>
              <a:rPr lang="fr-BE" altLang="en-US" sz="1969" b="0" dirty="0" err="1">
                <a:solidFill>
                  <a:schemeClr val="accent1"/>
                </a:solidFill>
                <a:latin typeface="Corbel" charset="0"/>
              </a:rPr>
              <a:t>need</a:t>
            </a:r>
            <a:r>
              <a:rPr lang="fr-BE" altLang="en-US" sz="1969" b="0" dirty="0">
                <a:solidFill>
                  <a:schemeClr val="accent1"/>
                </a:solidFill>
                <a:latin typeface="Corbel" charset="0"/>
              </a:rPr>
              <a:t> to </a:t>
            </a:r>
            <a:r>
              <a:rPr lang="fr-BE" altLang="en-US" sz="1969" b="0" dirty="0" err="1">
                <a:solidFill>
                  <a:schemeClr val="accent1"/>
                </a:solidFill>
                <a:latin typeface="Corbel" charset="0"/>
              </a:rPr>
              <a:t>create</a:t>
            </a:r>
            <a:r>
              <a:rPr lang="fr-BE" altLang="en-US" sz="1969" b="0" dirty="0">
                <a:solidFill>
                  <a:schemeClr val="accent1"/>
                </a:solidFill>
                <a:latin typeface="Corbel" charset="0"/>
              </a:rPr>
              <a:t> a new </a:t>
            </a:r>
            <a:r>
              <a:rPr lang="fr-BE" altLang="en-US" sz="1969" b="0" dirty="0" err="1">
                <a:solidFill>
                  <a:schemeClr val="accent1"/>
                </a:solidFill>
                <a:latin typeface="Corbel" charset="0"/>
              </a:rPr>
              <a:t>legal</a:t>
            </a:r>
            <a:r>
              <a:rPr lang="fr-BE" altLang="en-US" sz="1969" b="0" dirty="0">
                <a:solidFill>
                  <a:schemeClr val="accent1"/>
                </a:solidFill>
                <a:latin typeface="Corbel" charset="0"/>
              </a:rPr>
              <a:t> </a:t>
            </a:r>
            <a:r>
              <a:rPr lang="fr-BE" altLang="en-US" sz="1969" b="0" dirty="0" err="1">
                <a:solidFill>
                  <a:schemeClr val="accent1"/>
                </a:solidFill>
                <a:latin typeface="Corbel" charset="0"/>
              </a:rPr>
              <a:t>entity</a:t>
            </a:r>
            <a:endParaRPr lang="fr-BE" altLang="en-US" sz="1969" b="0" dirty="0">
              <a:solidFill>
                <a:schemeClr val="accent1"/>
              </a:solidFill>
              <a:latin typeface="Corbel" charset="0"/>
            </a:endParaRPr>
          </a:p>
          <a:p>
            <a:pPr lvl="1">
              <a:spcBef>
                <a:spcPts val="422"/>
              </a:spcBef>
              <a:spcAft>
                <a:spcPts val="422"/>
              </a:spcAft>
              <a:buFontTx/>
              <a:buChar char="•"/>
            </a:pPr>
            <a:r>
              <a:rPr lang="fr-BE" altLang="en-US" sz="1969" b="0" dirty="0">
                <a:solidFill>
                  <a:schemeClr val="accent1"/>
                </a:solidFill>
                <a:latin typeface="Corbel" charset="0"/>
              </a:rPr>
              <a:t>Labelling </a:t>
            </a:r>
            <a:r>
              <a:rPr lang="fr-BE" altLang="en-US" sz="1969" b="0" dirty="0" err="1">
                <a:solidFill>
                  <a:schemeClr val="accent1"/>
                </a:solidFill>
                <a:latin typeface="Corbel" charset="0"/>
              </a:rPr>
              <a:t>activities</a:t>
            </a:r>
            <a:r>
              <a:rPr lang="fr-BE" altLang="en-US" sz="1969" b="0" dirty="0">
                <a:solidFill>
                  <a:schemeClr val="accent1"/>
                </a:solidFill>
                <a:latin typeface="Corbel" charset="0"/>
              </a:rPr>
              <a:t> </a:t>
            </a:r>
            <a:r>
              <a:rPr lang="fr-BE" altLang="en-US" sz="1969" b="0" dirty="0" err="1">
                <a:solidFill>
                  <a:schemeClr val="accent1"/>
                </a:solidFill>
                <a:latin typeface="Corbel" charset="0"/>
              </a:rPr>
              <a:t>might</a:t>
            </a:r>
            <a:r>
              <a:rPr lang="fr-BE" altLang="en-US" sz="1969" b="0" dirty="0">
                <a:solidFill>
                  <a:schemeClr val="accent1"/>
                </a:solidFill>
                <a:latin typeface="Corbel" charset="0"/>
              </a:rPr>
              <a:t> </a:t>
            </a:r>
            <a:r>
              <a:rPr lang="fr-BE" altLang="en-US" sz="1969" b="0" dirty="0" err="1">
                <a:solidFill>
                  <a:schemeClr val="accent1"/>
                </a:solidFill>
                <a:latin typeface="Corbel" charset="0"/>
              </a:rPr>
              <a:t>be</a:t>
            </a:r>
            <a:r>
              <a:rPr lang="fr-BE" altLang="en-US" sz="1969" b="0" dirty="0">
                <a:solidFill>
                  <a:schemeClr val="accent1"/>
                </a:solidFill>
                <a:latin typeface="Corbel" charset="0"/>
              </a:rPr>
              <a:t> taxable, as </a:t>
            </a:r>
            <a:r>
              <a:rPr lang="fr-BE" altLang="en-US" sz="1969" b="0" dirty="0" err="1">
                <a:solidFill>
                  <a:schemeClr val="accent1"/>
                </a:solidFill>
                <a:latin typeface="Corbel" charset="0"/>
              </a:rPr>
              <a:t>income</a:t>
            </a:r>
            <a:r>
              <a:rPr lang="fr-BE" altLang="en-US" sz="1969" b="0" dirty="0">
                <a:solidFill>
                  <a:schemeClr val="accent1"/>
                </a:solidFill>
                <a:latin typeface="Corbel" charset="0"/>
              </a:rPr>
              <a:t>, if revenues are </a:t>
            </a:r>
            <a:r>
              <a:rPr lang="fr-BE" altLang="en-US" sz="1969" b="0" dirty="0" err="1">
                <a:solidFill>
                  <a:schemeClr val="accent1"/>
                </a:solidFill>
                <a:latin typeface="Corbel" charset="0"/>
              </a:rPr>
              <a:t>higher</a:t>
            </a:r>
            <a:r>
              <a:rPr lang="fr-BE" altLang="en-US" sz="1969" b="0" dirty="0">
                <a:solidFill>
                  <a:schemeClr val="accent1"/>
                </a:solidFill>
                <a:latin typeface="Corbel" charset="0"/>
              </a:rPr>
              <a:t> </a:t>
            </a:r>
            <a:r>
              <a:rPr lang="fr-BE" altLang="en-US" sz="1969" b="0" dirty="0" err="1">
                <a:solidFill>
                  <a:schemeClr val="accent1"/>
                </a:solidFill>
                <a:latin typeface="Corbel" charset="0"/>
              </a:rPr>
              <a:t>than</a:t>
            </a:r>
            <a:r>
              <a:rPr lang="fr-BE" altLang="en-US" sz="1969" b="0" dirty="0">
                <a:solidFill>
                  <a:schemeClr val="accent1"/>
                </a:solidFill>
                <a:latin typeface="Corbel" charset="0"/>
              </a:rPr>
              <a:t> the </a:t>
            </a:r>
            <a:r>
              <a:rPr lang="fr-BE" altLang="en-US" sz="1969" b="0" dirty="0" err="1">
                <a:solidFill>
                  <a:schemeClr val="accent1"/>
                </a:solidFill>
                <a:latin typeface="Corbel" charset="0"/>
              </a:rPr>
              <a:t>ones</a:t>
            </a:r>
            <a:r>
              <a:rPr lang="fr-BE" altLang="en-US" sz="1969" b="0" dirty="0">
                <a:solidFill>
                  <a:schemeClr val="accent1"/>
                </a:solidFill>
                <a:latin typeface="Corbel" charset="0"/>
              </a:rPr>
              <a:t> </a:t>
            </a:r>
            <a:r>
              <a:rPr lang="fr-BE" altLang="en-US" sz="1969" b="0" dirty="0" err="1">
                <a:solidFill>
                  <a:schemeClr val="accent1"/>
                </a:solidFill>
                <a:latin typeface="Corbel" charset="0"/>
              </a:rPr>
              <a:t>from</a:t>
            </a:r>
            <a:r>
              <a:rPr lang="fr-BE" altLang="en-US" sz="1969" b="0" dirty="0">
                <a:solidFill>
                  <a:schemeClr val="accent1"/>
                </a:solidFill>
                <a:latin typeface="Corbel" charset="0"/>
              </a:rPr>
              <a:t> </a:t>
            </a:r>
            <a:r>
              <a:rPr lang="fr-BE" altLang="en-US" sz="1969" b="0" dirty="0" err="1">
                <a:solidFill>
                  <a:schemeClr val="accent1"/>
                </a:solidFill>
                <a:latin typeface="Corbel" charset="0"/>
              </a:rPr>
              <a:t>membership</a:t>
            </a:r>
            <a:r>
              <a:rPr lang="fr-BE" altLang="en-US" sz="1969" b="0" dirty="0">
                <a:solidFill>
                  <a:schemeClr val="accent1"/>
                </a:solidFill>
                <a:latin typeface="Corbel" charset="0"/>
              </a:rPr>
              <a:t> </a:t>
            </a:r>
            <a:r>
              <a:rPr lang="fr-BE" altLang="en-US" sz="1969" b="0" dirty="0" err="1">
                <a:solidFill>
                  <a:schemeClr val="accent1"/>
                </a:solidFill>
                <a:latin typeface="Corbel" charset="0"/>
              </a:rPr>
              <a:t>fees</a:t>
            </a:r>
            <a:endParaRPr lang="fr-BE" altLang="en-US" sz="1969" b="0" dirty="0">
              <a:solidFill>
                <a:schemeClr val="accent1"/>
              </a:solidFill>
              <a:latin typeface="Corbel" charset="0"/>
            </a:endParaRPr>
          </a:p>
          <a:p>
            <a:pPr lvl="1">
              <a:spcBef>
                <a:spcPts val="422"/>
              </a:spcBef>
              <a:spcAft>
                <a:spcPts val="422"/>
              </a:spcAft>
              <a:buFontTx/>
              <a:buChar char="•"/>
            </a:pPr>
            <a:r>
              <a:rPr lang="fr-BE" altLang="en-US" sz="1969" b="0" dirty="0">
                <a:solidFill>
                  <a:schemeClr val="accent1"/>
                </a:solidFill>
                <a:latin typeface="Corbel" charset="0"/>
              </a:rPr>
              <a:t>Labelling </a:t>
            </a:r>
            <a:r>
              <a:rPr lang="fr-BE" altLang="en-US" sz="1969" b="0" dirty="0" err="1">
                <a:solidFill>
                  <a:schemeClr val="accent1"/>
                </a:solidFill>
                <a:latin typeface="Corbel" charset="0"/>
              </a:rPr>
              <a:t>activities</a:t>
            </a:r>
            <a:r>
              <a:rPr lang="fr-BE" altLang="en-US" sz="1969" b="0" dirty="0">
                <a:solidFill>
                  <a:schemeClr val="accent1"/>
                </a:solidFill>
                <a:latin typeface="Corbel" charset="0"/>
              </a:rPr>
              <a:t> </a:t>
            </a:r>
            <a:r>
              <a:rPr lang="fr-BE" altLang="en-US" sz="1969" b="0" dirty="0" err="1">
                <a:solidFill>
                  <a:schemeClr val="accent1"/>
                </a:solidFill>
                <a:latin typeface="Corbel" charset="0"/>
              </a:rPr>
              <a:t>might</a:t>
            </a:r>
            <a:r>
              <a:rPr lang="fr-BE" altLang="en-US" sz="1969" b="0" dirty="0">
                <a:solidFill>
                  <a:schemeClr val="accent1"/>
                </a:solidFill>
                <a:latin typeface="Corbel" charset="0"/>
              </a:rPr>
              <a:t>  </a:t>
            </a:r>
            <a:r>
              <a:rPr lang="fr-BE" altLang="en-US" sz="1969" b="0" dirty="0" err="1">
                <a:solidFill>
                  <a:schemeClr val="accent1"/>
                </a:solidFill>
                <a:latin typeface="Corbel" charset="0"/>
              </a:rPr>
              <a:t>be</a:t>
            </a:r>
            <a:r>
              <a:rPr lang="fr-BE" altLang="en-US" sz="1969" b="0" dirty="0">
                <a:solidFill>
                  <a:schemeClr val="accent1"/>
                </a:solidFill>
                <a:latin typeface="Corbel" charset="0"/>
              </a:rPr>
              <a:t> taxable, as </a:t>
            </a:r>
            <a:r>
              <a:rPr lang="fr-BE" altLang="en-US" sz="1969" b="0" dirty="0" err="1">
                <a:solidFill>
                  <a:schemeClr val="accent1"/>
                </a:solidFill>
                <a:latin typeface="Corbel" charset="0"/>
              </a:rPr>
              <a:t>income</a:t>
            </a:r>
            <a:r>
              <a:rPr lang="fr-BE" altLang="en-US" sz="1969" b="0" dirty="0">
                <a:solidFill>
                  <a:schemeClr val="accent1"/>
                </a:solidFill>
                <a:latin typeface="Corbel" charset="0"/>
              </a:rPr>
              <a:t>, if </a:t>
            </a:r>
            <a:r>
              <a:rPr lang="fr-BE" altLang="en-US" sz="1969" b="0" dirty="0" err="1">
                <a:solidFill>
                  <a:schemeClr val="accent1"/>
                </a:solidFill>
                <a:latin typeface="Corbel" charset="0"/>
              </a:rPr>
              <a:t>resources</a:t>
            </a:r>
            <a:r>
              <a:rPr lang="fr-BE" altLang="en-US" sz="1969" b="0" dirty="0">
                <a:solidFill>
                  <a:schemeClr val="accent1"/>
                </a:solidFill>
                <a:latin typeface="Corbel" charset="0"/>
              </a:rPr>
              <a:t> </a:t>
            </a:r>
            <a:r>
              <a:rPr lang="fr-BE" altLang="en-US" sz="1969" b="0" dirty="0" err="1">
                <a:solidFill>
                  <a:schemeClr val="accent1"/>
                </a:solidFill>
                <a:latin typeface="Corbel" charset="0"/>
              </a:rPr>
              <a:t>allocated</a:t>
            </a:r>
            <a:r>
              <a:rPr lang="fr-BE" altLang="en-US" sz="1969" b="0" dirty="0">
                <a:solidFill>
                  <a:schemeClr val="accent1"/>
                </a:solidFill>
                <a:latin typeface="Corbel" charset="0"/>
              </a:rPr>
              <a:t> </a:t>
            </a:r>
            <a:r>
              <a:rPr lang="fr-BE" altLang="en-US" sz="1969" b="0" dirty="0" err="1">
                <a:solidFill>
                  <a:schemeClr val="accent1"/>
                </a:solidFill>
                <a:latin typeface="Corbel" charset="0"/>
              </a:rPr>
              <a:t>from</a:t>
            </a:r>
            <a:r>
              <a:rPr lang="fr-BE" altLang="en-US" sz="1969" b="0" dirty="0">
                <a:solidFill>
                  <a:schemeClr val="accent1"/>
                </a:solidFill>
                <a:latin typeface="Corbel" charset="0"/>
              </a:rPr>
              <a:t> the secretariat to </a:t>
            </a:r>
            <a:r>
              <a:rPr lang="fr-BE" altLang="en-US" sz="1969" b="0" dirty="0" err="1">
                <a:solidFill>
                  <a:schemeClr val="accent1"/>
                </a:solidFill>
                <a:latin typeface="Corbel" charset="0"/>
              </a:rPr>
              <a:t>it</a:t>
            </a:r>
            <a:r>
              <a:rPr lang="fr-BE" altLang="en-US" sz="1969" b="0" dirty="0">
                <a:solidFill>
                  <a:schemeClr val="accent1"/>
                </a:solidFill>
                <a:latin typeface="Corbel" charset="0"/>
              </a:rPr>
              <a:t> are ‘</a:t>
            </a:r>
            <a:r>
              <a:rPr lang="fr-BE" altLang="en-US" sz="1969" b="0" dirty="0" err="1">
                <a:solidFill>
                  <a:schemeClr val="accent1"/>
                </a:solidFill>
                <a:latin typeface="Corbel" charset="0"/>
              </a:rPr>
              <a:t>consequent</a:t>
            </a:r>
            <a:r>
              <a:rPr lang="fr-BE" altLang="en-US" sz="1969" b="0" dirty="0">
                <a:solidFill>
                  <a:schemeClr val="accent1"/>
                </a:solidFill>
                <a:latin typeface="Corbel" charset="0"/>
              </a:rPr>
              <a:t>’</a:t>
            </a:r>
          </a:p>
          <a:p>
            <a:pPr marL="457630" lvl="1" indent="0">
              <a:spcBef>
                <a:spcPts val="0"/>
              </a:spcBef>
              <a:spcAft>
                <a:spcPts val="422"/>
              </a:spcAft>
            </a:pPr>
            <a:endParaRPr lang="fr-BE" altLang="en-US" sz="1969" b="0" dirty="0">
              <a:solidFill>
                <a:schemeClr val="accent1"/>
              </a:solidFill>
              <a:latin typeface="Corbel" charset="0"/>
            </a:endParaRPr>
          </a:p>
          <a:p>
            <a:pPr>
              <a:spcBef>
                <a:spcPts val="1687"/>
              </a:spcBef>
              <a:buFontTx/>
              <a:buChar char="•"/>
            </a:pPr>
            <a:endParaRPr lang="en-US" altLang="en-US" sz="2320" dirty="0">
              <a:latin typeface="Corbel" charset="0"/>
            </a:endParaRPr>
          </a:p>
          <a:p>
            <a:pPr>
              <a:spcBef>
                <a:spcPts val="1687"/>
              </a:spcBef>
              <a:buFontTx/>
              <a:buChar char="•"/>
            </a:pPr>
            <a:endParaRPr lang="en-US" altLang="en-US" sz="2250" dirty="0">
              <a:solidFill>
                <a:srgbClr val="173939"/>
              </a:solidFill>
            </a:endParaRPr>
          </a:p>
        </p:txBody>
      </p:sp>
    </p:spTree>
    <p:extLst>
      <p:ext uri="{BB962C8B-B14F-4D97-AF65-F5344CB8AC3E}">
        <p14:creationId xmlns:p14="http://schemas.microsoft.com/office/powerpoint/2010/main" val="260988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647403" y="4087565"/>
            <a:ext cx="7772177" cy="1361777"/>
          </a:xfrm>
        </p:spPr>
        <p:txBody>
          <a:bodyPr rtlCol="0"/>
          <a:lstStyle/>
          <a:p>
            <a:pPr defTabSz="913180" fontAlgn="auto">
              <a:spcAft>
                <a:spcPts val="0"/>
              </a:spcAft>
              <a:defRPr/>
            </a:pPr>
            <a:r>
              <a:rPr lang="en-US" b="1" spc="-70" dirty="0" smtClean="0"/>
              <a:t>Working group projects </a:t>
            </a:r>
            <a:br>
              <a:rPr lang="en-US" b="1" spc="-70" dirty="0" smtClean="0"/>
            </a:br>
            <a:r>
              <a:rPr lang="en-US" sz="2800" b="1" spc="-70" dirty="0" smtClean="0">
                <a:solidFill>
                  <a:schemeClr val="bg2">
                    <a:lumMod val="75000"/>
                    <a:lumOff val="25000"/>
                  </a:schemeClr>
                </a:solidFill>
              </a:rPr>
              <a:t>– </a:t>
            </a:r>
            <a:r>
              <a:rPr lang="en-US" sz="2800" b="1" spc="-70" dirty="0" err="1" smtClean="0">
                <a:solidFill>
                  <a:schemeClr val="bg2">
                    <a:lumMod val="75000"/>
                    <a:lumOff val="25000"/>
                  </a:schemeClr>
                </a:solidFill>
              </a:rPr>
              <a:t>udpates</a:t>
            </a:r>
            <a:r>
              <a:rPr lang="en-US" sz="2800" b="1" spc="-70" dirty="0" smtClean="0">
                <a:solidFill>
                  <a:schemeClr val="bg2">
                    <a:lumMod val="75000"/>
                    <a:lumOff val="25000"/>
                  </a:schemeClr>
                </a:solidFill>
              </a:rPr>
              <a:t> on funding-</a:t>
            </a:r>
            <a:endParaRPr lang="en-US" sz="2800" b="1" spc="-70" dirty="0">
              <a:solidFill>
                <a:schemeClr val="bg2">
                  <a:lumMod val="75000"/>
                  <a:lumOff val="25000"/>
                </a:schemeClr>
              </a:solidFill>
            </a:endParaRPr>
          </a:p>
        </p:txBody>
      </p:sp>
      <p:pic>
        <p:nvPicPr>
          <p:cNvPr id="14" name="Picture Placeholder 13"/>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483689" y="1087976"/>
            <a:ext cx="3037500" cy="1947656"/>
          </a:xfrm>
          <a:effectLst>
            <a:softEdge rad="112500"/>
          </a:effectLst>
        </p:spPr>
      </p:pic>
      <p:pic>
        <p:nvPicPr>
          <p:cNvPr id="1028" name="Picture 4" descr="http://www.helptrainingcourses.com/images/funding-for-training.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9138" y="2061804"/>
            <a:ext cx="2286000" cy="162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948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a:xfrm>
            <a:off x="3849812" y="390674"/>
            <a:ext cx="4974952" cy="1143000"/>
          </a:xfrm>
        </p:spPr>
        <p:txBody>
          <a:bodyPr/>
          <a:lstStyle/>
          <a:p>
            <a:pPr algn="r" defTabSz="913957">
              <a:defRPr/>
            </a:pPr>
            <a:r>
              <a:rPr lang="en-US" altLang="en-US" dirty="0" smtClean="0">
                <a:solidFill>
                  <a:srgbClr val="92D050"/>
                </a:solidFill>
                <a:ea typeface="+mn-ea"/>
                <a:cs typeface="+mn-cs"/>
              </a:rPr>
              <a:t>Creation of an EGEA label: state of affairs</a:t>
            </a:r>
          </a:p>
        </p:txBody>
      </p:sp>
      <p:sp>
        <p:nvSpPr>
          <p:cNvPr id="316419" name="Espace réservé du contenu 2"/>
          <p:cNvSpPr>
            <a:spLocks noGrp="1"/>
          </p:cNvSpPr>
          <p:nvPr>
            <p:ph idx="1"/>
          </p:nvPr>
        </p:nvSpPr>
        <p:spPr>
          <a:xfrm>
            <a:off x="471041" y="1702222"/>
            <a:ext cx="8252148" cy="4258344"/>
          </a:xfrm>
        </p:spPr>
        <p:txBody>
          <a:bodyPr/>
          <a:lstStyle/>
          <a:p>
            <a:pPr>
              <a:spcBef>
                <a:spcPts val="2109"/>
              </a:spcBef>
              <a:buFontTx/>
              <a:buChar char="•"/>
            </a:pPr>
            <a:r>
              <a:rPr lang="fr-BE" altLang="en-US" sz="2250" err="1">
                <a:latin typeface="Corbel" charset="0"/>
              </a:rPr>
              <a:t>Next</a:t>
            </a:r>
            <a:r>
              <a:rPr lang="fr-BE" altLang="en-US" sz="2250">
                <a:latin typeface="Corbel" charset="0"/>
              </a:rPr>
              <a:t> </a:t>
            </a:r>
            <a:r>
              <a:rPr lang="fr-BE" altLang="en-US" sz="2250" err="1">
                <a:latin typeface="Corbel" charset="0"/>
              </a:rPr>
              <a:t>steps</a:t>
            </a:r>
            <a:r>
              <a:rPr lang="fr-BE" altLang="en-US" sz="2250">
                <a:latin typeface="Corbel" charset="0"/>
              </a:rPr>
              <a:t>:</a:t>
            </a:r>
          </a:p>
          <a:p>
            <a:pPr marL="0" indent="0">
              <a:spcBef>
                <a:spcPts val="2109"/>
              </a:spcBef>
            </a:pPr>
            <a:endParaRPr lang="fr-BE" altLang="en-US" sz="1406">
              <a:latin typeface="Corbel" charset="0"/>
            </a:endParaRPr>
          </a:p>
          <a:p>
            <a:pPr lvl="1">
              <a:spcBef>
                <a:spcPts val="422"/>
              </a:spcBef>
              <a:spcAft>
                <a:spcPts val="422"/>
              </a:spcAft>
              <a:buFontTx/>
              <a:buChar char="•"/>
            </a:pPr>
            <a:r>
              <a:rPr lang="fr-BE" altLang="en-US" sz="1969" b="0">
                <a:solidFill>
                  <a:schemeClr val="accent1"/>
                </a:solidFill>
                <a:latin typeface="Corbel" charset="0"/>
              </a:rPr>
              <a:t>EGEA </a:t>
            </a:r>
            <a:r>
              <a:rPr lang="fr-BE" altLang="en-US" sz="1969" b="0" err="1">
                <a:solidFill>
                  <a:schemeClr val="accent1"/>
                </a:solidFill>
                <a:latin typeface="Corbel" charset="0"/>
              </a:rPr>
              <a:t>modified</a:t>
            </a:r>
            <a:r>
              <a:rPr lang="fr-BE" altLang="en-US" sz="1969" b="0">
                <a:solidFill>
                  <a:schemeClr val="accent1"/>
                </a:solidFill>
                <a:latin typeface="Corbel" charset="0"/>
              </a:rPr>
              <a:t> </a:t>
            </a:r>
            <a:r>
              <a:rPr lang="fr-BE" altLang="en-US" sz="1969" b="0" err="1">
                <a:solidFill>
                  <a:schemeClr val="accent1"/>
                </a:solidFill>
                <a:latin typeface="Corbel" charset="0"/>
              </a:rPr>
              <a:t>statutes</a:t>
            </a:r>
            <a:r>
              <a:rPr lang="fr-BE" altLang="en-US" sz="1969" b="0">
                <a:solidFill>
                  <a:schemeClr val="accent1"/>
                </a:solidFill>
                <a:latin typeface="Corbel" charset="0"/>
              </a:rPr>
              <a:t> to </a:t>
            </a:r>
            <a:r>
              <a:rPr lang="fr-BE" altLang="en-US" sz="1969" b="0" err="1">
                <a:solidFill>
                  <a:schemeClr val="accent1"/>
                </a:solidFill>
                <a:latin typeface="Corbel" charset="0"/>
              </a:rPr>
              <a:t>be</a:t>
            </a:r>
            <a:r>
              <a:rPr lang="fr-BE" altLang="en-US" sz="1969" b="0">
                <a:solidFill>
                  <a:schemeClr val="accent1"/>
                </a:solidFill>
                <a:latin typeface="Corbel" charset="0"/>
              </a:rPr>
              <a:t> </a:t>
            </a:r>
            <a:r>
              <a:rPr lang="fr-BE" altLang="en-US" sz="1969" b="0" err="1">
                <a:solidFill>
                  <a:schemeClr val="accent1"/>
                </a:solidFill>
                <a:latin typeface="Corbel" charset="0"/>
              </a:rPr>
              <a:t>approved</a:t>
            </a:r>
            <a:r>
              <a:rPr lang="fr-BE" altLang="en-US" sz="1969" b="0">
                <a:solidFill>
                  <a:schemeClr val="accent1"/>
                </a:solidFill>
                <a:latin typeface="Corbel" charset="0"/>
              </a:rPr>
              <a:t> by all EGEA </a:t>
            </a:r>
            <a:r>
              <a:rPr lang="fr-BE" altLang="en-US" sz="1969" b="0" err="1">
                <a:solidFill>
                  <a:schemeClr val="accent1"/>
                </a:solidFill>
                <a:latin typeface="Corbel" charset="0"/>
              </a:rPr>
              <a:t>members</a:t>
            </a:r>
            <a:endParaRPr lang="fr-BE" altLang="en-US" sz="1969" b="0">
              <a:solidFill>
                <a:schemeClr val="accent1"/>
              </a:solidFill>
              <a:latin typeface="Corbel" charset="0"/>
            </a:endParaRPr>
          </a:p>
          <a:p>
            <a:pPr lvl="1">
              <a:spcBef>
                <a:spcPts val="422"/>
              </a:spcBef>
              <a:spcAft>
                <a:spcPts val="422"/>
              </a:spcAft>
              <a:buFontTx/>
              <a:buChar char="•"/>
            </a:pPr>
            <a:r>
              <a:rPr lang="fr-BE" altLang="en-US" sz="1969" b="0">
                <a:solidFill>
                  <a:schemeClr val="accent1"/>
                </a:solidFill>
                <a:latin typeface="Corbel" charset="0"/>
              </a:rPr>
              <a:t>Royal </a:t>
            </a:r>
            <a:r>
              <a:rPr lang="fr-BE" altLang="en-US" sz="1969" b="0" err="1">
                <a:solidFill>
                  <a:schemeClr val="accent1"/>
                </a:solidFill>
                <a:latin typeface="Corbel" charset="0"/>
              </a:rPr>
              <a:t>decree</a:t>
            </a:r>
            <a:r>
              <a:rPr lang="fr-BE" altLang="en-US" sz="1969" b="0">
                <a:solidFill>
                  <a:schemeClr val="accent1"/>
                </a:solidFill>
                <a:latin typeface="Corbel" charset="0"/>
              </a:rPr>
              <a:t> to </a:t>
            </a:r>
            <a:r>
              <a:rPr lang="fr-BE" altLang="en-US" sz="1969" b="0" err="1">
                <a:solidFill>
                  <a:schemeClr val="accent1"/>
                </a:solidFill>
                <a:latin typeface="Corbel" charset="0"/>
              </a:rPr>
              <a:t>be</a:t>
            </a:r>
            <a:r>
              <a:rPr lang="fr-BE" altLang="en-US" sz="1969" b="0">
                <a:solidFill>
                  <a:schemeClr val="accent1"/>
                </a:solidFill>
                <a:latin typeface="Corbel" charset="0"/>
              </a:rPr>
              <a:t> </a:t>
            </a:r>
            <a:r>
              <a:rPr lang="fr-BE" altLang="en-US" sz="1969" b="0" err="1">
                <a:solidFill>
                  <a:schemeClr val="accent1"/>
                </a:solidFill>
                <a:latin typeface="Corbel" charset="0"/>
              </a:rPr>
              <a:t>requested</a:t>
            </a:r>
            <a:r>
              <a:rPr lang="fr-BE" altLang="en-US" sz="1969" b="0">
                <a:solidFill>
                  <a:schemeClr val="accent1"/>
                </a:solidFill>
                <a:latin typeface="Corbel" charset="0"/>
              </a:rPr>
              <a:t> for </a:t>
            </a:r>
            <a:r>
              <a:rPr lang="fr-BE" altLang="en-US" sz="1969" b="0" err="1">
                <a:solidFill>
                  <a:schemeClr val="accent1"/>
                </a:solidFill>
                <a:latin typeface="Corbel" charset="0"/>
              </a:rPr>
              <a:t>statutes</a:t>
            </a:r>
            <a:r>
              <a:rPr lang="fr-BE" altLang="en-US" sz="1969" b="0">
                <a:solidFill>
                  <a:schemeClr val="accent1"/>
                </a:solidFill>
                <a:latin typeface="Corbel" charset="0"/>
              </a:rPr>
              <a:t> modifications</a:t>
            </a:r>
          </a:p>
          <a:p>
            <a:pPr lvl="1">
              <a:spcBef>
                <a:spcPts val="422"/>
              </a:spcBef>
              <a:spcAft>
                <a:spcPts val="422"/>
              </a:spcAft>
              <a:buFontTx/>
              <a:buChar char="•"/>
            </a:pPr>
            <a:r>
              <a:rPr lang="fr-BE" altLang="en-US" sz="1969" b="0" err="1">
                <a:solidFill>
                  <a:schemeClr val="accent1"/>
                </a:solidFill>
                <a:latin typeface="Corbel" charset="0"/>
              </a:rPr>
              <a:t>Legal</a:t>
            </a:r>
            <a:r>
              <a:rPr lang="fr-BE" altLang="en-US" sz="1969" b="0">
                <a:solidFill>
                  <a:schemeClr val="accent1"/>
                </a:solidFill>
                <a:latin typeface="Corbel" charset="0"/>
              </a:rPr>
              <a:t> memo to </a:t>
            </a:r>
            <a:r>
              <a:rPr lang="fr-BE" altLang="en-US" sz="1969" b="0" err="1">
                <a:solidFill>
                  <a:schemeClr val="accent1"/>
                </a:solidFill>
                <a:latin typeface="Corbel" charset="0"/>
              </a:rPr>
              <a:t>be</a:t>
            </a:r>
            <a:r>
              <a:rPr lang="fr-BE" altLang="en-US" sz="1969" b="0">
                <a:solidFill>
                  <a:schemeClr val="accent1"/>
                </a:solidFill>
                <a:latin typeface="Corbel" charset="0"/>
              </a:rPr>
              <a:t> </a:t>
            </a:r>
            <a:r>
              <a:rPr lang="fr-BE" altLang="en-US" sz="1969" b="0" err="1">
                <a:solidFill>
                  <a:schemeClr val="accent1"/>
                </a:solidFill>
                <a:latin typeface="Corbel" charset="0"/>
              </a:rPr>
              <a:t>finalised</a:t>
            </a:r>
            <a:endParaRPr lang="fr-BE" altLang="en-US" sz="1969" b="0">
              <a:solidFill>
                <a:schemeClr val="accent1"/>
              </a:solidFill>
              <a:latin typeface="Corbel" charset="0"/>
            </a:endParaRPr>
          </a:p>
          <a:p>
            <a:pPr lvl="1">
              <a:spcBef>
                <a:spcPts val="422"/>
              </a:spcBef>
              <a:spcAft>
                <a:spcPts val="422"/>
              </a:spcAft>
              <a:buFontTx/>
              <a:buChar char="•"/>
            </a:pPr>
            <a:r>
              <a:rPr lang="fr-BE" altLang="en-US" sz="1969" b="0" err="1">
                <a:solidFill>
                  <a:schemeClr val="accent1"/>
                </a:solidFill>
                <a:latin typeface="Corbel" charset="0"/>
              </a:rPr>
              <a:t>When</a:t>
            </a:r>
            <a:r>
              <a:rPr lang="fr-BE" altLang="en-US" sz="1969" b="0">
                <a:solidFill>
                  <a:schemeClr val="accent1"/>
                </a:solidFill>
                <a:latin typeface="Corbel" charset="0"/>
              </a:rPr>
              <a:t> </a:t>
            </a:r>
            <a:r>
              <a:rPr lang="fr-BE" altLang="en-US" sz="1969" b="0" err="1">
                <a:solidFill>
                  <a:schemeClr val="accent1"/>
                </a:solidFill>
                <a:latin typeface="Corbel" charset="0"/>
              </a:rPr>
              <a:t>finalised</a:t>
            </a:r>
            <a:r>
              <a:rPr lang="fr-BE" altLang="en-US" sz="1969" b="0">
                <a:solidFill>
                  <a:schemeClr val="accent1"/>
                </a:solidFill>
                <a:latin typeface="Corbel" charset="0"/>
              </a:rPr>
              <a:t>, </a:t>
            </a:r>
            <a:r>
              <a:rPr lang="fr-BE" altLang="en-US" sz="1969" b="0" err="1">
                <a:solidFill>
                  <a:schemeClr val="accent1"/>
                </a:solidFill>
                <a:latin typeface="Corbel" charset="0"/>
              </a:rPr>
              <a:t>legal</a:t>
            </a:r>
            <a:r>
              <a:rPr lang="fr-BE" altLang="en-US" sz="1969" b="0">
                <a:solidFill>
                  <a:schemeClr val="accent1"/>
                </a:solidFill>
                <a:latin typeface="Corbel" charset="0"/>
              </a:rPr>
              <a:t> memo to </a:t>
            </a:r>
            <a:r>
              <a:rPr lang="fr-BE" altLang="en-US" sz="1969" b="0" err="1">
                <a:solidFill>
                  <a:schemeClr val="accent1"/>
                </a:solidFill>
                <a:latin typeface="Corbel" charset="0"/>
              </a:rPr>
              <a:t>be</a:t>
            </a:r>
            <a:r>
              <a:rPr lang="fr-BE" altLang="en-US" sz="1969" b="0">
                <a:solidFill>
                  <a:schemeClr val="accent1"/>
                </a:solidFill>
                <a:latin typeface="Corbel" charset="0"/>
              </a:rPr>
              <a:t> </a:t>
            </a:r>
            <a:r>
              <a:rPr lang="fr-BE" altLang="en-US" sz="1969" b="0" err="1">
                <a:solidFill>
                  <a:schemeClr val="accent1"/>
                </a:solidFill>
                <a:latin typeface="Corbel" charset="0"/>
              </a:rPr>
              <a:t>submitted</a:t>
            </a:r>
            <a:r>
              <a:rPr lang="fr-BE" altLang="en-US" sz="1969" b="0">
                <a:solidFill>
                  <a:schemeClr val="accent1"/>
                </a:solidFill>
                <a:latin typeface="Corbel" charset="0"/>
              </a:rPr>
              <a:t> at the </a:t>
            </a:r>
            <a:r>
              <a:rPr lang="fr-BE" altLang="en-US" sz="1969" b="0" err="1">
                <a:solidFill>
                  <a:schemeClr val="accent1"/>
                </a:solidFill>
                <a:latin typeface="Corbel" charset="0"/>
              </a:rPr>
              <a:t>general</a:t>
            </a:r>
            <a:r>
              <a:rPr lang="fr-BE" altLang="en-US" sz="1969" b="0">
                <a:solidFill>
                  <a:schemeClr val="accent1"/>
                </a:solidFill>
                <a:latin typeface="Corbel" charset="0"/>
              </a:rPr>
              <a:t> administration as part of the ‘</a:t>
            </a:r>
            <a:r>
              <a:rPr lang="fr-BE" altLang="en-US" sz="1969" b="0" err="1">
                <a:solidFill>
                  <a:schemeClr val="accent1"/>
                </a:solidFill>
                <a:latin typeface="Corbel" charset="0"/>
              </a:rPr>
              <a:t>ruling</a:t>
            </a:r>
            <a:r>
              <a:rPr lang="fr-BE" altLang="en-US" sz="1969" b="0">
                <a:solidFill>
                  <a:schemeClr val="accent1"/>
                </a:solidFill>
                <a:latin typeface="Corbel" charset="0"/>
              </a:rPr>
              <a:t>’ </a:t>
            </a:r>
            <a:r>
              <a:rPr lang="fr-BE" altLang="en-US" sz="1969" b="0" err="1">
                <a:solidFill>
                  <a:schemeClr val="accent1"/>
                </a:solidFill>
                <a:latin typeface="Corbel" charset="0"/>
              </a:rPr>
              <a:t>process</a:t>
            </a:r>
            <a:endParaRPr lang="fr-BE" altLang="en-US" sz="1969" b="0">
              <a:solidFill>
                <a:schemeClr val="accent1"/>
              </a:solidFill>
              <a:latin typeface="Corbel" charset="0"/>
            </a:endParaRPr>
          </a:p>
          <a:p>
            <a:pPr lvl="1">
              <a:spcBef>
                <a:spcPts val="422"/>
              </a:spcBef>
              <a:spcAft>
                <a:spcPts val="422"/>
              </a:spcAft>
              <a:buFontTx/>
              <a:buChar char="•"/>
            </a:pPr>
            <a:r>
              <a:rPr lang="fr-BE" altLang="en-US" sz="1969" b="0" err="1">
                <a:solidFill>
                  <a:schemeClr val="accent1"/>
                </a:solidFill>
                <a:latin typeface="Corbel" charset="0"/>
              </a:rPr>
              <a:t>Ruling</a:t>
            </a:r>
            <a:r>
              <a:rPr lang="fr-BE" altLang="en-US" sz="1969" b="0">
                <a:solidFill>
                  <a:schemeClr val="accent1"/>
                </a:solidFill>
                <a:latin typeface="Corbel" charset="0"/>
              </a:rPr>
              <a:t> </a:t>
            </a:r>
            <a:r>
              <a:rPr lang="fr-BE" altLang="en-US" sz="1969" b="0" err="1">
                <a:solidFill>
                  <a:schemeClr val="accent1"/>
                </a:solidFill>
                <a:latin typeface="Corbel" charset="0"/>
              </a:rPr>
              <a:t>process</a:t>
            </a:r>
            <a:r>
              <a:rPr lang="fr-BE" altLang="en-US" sz="1969" b="0">
                <a:solidFill>
                  <a:schemeClr val="accent1"/>
                </a:solidFill>
                <a:latin typeface="Corbel" charset="0"/>
              </a:rPr>
              <a:t> </a:t>
            </a:r>
            <a:r>
              <a:rPr lang="fr-BE" altLang="en-US" sz="1969" b="0" err="1">
                <a:solidFill>
                  <a:schemeClr val="accent1"/>
                </a:solidFill>
                <a:latin typeface="Corbel" charset="0"/>
              </a:rPr>
              <a:t>might</a:t>
            </a:r>
            <a:r>
              <a:rPr lang="fr-BE" altLang="en-US" sz="1969" b="0">
                <a:solidFill>
                  <a:schemeClr val="accent1"/>
                </a:solidFill>
                <a:latin typeface="Corbel" charset="0"/>
              </a:rPr>
              <a:t> </a:t>
            </a:r>
            <a:r>
              <a:rPr lang="fr-BE" altLang="en-US" sz="1969" b="0" err="1">
                <a:solidFill>
                  <a:schemeClr val="accent1"/>
                </a:solidFill>
                <a:latin typeface="Corbel" charset="0"/>
              </a:rPr>
              <a:t>take</a:t>
            </a:r>
            <a:r>
              <a:rPr lang="fr-BE" altLang="en-US" sz="1969" b="0">
                <a:solidFill>
                  <a:schemeClr val="accent1"/>
                </a:solidFill>
                <a:latin typeface="Corbel" charset="0"/>
              </a:rPr>
              <a:t> 3 </a:t>
            </a:r>
            <a:r>
              <a:rPr lang="fr-BE" altLang="en-US" sz="1969" b="0" err="1">
                <a:solidFill>
                  <a:schemeClr val="accent1"/>
                </a:solidFill>
                <a:latin typeface="Corbel" charset="0"/>
              </a:rPr>
              <a:t>months</a:t>
            </a:r>
            <a:r>
              <a:rPr lang="fr-BE" altLang="en-US" sz="1969" b="0">
                <a:solidFill>
                  <a:schemeClr val="accent1"/>
                </a:solidFill>
                <a:latin typeface="Corbel" charset="0"/>
              </a:rPr>
              <a:t>, but a </a:t>
            </a:r>
            <a:r>
              <a:rPr lang="fr-BE" altLang="en-US" sz="1969" b="0" err="1">
                <a:solidFill>
                  <a:schemeClr val="accent1"/>
                </a:solidFill>
                <a:latin typeface="Corbel" charset="0"/>
              </a:rPr>
              <a:t>pre-indication</a:t>
            </a:r>
            <a:r>
              <a:rPr lang="fr-BE" altLang="en-US" sz="1969" b="0">
                <a:solidFill>
                  <a:schemeClr val="accent1"/>
                </a:solidFill>
                <a:latin typeface="Corbel" charset="0"/>
              </a:rPr>
              <a:t> </a:t>
            </a:r>
            <a:r>
              <a:rPr lang="fr-BE" altLang="en-US" sz="1969" b="0" err="1">
                <a:solidFill>
                  <a:schemeClr val="accent1"/>
                </a:solidFill>
                <a:latin typeface="Corbel" charset="0"/>
              </a:rPr>
              <a:t>coudl</a:t>
            </a:r>
            <a:r>
              <a:rPr lang="fr-BE" altLang="en-US" sz="1969" b="0">
                <a:solidFill>
                  <a:schemeClr val="accent1"/>
                </a:solidFill>
                <a:latin typeface="Corbel" charset="0"/>
              </a:rPr>
              <a:t> </a:t>
            </a:r>
            <a:r>
              <a:rPr lang="fr-BE" altLang="en-US" sz="1969" b="0" err="1">
                <a:solidFill>
                  <a:schemeClr val="accent1"/>
                </a:solidFill>
                <a:latin typeface="Corbel" charset="0"/>
              </a:rPr>
              <a:t>be</a:t>
            </a:r>
            <a:r>
              <a:rPr lang="fr-BE" altLang="en-US" sz="1969" b="0">
                <a:solidFill>
                  <a:schemeClr val="accent1"/>
                </a:solidFill>
                <a:latin typeface="Corbel" charset="0"/>
              </a:rPr>
              <a:t> </a:t>
            </a:r>
            <a:r>
              <a:rPr lang="fr-BE" altLang="en-US" sz="1969" b="0" err="1">
                <a:solidFill>
                  <a:schemeClr val="accent1"/>
                </a:solidFill>
                <a:latin typeface="Corbel" charset="0"/>
              </a:rPr>
              <a:t>given</a:t>
            </a:r>
            <a:r>
              <a:rPr lang="fr-BE" altLang="en-US" sz="1969" b="0">
                <a:solidFill>
                  <a:schemeClr val="accent1"/>
                </a:solidFill>
                <a:latin typeface="Corbel" charset="0"/>
              </a:rPr>
              <a:t> </a:t>
            </a:r>
            <a:r>
              <a:rPr lang="fr-BE" altLang="en-US" sz="1969" b="0" err="1">
                <a:solidFill>
                  <a:schemeClr val="accent1"/>
                </a:solidFill>
                <a:latin typeface="Corbel" charset="0"/>
              </a:rPr>
              <a:t>earlier</a:t>
            </a:r>
            <a:endParaRPr lang="fr-BE" altLang="en-US" sz="1969" b="0">
              <a:solidFill>
                <a:schemeClr val="accent1"/>
              </a:solidFill>
              <a:latin typeface="Corbel" charset="0"/>
            </a:endParaRPr>
          </a:p>
          <a:p>
            <a:pPr lvl="1">
              <a:spcBef>
                <a:spcPts val="422"/>
              </a:spcBef>
              <a:spcAft>
                <a:spcPts val="422"/>
              </a:spcAft>
              <a:buFontTx/>
              <a:buChar char="•"/>
            </a:pPr>
            <a:r>
              <a:rPr lang="fr-BE" altLang="en-US" sz="1969" b="0" err="1">
                <a:solidFill>
                  <a:schemeClr val="accent1"/>
                </a:solidFill>
                <a:latin typeface="Corbel" charset="0"/>
              </a:rPr>
              <a:t>When</a:t>
            </a:r>
            <a:r>
              <a:rPr lang="fr-BE" altLang="en-US" sz="1969" b="0">
                <a:solidFill>
                  <a:schemeClr val="accent1"/>
                </a:solidFill>
                <a:latin typeface="Corbel" charset="0"/>
              </a:rPr>
              <a:t> </a:t>
            </a:r>
            <a:r>
              <a:rPr lang="fr-BE" altLang="en-US" sz="1969" b="0" err="1">
                <a:solidFill>
                  <a:schemeClr val="accent1"/>
                </a:solidFill>
                <a:latin typeface="Corbel" charset="0"/>
              </a:rPr>
              <a:t>ruling</a:t>
            </a:r>
            <a:r>
              <a:rPr lang="fr-BE" altLang="en-US" sz="1969" b="0">
                <a:solidFill>
                  <a:schemeClr val="accent1"/>
                </a:solidFill>
                <a:latin typeface="Corbel" charset="0"/>
              </a:rPr>
              <a:t> </a:t>
            </a:r>
            <a:r>
              <a:rPr lang="fr-BE" altLang="en-US" sz="1969" b="0" err="1">
                <a:solidFill>
                  <a:schemeClr val="accent1"/>
                </a:solidFill>
                <a:latin typeface="Corbel" charset="0"/>
              </a:rPr>
              <a:t>finalised</a:t>
            </a:r>
            <a:r>
              <a:rPr lang="fr-BE" altLang="en-US" sz="1969" b="0">
                <a:solidFill>
                  <a:schemeClr val="accent1"/>
                </a:solidFill>
                <a:latin typeface="Corbel" charset="0"/>
              </a:rPr>
              <a:t>, EGEA to </a:t>
            </a:r>
            <a:r>
              <a:rPr lang="fr-BE" altLang="en-US" sz="1969" b="0" err="1">
                <a:solidFill>
                  <a:schemeClr val="accent1"/>
                </a:solidFill>
                <a:latin typeface="Corbel" charset="0"/>
              </a:rPr>
              <a:t>launch</a:t>
            </a:r>
            <a:r>
              <a:rPr lang="fr-BE" altLang="en-US" sz="1969" b="0">
                <a:solidFill>
                  <a:schemeClr val="accent1"/>
                </a:solidFill>
                <a:latin typeface="Corbel" charset="0"/>
              </a:rPr>
              <a:t> </a:t>
            </a:r>
            <a:r>
              <a:rPr lang="fr-BE" altLang="en-US" sz="1969" b="0" err="1">
                <a:solidFill>
                  <a:schemeClr val="accent1"/>
                </a:solidFill>
                <a:latin typeface="Corbel" charset="0"/>
              </a:rPr>
              <a:t>its</a:t>
            </a:r>
            <a:r>
              <a:rPr lang="fr-BE" altLang="en-US" sz="1969" b="0">
                <a:solidFill>
                  <a:schemeClr val="accent1"/>
                </a:solidFill>
                <a:latin typeface="Corbel" charset="0"/>
              </a:rPr>
              <a:t> </a:t>
            </a:r>
            <a:r>
              <a:rPr lang="fr-BE" altLang="en-US" sz="1969" b="0" err="1">
                <a:solidFill>
                  <a:schemeClr val="accent1"/>
                </a:solidFill>
                <a:latin typeface="Corbel" charset="0"/>
              </a:rPr>
              <a:t>activities</a:t>
            </a:r>
            <a:endParaRPr lang="fr-BE" altLang="en-US" sz="1969" b="0">
              <a:solidFill>
                <a:schemeClr val="accent1"/>
              </a:solidFill>
              <a:latin typeface="Corbel" charset="0"/>
            </a:endParaRPr>
          </a:p>
          <a:p>
            <a:pPr lvl="1">
              <a:spcBef>
                <a:spcPts val="422"/>
              </a:spcBef>
              <a:spcAft>
                <a:spcPts val="422"/>
              </a:spcAft>
              <a:buFontTx/>
              <a:buChar char="•"/>
            </a:pPr>
            <a:endParaRPr lang="fr-BE" altLang="en-US" sz="1969" b="0">
              <a:solidFill>
                <a:schemeClr val="accent1"/>
              </a:solidFill>
              <a:latin typeface="Corbel" charset="0"/>
            </a:endParaRPr>
          </a:p>
          <a:p>
            <a:pPr marL="457630" lvl="1" indent="0">
              <a:spcBef>
                <a:spcPts val="0"/>
              </a:spcBef>
              <a:spcAft>
                <a:spcPts val="422"/>
              </a:spcAft>
            </a:pPr>
            <a:endParaRPr lang="fr-BE" altLang="en-US" sz="1969" b="0">
              <a:solidFill>
                <a:schemeClr val="accent1"/>
              </a:solidFill>
              <a:latin typeface="Corbel" charset="0"/>
            </a:endParaRPr>
          </a:p>
          <a:p>
            <a:pPr>
              <a:spcBef>
                <a:spcPts val="1687"/>
              </a:spcBef>
              <a:buFontTx/>
              <a:buChar char="•"/>
            </a:pPr>
            <a:endParaRPr lang="en-US" altLang="en-US" sz="2320">
              <a:latin typeface="Corbel" charset="0"/>
            </a:endParaRPr>
          </a:p>
          <a:p>
            <a:pPr>
              <a:spcBef>
                <a:spcPts val="1687"/>
              </a:spcBef>
              <a:buFontTx/>
              <a:buChar char="•"/>
            </a:pPr>
            <a:endParaRPr lang="en-US" altLang="en-US" sz="2250">
              <a:solidFill>
                <a:srgbClr val="173939"/>
              </a:solidFill>
            </a:endParaRPr>
          </a:p>
        </p:txBody>
      </p:sp>
    </p:spTree>
    <p:extLst>
      <p:ext uri="{BB962C8B-B14F-4D97-AF65-F5344CB8AC3E}">
        <p14:creationId xmlns:p14="http://schemas.microsoft.com/office/powerpoint/2010/main" val="1173191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647405" y="4087565"/>
            <a:ext cx="7772177" cy="1361777"/>
          </a:xfrm>
        </p:spPr>
        <p:txBody>
          <a:bodyPr rtlCol="0"/>
          <a:lstStyle/>
          <a:p>
            <a:pPr defTabSz="914071" fontAlgn="auto">
              <a:spcAft>
                <a:spcPts val="0"/>
              </a:spcAft>
              <a:defRPr/>
            </a:pPr>
            <a:r>
              <a:rPr lang="en-US" b="1" spc="-70" dirty="0" err="1"/>
              <a:t>WG10</a:t>
            </a:r>
            <a:r>
              <a:rPr lang="en-US" b="1" spc="-70" dirty="0"/>
              <a:t> activity report</a:t>
            </a:r>
          </a:p>
        </p:txBody>
      </p:sp>
      <p:pic>
        <p:nvPicPr>
          <p:cNvPr id="5" name="Picture Placeholder 4" descr="WG10 bandeau.jpg"/>
          <p:cNvPicPr>
            <a:picLocks noGrp="1" noChangeAspect="1"/>
          </p:cNvPicPr>
          <p:nvPr>
            <p:ph type="pic" sz="quarter" idx="13"/>
          </p:nvPr>
        </p:nvPicPr>
        <p:blipFill>
          <a:blip r:embed="rId2" cstate="email"/>
          <a:srcRect/>
          <a:stretch>
            <a:fillRect/>
          </a:stretch>
        </p:blipFill>
        <p:spPr>
          <a:prstGeom prst="roundRect">
            <a:avLst>
              <a:gd name="adj" fmla="val 8594"/>
            </a:avLst>
          </a:prstGeom>
          <a:solidFill>
            <a:srgbClr val="FFFFFF">
              <a:shade val="85000"/>
            </a:srgbClr>
          </a:solidFill>
          <a:effectLst>
            <a:reflection blurRad="12700" stA="38000" endPos="28000" dist="5000" dir="5400000" sy="-100000" algn="bl" rotWithShape="0"/>
          </a:effectLst>
        </p:spPr>
      </p:pic>
    </p:spTree>
    <p:extLst>
      <p:ext uri="{BB962C8B-B14F-4D97-AF65-F5344CB8AC3E}">
        <p14:creationId xmlns:p14="http://schemas.microsoft.com/office/powerpoint/2010/main" val="4226174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contenu 2"/>
          <p:cNvSpPr>
            <a:spLocks noGrp="1"/>
          </p:cNvSpPr>
          <p:nvPr>
            <p:ph idx="1"/>
          </p:nvPr>
        </p:nvSpPr>
        <p:spPr>
          <a:xfrm>
            <a:off x="319236" y="1707802"/>
            <a:ext cx="8686354" cy="4961558"/>
          </a:xfrm>
        </p:spPr>
        <p:txBody>
          <a:bodyPr/>
          <a:lstStyle/>
          <a:p>
            <a:pPr>
              <a:spcBef>
                <a:spcPts val="1266"/>
              </a:spcBef>
              <a:buFontTx/>
              <a:buChar char="•"/>
            </a:pPr>
            <a:r>
              <a:rPr lang="en-GB" altLang="en-US" sz="2200" dirty="0">
                <a:solidFill>
                  <a:schemeClr val="bg2"/>
                </a:solidFill>
              </a:rPr>
              <a:t>Internal EGEA meeting organised with Asanetwork shareholders on April 26</a:t>
            </a:r>
            <a:r>
              <a:rPr lang="en-GB" altLang="en-US" sz="2200" baseline="30000" dirty="0">
                <a:solidFill>
                  <a:schemeClr val="bg2"/>
                </a:solidFill>
              </a:rPr>
              <a:t>th</a:t>
            </a:r>
            <a:r>
              <a:rPr lang="en-GB" altLang="en-US" sz="2200" dirty="0">
                <a:solidFill>
                  <a:schemeClr val="bg2"/>
                </a:solidFill>
              </a:rPr>
              <a:t>, 2016 in Munich</a:t>
            </a:r>
          </a:p>
          <a:p>
            <a:pPr marL="0" indent="0">
              <a:spcBef>
                <a:spcPts val="1266"/>
              </a:spcBef>
            </a:pPr>
            <a:endParaRPr lang="en-GB" altLang="en-US" sz="1200" dirty="0">
              <a:solidFill>
                <a:schemeClr val="bg2"/>
              </a:solidFill>
            </a:endParaRPr>
          </a:p>
          <a:p>
            <a:pPr>
              <a:spcBef>
                <a:spcPts val="1266"/>
              </a:spcBef>
              <a:buFontTx/>
              <a:buChar char="•"/>
            </a:pPr>
            <a:r>
              <a:rPr lang="en-GB" altLang="en-US" sz="2200" dirty="0">
                <a:solidFill>
                  <a:schemeClr val="bg2"/>
                </a:solidFill>
              </a:rPr>
              <a:t>Different scenarios for the future were proposed by Asanetwork:</a:t>
            </a:r>
          </a:p>
          <a:p>
            <a:pPr lvl="1">
              <a:spcBef>
                <a:spcPts val="600"/>
              </a:spcBef>
              <a:buFontTx/>
              <a:buChar char="•"/>
            </a:pPr>
            <a:r>
              <a:rPr lang="en-GB" altLang="en-US" sz="1800" dirty="0">
                <a:solidFill>
                  <a:schemeClr val="tx1"/>
                </a:solidFill>
              </a:rPr>
              <a:t>EGEA takes over asanetwork Standard</a:t>
            </a:r>
          </a:p>
          <a:p>
            <a:pPr lvl="1">
              <a:spcBef>
                <a:spcPts val="600"/>
              </a:spcBef>
              <a:buFontTx/>
              <a:buChar char="•"/>
            </a:pPr>
            <a:r>
              <a:rPr lang="en-GB" sz="1800" dirty="0">
                <a:solidFill>
                  <a:schemeClr val="tx1"/>
                </a:solidFill>
              </a:rPr>
              <a:t>EGEA takes over the asanetwork standard as an umbrella</a:t>
            </a:r>
          </a:p>
          <a:p>
            <a:pPr lvl="1">
              <a:spcBef>
                <a:spcPts val="600"/>
              </a:spcBef>
              <a:buFontTx/>
              <a:buChar char="•"/>
            </a:pPr>
            <a:r>
              <a:rPr lang="en-GB" sz="1800" dirty="0">
                <a:solidFill>
                  <a:schemeClr val="tx1"/>
                </a:solidFill>
              </a:rPr>
              <a:t>Free available usage of asanetwork standard to all EGEA members</a:t>
            </a:r>
          </a:p>
          <a:p>
            <a:pPr lvl="1">
              <a:spcBef>
                <a:spcPts val="600"/>
              </a:spcBef>
              <a:buFontTx/>
              <a:buChar char="•"/>
            </a:pPr>
            <a:r>
              <a:rPr lang="en-GB" sz="1800" dirty="0">
                <a:solidFill>
                  <a:schemeClr val="tx1"/>
                </a:solidFill>
              </a:rPr>
              <a:t>EGEA becomes share holder of asanetwork GmbH</a:t>
            </a:r>
          </a:p>
          <a:p>
            <a:pPr>
              <a:spcBef>
                <a:spcPts val="1266"/>
              </a:spcBef>
              <a:buFontTx/>
              <a:buChar char="•"/>
            </a:pPr>
            <a:r>
              <a:rPr lang="en-GB" altLang="en-US" sz="2200" dirty="0">
                <a:solidFill>
                  <a:schemeClr val="bg2"/>
                </a:solidFill>
              </a:rPr>
              <a:t>EGEA reminded our basic principles and target: open standard or at least a free license</a:t>
            </a:r>
          </a:p>
          <a:p>
            <a:pPr lvl="1">
              <a:spcBef>
                <a:spcPts val="600"/>
              </a:spcBef>
              <a:buFontTx/>
              <a:buChar char="•"/>
            </a:pPr>
            <a:r>
              <a:rPr lang="en-GB" sz="1800" dirty="0">
                <a:solidFill>
                  <a:schemeClr val="tx1"/>
                </a:solidFill>
              </a:rPr>
              <a:t>asanetwork pointed out that there are already examples of companies that developed a connection to </a:t>
            </a:r>
            <a:r>
              <a:rPr lang="en-GB" sz="1800" dirty="0" err="1">
                <a:solidFill>
                  <a:schemeClr val="tx1"/>
                </a:solidFill>
              </a:rPr>
              <a:t>Asanet</a:t>
            </a:r>
            <a:r>
              <a:rPr lang="en-GB" sz="1800" dirty="0">
                <a:solidFill>
                  <a:schemeClr val="tx1"/>
                </a:solidFill>
              </a:rPr>
              <a:t> based on the documents, without paying any license fee</a:t>
            </a:r>
            <a:endParaRPr lang="en-US" altLang="en-US" sz="2200" dirty="0">
              <a:solidFill>
                <a:srgbClr val="FF0000"/>
              </a:solidFill>
            </a:endParaRPr>
          </a:p>
          <a:p>
            <a:pPr eaLnBrk="1" hangingPunct="1">
              <a:buFontTx/>
              <a:buChar char="•"/>
            </a:pPr>
            <a:endParaRPr lang="en-US" altLang="en-US" sz="2200" dirty="0">
              <a:solidFill>
                <a:srgbClr val="FF0000"/>
              </a:solidFill>
            </a:endParaRPr>
          </a:p>
        </p:txBody>
      </p:sp>
      <p:sp>
        <p:nvSpPr>
          <p:cNvPr id="20483" name="Titre 1"/>
          <p:cNvSpPr txBox="1">
            <a:spLocks/>
          </p:cNvSpPr>
          <p:nvPr/>
        </p:nvSpPr>
        <p:spPr bwMode="auto">
          <a:xfrm>
            <a:off x="2843809" y="238869"/>
            <a:ext cx="5980956" cy="1143000"/>
          </a:xfrm>
          <a:prstGeom prst="rect">
            <a:avLst/>
          </a:prstGeom>
          <a:noFill/>
          <a:ln w="9525">
            <a:noFill/>
            <a:miter lim="800000"/>
            <a:headEnd/>
            <a:tailEnd/>
          </a:ln>
        </p:spPr>
        <p:txBody>
          <a:bodyPr lIns="91411" tIns="45706" rIns="91411" bIns="45706" anchor="ctr"/>
          <a:lstStyle/>
          <a:p>
            <a:pPr algn="r" defTabSz="913957">
              <a:defRPr/>
            </a:pPr>
            <a:r>
              <a:rPr lang="en-US" altLang="en-US" sz="2812" b="1" dirty="0">
                <a:solidFill>
                  <a:srgbClr val="92D050"/>
                </a:solidFill>
                <a:latin typeface="Corbel" pitchFamily="34" charset="0"/>
              </a:rPr>
              <a:t>Report from internal meeting with asanetwork on April 26th, 2016</a:t>
            </a:r>
          </a:p>
        </p:txBody>
      </p:sp>
    </p:spTree>
    <p:extLst>
      <p:ext uri="{BB962C8B-B14F-4D97-AF65-F5344CB8AC3E}">
        <p14:creationId xmlns:p14="http://schemas.microsoft.com/office/powerpoint/2010/main" val="2468549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contenu 2"/>
          <p:cNvSpPr>
            <a:spLocks noGrp="1"/>
          </p:cNvSpPr>
          <p:nvPr>
            <p:ph idx="1"/>
          </p:nvPr>
        </p:nvSpPr>
        <p:spPr>
          <a:xfrm>
            <a:off x="319236" y="1851818"/>
            <a:ext cx="8686354" cy="4961558"/>
          </a:xfrm>
        </p:spPr>
        <p:txBody>
          <a:bodyPr/>
          <a:lstStyle/>
          <a:p>
            <a:pPr marL="0" indent="0">
              <a:spcBef>
                <a:spcPts val="1266"/>
              </a:spcBef>
            </a:pPr>
            <a:r>
              <a:rPr lang="en-GB" altLang="en-US" sz="2200" dirty="0">
                <a:solidFill>
                  <a:schemeClr val="bg2"/>
                </a:solidFill>
              </a:rPr>
              <a:t>Final decision – suggested scenario:</a:t>
            </a:r>
          </a:p>
          <a:p>
            <a:pPr lvl="1">
              <a:spcBef>
                <a:spcPts val="600"/>
              </a:spcBef>
              <a:buFontTx/>
              <a:buChar char="•"/>
            </a:pPr>
            <a:r>
              <a:rPr lang="en-GB" altLang="en-US" sz="2250" b="0" dirty="0">
                <a:solidFill>
                  <a:schemeClr val="tx1"/>
                </a:solidFill>
              </a:rPr>
              <a:t>Modified version of scenario 4</a:t>
            </a:r>
          </a:p>
          <a:p>
            <a:pPr lvl="1">
              <a:spcBef>
                <a:spcPts val="600"/>
              </a:spcBef>
              <a:buFontTx/>
              <a:buChar char="•"/>
            </a:pPr>
            <a:r>
              <a:rPr lang="en-GB" altLang="en-US" sz="2250" b="0" dirty="0">
                <a:solidFill>
                  <a:schemeClr val="tx1"/>
                </a:solidFill>
              </a:rPr>
              <a:t>EGEA would support </a:t>
            </a:r>
            <a:r>
              <a:rPr lang="en-GB" altLang="en-US" sz="2250" b="0" dirty="0" err="1">
                <a:solidFill>
                  <a:schemeClr val="tx1"/>
                </a:solidFill>
              </a:rPr>
              <a:t>Asanet</a:t>
            </a:r>
            <a:r>
              <a:rPr lang="en-GB" altLang="en-US" sz="2250" b="0" dirty="0">
                <a:solidFill>
                  <a:schemeClr val="tx1"/>
                </a:solidFill>
              </a:rPr>
              <a:t> as an European standard</a:t>
            </a:r>
          </a:p>
          <a:p>
            <a:pPr lvl="1">
              <a:spcBef>
                <a:spcPts val="600"/>
              </a:spcBef>
              <a:buFontTx/>
              <a:buChar char="•"/>
            </a:pPr>
            <a:r>
              <a:rPr lang="en-GB" altLang="en-US" sz="2250" b="0" dirty="0">
                <a:solidFill>
                  <a:schemeClr val="tx1"/>
                </a:solidFill>
              </a:rPr>
              <a:t>asanetwork would open the door to new shareholders from EGEA</a:t>
            </a:r>
          </a:p>
          <a:p>
            <a:pPr lvl="1">
              <a:spcBef>
                <a:spcPts val="600"/>
              </a:spcBef>
              <a:buFontTx/>
              <a:buChar char="•"/>
            </a:pPr>
            <a:r>
              <a:rPr lang="en-GB" altLang="en-US" sz="2250" b="0" dirty="0">
                <a:solidFill>
                  <a:schemeClr val="tx1"/>
                </a:solidFill>
              </a:rPr>
              <a:t>EGEA and asanetwork would collaborate jointly to further developments. </a:t>
            </a:r>
          </a:p>
          <a:p>
            <a:pPr lvl="1">
              <a:spcBef>
                <a:spcPts val="600"/>
              </a:spcBef>
              <a:buFontTx/>
              <a:buChar char="•"/>
            </a:pPr>
            <a:r>
              <a:rPr lang="en-GB" altLang="en-US" sz="2250" b="0" dirty="0">
                <a:solidFill>
                  <a:schemeClr val="tx1"/>
                </a:solidFill>
              </a:rPr>
              <a:t>The </a:t>
            </a:r>
            <a:r>
              <a:rPr lang="en-GB" altLang="en-US" sz="2250" b="0" dirty="0" err="1">
                <a:solidFill>
                  <a:schemeClr val="tx1"/>
                </a:solidFill>
              </a:rPr>
              <a:t>Asanet</a:t>
            </a:r>
            <a:r>
              <a:rPr lang="en-GB" altLang="en-US" sz="2250" b="0" dirty="0">
                <a:solidFill>
                  <a:schemeClr val="tx1"/>
                </a:solidFill>
              </a:rPr>
              <a:t> technical committee would open to international participation and switch from German to English language.</a:t>
            </a:r>
          </a:p>
          <a:p>
            <a:pPr lvl="1">
              <a:spcBef>
                <a:spcPts val="600"/>
              </a:spcBef>
              <a:buFontTx/>
              <a:buChar char="•"/>
            </a:pPr>
            <a:r>
              <a:rPr lang="en-GB" altLang="en-US" sz="2250" b="0" dirty="0">
                <a:solidFill>
                  <a:schemeClr val="tx1"/>
                </a:solidFill>
              </a:rPr>
              <a:t>But with a condition! This approach could obviously be followed if enough new shareholders are found within EGEA to finance further developments of the standard</a:t>
            </a:r>
          </a:p>
        </p:txBody>
      </p:sp>
      <p:sp>
        <p:nvSpPr>
          <p:cNvPr id="20483" name="Titre 1"/>
          <p:cNvSpPr txBox="1">
            <a:spLocks/>
          </p:cNvSpPr>
          <p:nvPr/>
        </p:nvSpPr>
        <p:spPr bwMode="auto">
          <a:xfrm>
            <a:off x="3203848" y="238869"/>
            <a:ext cx="5620916" cy="1143000"/>
          </a:xfrm>
          <a:prstGeom prst="rect">
            <a:avLst/>
          </a:prstGeom>
          <a:noFill/>
          <a:ln w="9525">
            <a:noFill/>
            <a:miter lim="800000"/>
            <a:headEnd/>
            <a:tailEnd/>
          </a:ln>
        </p:spPr>
        <p:txBody>
          <a:bodyPr lIns="91411" tIns="45706" rIns="91411" bIns="45706" anchor="ctr"/>
          <a:lstStyle/>
          <a:p>
            <a:pPr algn="r" defTabSz="913957">
              <a:defRPr/>
            </a:pPr>
            <a:r>
              <a:rPr lang="en-US" altLang="en-US" sz="2812" b="1" dirty="0">
                <a:solidFill>
                  <a:srgbClr val="92D050"/>
                </a:solidFill>
                <a:latin typeface="Corbel" pitchFamily="34" charset="0"/>
              </a:rPr>
              <a:t>Report from internal meeting with asanetwork on April 26th, 2016</a:t>
            </a:r>
          </a:p>
        </p:txBody>
      </p:sp>
    </p:spTree>
    <p:extLst>
      <p:ext uri="{BB962C8B-B14F-4D97-AF65-F5344CB8AC3E}">
        <p14:creationId xmlns:p14="http://schemas.microsoft.com/office/powerpoint/2010/main" val="542250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contenu 2"/>
          <p:cNvSpPr>
            <a:spLocks noGrp="1"/>
          </p:cNvSpPr>
          <p:nvPr>
            <p:ph idx="1"/>
          </p:nvPr>
        </p:nvSpPr>
        <p:spPr>
          <a:xfrm>
            <a:off x="319236" y="1607344"/>
            <a:ext cx="8686354" cy="4961558"/>
          </a:xfrm>
        </p:spPr>
        <p:txBody>
          <a:bodyPr/>
          <a:lstStyle/>
          <a:p>
            <a:pPr marL="0" indent="0">
              <a:spcBef>
                <a:spcPts val="1266"/>
              </a:spcBef>
            </a:pPr>
            <a:r>
              <a:rPr lang="en-GB" altLang="en-US" sz="2200" dirty="0">
                <a:solidFill>
                  <a:schemeClr val="bg2"/>
                </a:solidFill>
              </a:rPr>
              <a:t>The proposal:</a:t>
            </a:r>
          </a:p>
          <a:p>
            <a:pPr lvl="1">
              <a:spcBef>
                <a:spcPts val="600"/>
              </a:spcBef>
              <a:buFontTx/>
              <a:buChar char="•"/>
            </a:pPr>
            <a:r>
              <a:rPr lang="en-GB" altLang="en-US" sz="1969" dirty="0">
                <a:solidFill>
                  <a:schemeClr val="tx1"/>
                </a:solidFill>
              </a:rPr>
              <a:t>Concept presented at the Asanetwork shareholder meeting on 11th of May and discussion on shareholder structure for new shareholders coming from EGEA. </a:t>
            </a:r>
          </a:p>
          <a:p>
            <a:pPr lvl="1">
              <a:spcBef>
                <a:spcPts val="600"/>
              </a:spcBef>
              <a:buFontTx/>
              <a:buChar char="•"/>
            </a:pPr>
            <a:r>
              <a:rPr lang="en-GB" altLang="en-US" sz="1969" dirty="0">
                <a:solidFill>
                  <a:schemeClr val="tx1"/>
                </a:solidFill>
              </a:rPr>
              <a:t>The asanetwork board approved the proposal and detailed as follows:</a:t>
            </a:r>
          </a:p>
          <a:p>
            <a:pPr marL="1199834" lvl="2" indent="-285736">
              <a:spcBef>
                <a:spcPts val="600"/>
              </a:spcBef>
              <a:buFont typeface="Courier New" panose="02070309020205020404" pitchFamily="49" charset="0"/>
              <a:buChar char="o"/>
            </a:pPr>
            <a:r>
              <a:rPr lang="en-GB" altLang="en-US" dirty="0">
                <a:solidFill>
                  <a:schemeClr val="tx1"/>
                </a:solidFill>
              </a:rPr>
              <a:t>asanetwork has currently 44 shares, each worth €2600, distributed among 13 shareholders. Maximum number of shares per company is 5. They propose to distribute up to 100 additional shares and increase to 10 the maximum number.</a:t>
            </a:r>
          </a:p>
          <a:p>
            <a:pPr marL="1199834" lvl="2" indent="-285736">
              <a:spcBef>
                <a:spcPts val="600"/>
              </a:spcBef>
              <a:buFont typeface="Courier New" panose="02070309020205020404" pitchFamily="49" charset="0"/>
              <a:buChar char="o"/>
            </a:pPr>
            <a:r>
              <a:rPr lang="en-GB" altLang="en-US" dirty="0">
                <a:solidFill>
                  <a:schemeClr val="tx1"/>
                </a:solidFill>
              </a:rPr>
              <a:t>Each shareholder has 1 vote independently of the number of shares; the profit share is proportional to the number of shares.</a:t>
            </a:r>
          </a:p>
          <a:p>
            <a:pPr marL="1199834" lvl="2" indent="-285736">
              <a:spcBef>
                <a:spcPts val="600"/>
              </a:spcBef>
              <a:buFont typeface="Courier New" panose="02070309020205020404" pitchFamily="49" charset="0"/>
              <a:buChar char="o"/>
            </a:pPr>
            <a:r>
              <a:rPr lang="en-GB" altLang="en-US" dirty="0">
                <a:solidFill>
                  <a:schemeClr val="tx1"/>
                </a:solidFill>
              </a:rPr>
              <a:t>EGEA would have one member in the asanetwork board</a:t>
            </a:r>
          </a:p>
          <a:p>
            <a:pPr marL="1199834" lvl="2" indent="-285736">
              <a:spcBef>
                <a:spcPts val="600"/>
              </a:spcBef>
              <a:buFont typeface="Courier New" panose="02070309020205020404" pitchFamily="49" charset="0"/>
              <a:buChar char="o"/>
            </a:pPr>
            <a:r>
              <a:rPr lang="en-GB" altLang="en-US" dirty="0">
                <a:solidFill>
                  <a:schemeClr val="tx1"/>
                </a:solidFill>
              </a:rPr>
              <a:t>EGEA would be leading further development of the standard (technical committee)</a:t>
            </a:r>
            <a:endParaRPr lang="en-GB" altLang="en-US" sz="1969" dirty="0">
              <a:solidFill>
                <a:schemeClr val="tx1"/>
              </a:solidFill>
            </a:endParaRPr>
          </a:p>
          <a:p>
            <a:pPr lvl="1">
              <a:spcBef>
                <a:spcPts val="600"/>
              </a:spcBef>
              <a:buFontTx/>
              <a:buChar char="•"/>
            </a:pPr>
            <a:r>
              <a:rPr lang="en-GB" altLang="en-US" sz="1969" dirty="0">
                <a:solidFill>
                  <a:schemeClr val="tx1"/>
                </a:solidFill>
              </a:rPr>
              <a:t>The network manager would be free for PTI applications but would be subject to a license payment for other commercial applications.</a:t>
            </a:r>
          </a:p>
        </p:txBody>
      </p:sp>
      <p:sp>
        <p:nvSpPr>
          <p:cNvPr id="20483" name="Titre 1"/>
          <p:cNvSpPr txBox="1">
            <a:spLocks/>
          </p:cNvSpPr>
          <p:nvPr/>
        </p:nvSpPr>
        <p:spPr bwMode="auto">
          <a:xfrm>
            <a:off x="3347865" y="238869"/>
            <a:ext cx="5476900" cy="1143000"/>
          </a:xfrm>
          <a:prstGeom prst="rect">
            <a:avLst/>
          </a:prstGeom>
          <a:noFill/>
          <a:ln w="9525">
            <a:noFill/>
            <a:miter lim="800000"/>
            <a:headEnd/>
            <a:tailEnd/>
          </a:ln>
        </p:spPr>
        <p:txBody>
          <a:bodyPr lIns="91411" tIns="45706" rIns="91411" bIns="45706" anchor="ctr"/>
          <a:lstStyle/>
          <a:p>
            <a:pPr algn="r" defTabSz="913957">
              <a:defRPr/>
            </a:pPr>
            <a:r>
              <a:rPr lang="en-US" altLang="en-US" sz="2812" b="1" dirty="0">
                <a:solidFill>
                  <a:srgbClr val="92D050"/>
                </a:solidFill>
                <a:latin typeface="Corbel" pitchFamily="34" charset="0"/>
              </a:rPr>
              <a:t>Asanetwork shareholder meeting May 11th </a:t>
            </a:r>
          </a:p>
        </p:txBody>
      </p:sp>
    </p:spTree>
    <p:extLst>
      <p:ext uri="{BB962C8B-B14F-4D97-AF65-F5344CB8AC3E}">
        <p14:creationId xmlns:p14="http://schemas.microsoft.com/office/powerpoint/2010/main" val="11711104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contenu 2"/>
          <p:cNvSpPr>
            <a:spLocks noGrp="1"/>
          </p:cNvSpPr>
          <p:nvPr>
            <p:ph idx="1"/>
          </p:nvPr>
        </p:nvSpPr>
        <p:spPr>
          <a:xfrm>
            <a:off x="319236" y="1714500"/>
            <a:ext cx="8686354" cy="4961558"/>
          </a:xfrm>
        </p:spPr>
        <p:txBody>
          <a:bodyPr/>
          <a:lstStyle/>
          <a:p>
            <a:pPr marL="0" indent="0">
              <a:spcBef>
                <a:spcPts val="1266"/>
              </a:spcBef>
            </a:pPr>
            <a:r>
              <a:rPr lang="en-GB" altLang="en-US" sz="2200" dirty="0">
                <a:solidFill>
                  <a:schemeClr val="bg2"/>
                </a:solidFill>
              </a:rPr>
              <a:t>Next Steps:</a:t>
            </a:r>
          </a:p>
          <a:p>
            <a:pPr marL="0" indent="0">
              <a:spcBef>
                <a:spcPts val="1266"/>
              </a:spcBef>
            </a:pPr>
            <a:endParaRPr lang="en-GB" altLang="en-US" sz="1266" dirty="0">
              <a:solidFill>
                <a:schemeClr val="bg2"/>
              </a:solidFill>
            </a:endParaRPr>
          </a:p>
          <a:p>
            <a:pPr lvl="1">
              <a:spcBef>
                <a:spcPts val="600"/>
              </a:spcBef>
              <a:buFontTx/>
              <a:buChar char="•"/>
            </a:pPr>
            <a:r>
              <a:rPr lang="en-GB" sz="1969" dirty="0">
                <a:solidFill>
                  <a:schemeClr val="tx1"/>
                </a:solidFill>
              </a:rPr>
              <a:t>After discussion with WG1o, Board members and General Assembly members, EGEA to write a letter of intent (LOI) to support the </a:t>
            </a:r>
            <a:r>
              <a:rPr lang="en-GB" sz="1969" dirty="0" err="1">
                <a:solidFill>
                  <a:schemeClr val="tx1"/>
                </a:solidFill>
              </a:rPr>
              <a:t>Asanet</a:t>
            </a:r>
            <a:r>
              <a:rPr lang="en-GB" sz="1969" dirty="0">
                <a:solidFill>
                  <a:schemeClr val="tx1"/>
                </a:solidFill>
              </a:rPr>
              <a:t> network standard</a:t>
            </a:r>
          </a:p>
          <a:p>
            <a:pPr marL="1199834" lvl="2" indent="-285736">
              <a:spcBef>
                <a:spcPts val="600"/>
              </a:spcBef>
              <a:buFont typeface="Courier New" panose="02070309020205020404" pitchFamily="49" charset="0"/>
              <a:buChar char="o"/>
            </a:pPr>
            <a:r>
              <a:rPr lang="en-GB" altLang="en-US" dirty="0">
                <a:solidFill>
                  <a:schemeClr val="tx1"/>
                </a:solidFill>
              </a:rPr>
              <a:t>LOI draft was circulated. Not reviewed by lawyers yet. Question: is such a formal document needed as it is not binding in any ways</a:t>
            </a:r>
            <a:r>
              <a:rPr lang="en-GB" altLang="en-US" dirty="0" smtClean="0">
                <a:solidFill>
                  <a:schemeClr val="tx1"/>
                </a:solidFill>
              </a:rPr>
              <a:t>?</a:t>
            </a:r>
          </a:p>
          <a:p>
            <a:pPr marL="914098" lvl="2" indent="0">
              <a:spcBef>
                <a:spcPts val="600"/>
              </a:spcBef>
            </a:pPr>
            <a:endParaRPr lang="en-GB" altLang="en-US" sz="1125" dirty="0">
              <a:solidFill>
                <a:schemeClr val="tx1"/>
              </a:solidFill>
            </a:endParaRPr>
          </a:p>
          <a:p>
            <a:pPr lvl="1">
              <a:spcBef>
                <a:spcPts val="600"/>
              </a:spcBef>
              <a:buFontTx/>
              <a:buChar char="•"/>
            </a:pPr>
            <a:r>
              <a:rPr lang="en-GB" altLang="en-US" sz="1969" dirty="0">
                <a:solidFill>
                  <a:schemeClr val="tx1"/>
                </a:solidFill>
              </a:rPr>
              <a:t>In parallel and before going further, EGEA Members are invited to consult their members to see if there is a strong interest in the project and in becoming shareholders of asanetwork.</a:t>
            </a:r>
          </a:p>
          <a:p>
            <a:pPr marL="457630" lvl="1" indent="0">
              <a:spcBef>
                <a:spcPts val="600"/>
              </a:spcBef>
            </a:pPr>
            <a:endParaRPr lang="en-GB" altLang="en-US" sz="1125" dirty="0">
              <a:solidFill>
                <a:schemeClr val="tx1"/>
              </a:solidFill>
            </a:endParaRPr>
          </a:p>
          <a:p>
            <a:pPr lvl="1">
              <a:spcBef>
                <a:spcPts val="600"/>
              </a:spcBef>
              <a:buFontTx/>
              <a:buChar char="•"/>
            </a:pPr>
            <a:r>
              <a:rPr lang="en-GB" altLang="en-US" sz="1969" dirty="0">
                <a:solidFill>
                  <a:schemeClr val="tx1"/>
                </a:solidFill>
              </a:rPr>
              <a:t>EGEA members that don’t include producers of DMS and PTI Software should consider their involvement as they are potentially new shareholders.</a:t>
            </a:r>
            <a:endParaRPr lang="en-US" altLang="en-US" sz="1969" dirty="0">
              <a:solidFill>
                <a:schemeClr val="tx1"/>
              </a:solidFill>
            </a:endParaRPr>
          </a:p>
          <a:p>
            <a:pPr lvl="1">
              <a:spcBef>
                <a:spcPts val="600"/>
              </a:spcBef>
              <a:buFontTx/>
              <a:buChar char="•"/>
            </a:pPr>
            <a:endParaRPr lang="en-GB" altLang="en-US" sz="1800" dirty="0">
              <a:solidFill>
                <a:schemeClr val="tx1"/>
              </a:solidFill>
            </a:endParaRPr>
          </a:p>
        </p:txBody>
      </p:sp>
      <p:sp>
        <p:nvSpPr>
          <p:cNvPr id="20483" name="Titre 1"/>
          <p:cNvSpPr txBox="1">
            <a:spLocks/>
          </p:cNvSpPr>
          <p:nvPr/>
        </p:nvSpPr>
        <p:spPr bwMode="auto">
          <a:xfrm>
            <a:off x="3347865" y="238869"/>
            <a:ext cx="5476900" cy="1143000"/>
          </a:xfrm>
          <a:prstGeom prst="rect">
            <a:avLst/>
          </a:prstGeom>
          <a:noFill/>
          <a:ln w="9525">
            <a:noFill/>
            <a:miter lim="800000"/>
            <a:headEnd/>
            <a:tailEnd/>
          </a:ln>
        </p:spPr>
        <p:txBody>
          <a:bodyPr lIns="91411" tIns="45706" rIns="91411" bIns="45706" anchor="ctr"/>
          <a:lstStyle/>
          <a:p>
            <a:pPr algn="r" defTabSz="913957">
              <a:defRPr/>
            </a:pPr>
            <a:r>
              <a:rPr lang="en-US" altLang="en-US" sz="2812" b="1" dirty="0">
                <a:solidFill>
                  <a:srgbClr val="92D050"/>
                </a:solidFill>
                <a:latin typeface="Corbel" pitchFamily="34" charset="0"/>
              </a:rPr>
              <a:t>Report from internal meeting with asanetwork on April 26th, 2016</a:t>
            </a:r>
          </a:p>
        </p:txBody>
      </p:sp>
    </p:spTree>
    <p:extLst>
      <p:ext uri="{BB962C8B-B14F-4D97-AF65-F5344CB8AC3E}">
        <p14:creationId xmlns:p14="http://schemas.microsoft.com/office/powerpoint/2010/main" val="1511400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647405" y="4087565"/>
            <a:ext cx="7772177" cy="1361777"/>
          </a:xfrm>
        </p:spPr>
        <p:txBody>
          <a:bodyPr rtlCol="0"/>
          <a:lstStyle/>
          <a:p>
            <a:pPr defTabSz="914071" fontAlgn="auto">
              <a:spcAft>
                <a:spcPts val="0"/>
              </a:spcAft>
              <a:defRPr/>
            </a:pPr>
            <a:r>
              <a:rPr lang="en-US" b="1" spc="-70" dirty="0" err="1" smtClean="0"/>
              <a:t>Automechanika</a:t>
            </a:r>
            <a:r>
              <a:rPr lang="en-US" b="1" spc="-70" dirty="0" smtClean="0"/>
              <a:t> Frankfurt 2016</a:t>
            </a:r>
            <a:endParaRPr lang="en-US" b="1" spc="-7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4696" y="797668"/>
            <a:ext cx="4096930" cy="880840"/>
          </a:xfrm>
          <a:prstGeom prst="rect">
            <a:avLst/>
          </a:prstGeom>
        </p:spPr>
      </p:pic>
    </p:spTree>
    <p:extLst>
      <p:ext uri="{BB962C8B-B14F-4D97-AF65-F5344CB8AC3E}">
        <p14:creationId xmlns:p14="http://schemas.microsoft.com/office/powerpoint/2010/main" val="3741806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re 1"/>
          <p:cNvSpPr txBox="1">
            <a:spLocks/>
          </p:cNvSpPr>
          <p:nvPr/>
        </p:nvSpPr>
        <p:spPr bwMode="auto">
          <a:xfrm>
            <a:off x="3849812" y="238869"/>
            <a:ext cx="4974952" cy="1143000"/>
          </a:xfrm>
          <a:prstGeom prst="rect">
            <a:avLst/>
          </a:prstGeom>
          <a:noFill/>
          <a:ln w="9525">
            <a:noFill/>
            <a:miter lim="800000"/>
            <a:headEnd/>
            <a:tailEnd/>
          </a:ln>
        </p:spPr>
        <p:txBody>
          <a:bodyPr lIns="91411" tIns="45706" rIns="91411" bIns="45706" anchor="ctr"/>
          <a:lstStyle/>
          <a:p>
            <a:pPr algn="r" defTabSz="912935"/>
            <a:r>
              <a:rPr lang="en-US" altLang="en-US" sz="2800" b="1" dirty="0" smtClean="0">
                <a:solidFill>
                  <a:srgbClr val="92D050"/>
                </a:solidFill>
              </a:rPr>
              <a:t>Meetings with potential new members</a:t>
            </a:r>
            <a:endParaRPr lang="en-US" altLang="en-US" sz="2800" b="1" dirty="0">
              <a:solidFill>
                <a:srgbClr val="92D05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734382708"/>
              </p:ext>
            </p:extLst>
          </p:nvPr>
        </p:nvGraphicFramePr>
        <p:xfrm>
          <a:off x="535027" y="1506798"/>
          <a:ext cx="7957219" cy="5134148"/>
        </p:xfrm>
        <a:graphic>
          <a:graphicData uri="http://schemas.openxmlformats.org/drawingml/2006/table">
            <a:tbl>
              <a:tblPr/>
              <a:tblGrid>
                <a:gridCol w="1176426"/>
                <a:gridCol w="2401871"/>
                <a:gridCol w="2646960"/>
                <a:gridCol w="1731962"/>
              </a:tblGrid>
              <a:tr h="562289">
                <a:tc>
                  <a:txBody>
                    <a:bodyPr/>
                    <a:lstStyle/>
                    <a:p>
                      <a:pPr algn="l" fontAlgn="ctr"/>
                      <a:r>
                        <a:rPr lang="en-US" sz="1600" b="1" i="0" u="none" strike="noStrike" dirty="0">
                          <a:solidFill>
                            <a:srgbClr val="FFFFFF"/>
                          </a:solidFill>
                          <a:effectLst/>
                          <a:latin typeface="Trebuchet MS" panose="020B0603020202020204" pitchFamily="34" charset="0"/>
                        </a:rPr>
                        <a:t>Country</a:t>
                      </a:r>
                    </a:p>
                  </a:txBody>
                  <a:tcPr marL="7023" marR="7023" marT="7023" marB="0" anchor="ctr">
                    <a:lnL w="12700" cap="flat" cmpd="sng" algn="ctr">
                      <a:solidFill>
                        <a:srgbClr val="DE3800"/>
                      </a:solidFill>
                      <a:prstDash val="solid"/>
                      <a:round/>
                      <a:headEnd type="none" w="med" len="med"/>
                      <a:tailEnd type="none" w="med" len="med"/>
                    </a:lnL>
                    <a:lnR>
                      <a:noFill/>
                    </a:lnR>
                    <a:lnT w="12700" cap="flat" cmpd="sng" algn="ctr">
                      <a:solidFill>
                        <a:srgbClr val="DE38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E3800"/>
                    </a:solidFill>
                  </a:tcPr>
                </a:tc>
                <a:tc>
                  <a:txBody>
                    <a:bodyPr/>
                    <a:lstStyle/>
                    <a:p>
                      <a:pPr algn="l" fontAlgn="ctr"/>
                      <a:r>
                        <a:rPr lang="en-US" sz="1600" b="1" i="0" u="none" strike="noStrike" dirty="0">
                          <a:solidFill>
                            <a:srgbClr val="FFFFFF"/>
                          </a:solidFill>
                          <a:effectLst/>
                          <a:latin typeface="Trebuchet MS" panose="020B0603020202020204" pitchFamily="34" charset="0"/>
                        </a:rPr>
                        <a:t>Company/Association</a:t>
                      </a:r>
                    </a:p>
                  </a:txBody>
                  <a:tcPr marL="7023" marR="7023" marT="7023" marB="0" anchor="ctr">
                    <a:lnL>
                      <a:noFill/>
                    </a:lnL>
                    <a:lnR>
                      <a:noFill/>
                    </a:lnR>
                    <a:lnT w="12700" cap="flat" cmpd="sng" algn="ctr">
                      <a:solidFill>
                        <a:srgbClr val="DE38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E3800"/>
                    </a:solidFill>
                  </a:tcPr>
                </a:tc>
                <a:tc>
                  <a:txBody>
                    <a:bodyPr/>
                    <a:lstStyle/>
                    <a:p>
                      <a:pPr algn="l" fontAlgn="ctr"/>
                      <a:r>
                        <a:rPr lang="en-US" sz="1600" b="1" i="0" u="none" strike="noStrike">
                          <a:solidFill>
                            <a:srgbClr val="FFFFFF"/>
                          </a:solidFill>
                          <a:effectLst/>
                          <a:latin typeface="Trebuchet MS" panose="020B0603020202020204" pitchFamily="34" charset="0"/>
                        </a:rPr>
                        <a:t>Contact details</a:t>
                      </a:r>
                    </a:p>
                  </a:txBody>
                  <a:tcPr marL="7023" marR="7023" marT="7023" marB="0" anchor="ctr">
                    <a:lnL>
                      <a:noFill/>
                    </a:lnL>
                    <a:lnR>
                      <a:noFill/>
                    </a:lnR>
                    <a:lnT w="12700" cap="flat" cmpd="sng" algn="ctr">
                      <a:solidFill>
                        <a:srgbClr val="DE38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E3800"/>
                    </a:solidFill>
                  </a:tcPr>
                </a:tc>
                <a:tc>
                  <a:txBody>
                    <a:bodyPr/>
                    <a:lstStyle/>
                    <a:p>
                      <a:pPr algn="l" fontAlgn="ctr"/>
                      <a:r>
                        <a:rPr lang="en-US" sz="1600" b="1" i="0" u="none" strike="noStrike">
                          <a:solidFill>
                            <a:srgbClr val="FFFFFF"/>
                          </a:solidFill>
                          <a:effectLst/>
                          <a:latin typeface="Trebuchet MS" panose="020B0603020202020204" pitchFamily="34" charset="0"/>
                        </a:rPr>
                        <a:t>Products</a:t>
                      </a:r>
                    </a:p>
                  </a:txBody>
                  <a:tcPr marL="7023" marR="7023" marT="7023" marB="0" anchor="ctr">
                    <a:lnL>
                      <a:noFill/>
                    </a:lnL>
                    <a:lnR>
                      <a:noFill/>
                    </a:lnR>
                    <a:lnT w="12700" cap="flat" cmpd="sng" algn="ctr">
                      <a:solidFill>
                        <a:srgbClr val="DE38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E3800"/>
                    </a:solidFill>
                  </a:tcPr>
                </a:tc>
              </a:tr>
              <a:tr h="631818">
                <a:tc>
                  <a:txBody>
                    <a:bodyPr/>
                    <a:lstStyle/>
                    <a:p>
                      <a:pPr algn="l" fontAlgn="t"/>
                      <a:r>
                        <a:rPr lang="en-US" sz="1400" b="0" i="0" u="none" strike="noStrike">
                          <a:solidFill>
                            <a:srgbClr val="616668"/>
                          </a:solidFill>
                          <a:effectLst/>
                          <a:latin typeface="Trebuchet MS" panose="020B0603020202020204" pitchFamily="34" charset="0"/>
                        </a:rPr>
                        <a:t>AT</a:t>
                      </a:r>
                    </a:p>
                  </a:txBody>
                  <a:tcPr marL="7023" marR="7023" marT="7023" marB="0">
                    <a:lnL w="12700" cap="flat" cmpd="sng" algn="ctr">
                      <a:solidFill>
                        <a:srgbClr val="DE38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9D9D9"/>
                    </a:solidFill>
                  </a:tcPr>
                </a:tc>
                <a:tc>
                  <a:txBody>
                    <a:bodyPr/>
                    <a:lstStyle/>
                    <a:p>
                      <a:pPr algn="l" fontAlgn="t"/>
                      <a:r>
                        <a:rPr lang="en-US" sz="1400" b="0" i="0" u="none" strike="noStrike" dirty="0">
                          <a:solidFill>
                            <a:srgbClr val="616668"/>
                          </a:solidFill>
                          <a:effectLst/>
                          <a:latin typeface="Trebuchet MS" panose="020B0603020202020204" pitchFamily="34" charset="0"/>
                        </a:rPr>
                        <a:t>Hofmann </a:t>
                      </a:r>
                      <a:r>
                        <a:rPr lang="en-US" sz="1400" b="0" i="0" u="none" strike="noStrike" dirty="0" err="1">
                          <a:solidFill>
                            <a:srgbClr val="616668"/>
                          </a:solidFill>
                          <a:effectLst/>
                          <a:latin typeface="Trebuchet MS" panose="020B0603020202020204" pitchFamily="34" charset="0"/>
                        </a:rPr>
                        <a:t>Megaplan</a:t>
                      </a:r>
                      <a:r>
                        <a:rPr lang="en-US" sz="1400" b="0" i="0" u="none" strike="noStrike" dirty="0">
                          <a:solidFill>
                            <a:srgbClr val="616668"/>
                          </a:solidFill>
                          <a:effectLst/>
                          <a:latin typeface="Trebuchet MS" panose="020B0603020202020204" pitchFamily="34" charset="0"/>
                        </a:rPr>
                        <a:t> GmbH</a:t>
                      </a: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9D9D9"/>
                    </a:solidFill>
                  </a:tcPr>
                </a:tc>
                <a:tc>
                  <a:txBody>
                    <a:bodyPr/>
                    <a:lstStyle/>
                    <a:p>
                      <a:pPr algn="l" fontAlgn="t"/>
                      <a:r>
                        <a:rPr lang="en-US" sz="1400" b="0" i="0" u="sng" strike="noStrike" dirty="0">
                          <a:solidFill>
                            <a:srgbClr val="2BB0ED"/>
                          </a:solidFill>
                          <a:effectLst/>
                          <a:latin typeface="Trebuchet MS" panose="020B0603020202020204" pitchFamily="34" charset="0"/>
                          <a:hlinkClick r:id="rId2"/>
                        </a:rPr>
                        <a:t>0043 6214/646612</a:t>
                      </a:r>
                      <a:br>
                        <a:rPr lang="en-US" sz="1400" b="0" i="0" u="sng" strike="noStrike" dirty="0">
                          <a:solidFill>
                            <a:srgbClr val="2BB0ED"/>
                          </a:solidFill>
                          <a:effectLst/>
                          <a:latin typeface="Trebuchet MS" panose="020B0603020202020204" pitchFamily="34" charset="0"/>
                          <a:hlinkClick r:id="rId2"/>
                        </a:rPr>
                      </a:br>
                      <a:r>
                        <a:rPr lang="en-US" sz="1400" b="0" i="0" u="sng" strike="noStrike" dirty="0">
                          <a:solidFill>
                            <a:srgbClr val="2BB0ED"/>
                          </a:solidFill>
                          <a:effectLst/>
                          <a:latin typeface="Trebuchet MS" panose="020B0603020202020204" pitchFamily="34" charset="0"/>
                          <a:hlinkClick r:id="rId2"/>
                        </a:rPr>
                        <a:t>hm-mail@hofmann-megaplan.com</a:t>
                      </a:r>
                      <a:endParaRPr lang="en-US" sz="1400" b="0" i="0" u="sng" strike="noStrike" dirty="0">
                        <a:solidFill>
                          <a:srgbClr val="2BB0ED"/>
                        </a:solidFill>
                        <a:effectLst/>
                        <a:latin typeface="Trebuchet MS" panose="020B0603020202020204" pitchFamily="34" charset="0"/>
                      </a:endParaRP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9D9D9"/>
                    </a:solidFill>
                  </a:tcPr>
                </a:tc>
                <a:tc>
                  <a:txBody>
                    <a:bodyPr/>
                    <a:lstStyle/>
                    <a:p>
                      <a:pPr algn="l" fontAlgn="t"/>
                      <a:endParaRPr lang="en-US" sz="1400" b="0" i="0" u="none" strike="noStrike">
                        <a:solidFill>
                          <a:srgbClr val="616668"/>
                        </a:solidFill>
                        <a:effectLst/>
                        <a:latin typeface="Trebuchet MS" panose="020B0603020202020204" pitchFamily="34" charset="0"/>
                      </a:endParaRP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9D9D9"/>
                    </a:solidFill>
                  </a:tcPr>
                </a:tc>
              </a:tr>
              <a:tr h="423498">
                <a:tc>
                  <a:txBody>
                    <a:bodyPr/>
                    <a:lstStyle/>
                    <a:p>
                      <a:pPr algn="l" fontAlgn="t"/>
                      <a:r>
                        <a:rPr lang="en-US" sz="1400" b="0" i="0" u="none" strike="noStrike">
                          <a:solidFill>
                            <a:srgbClr val="616668"/>
                          </a:solidFill>
                          <a:effectLst/>
                          <a:latin typeface="Trebuchet MS" panose="020B0603020202020204" pitchFamily="34" charset="0"/>
                        </a:rPr>
                        <a:t>CZ</a:t>
                      </a:r>
                    </a:p>
                  </a:txBody>
                  <a:tcPr marL="7023" marR="7023" marT="7023" marB="0">
                    <a:lnL w="12700" cap="flat" cmpd="sng" algn="ctr">
                      <a:solidFill>
                        <a:srgbClr val="DE38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t"/>
                      <a:r>
                        <a:rPr lang="en-US" sz="1400" b="0" i="0" u="none" strike="noStrike">
                          <a:solidFill>
                            <a:srgbClr val="616668"/>
                          </a:solidFill>
                          <a:effectLst/>
                          <a:latin typeface="Trebuchet MS" panose="020B0603020202020204" pitchFamily="34" charset="0"/>
                        </a:rPr>
                        <a:t>AUTO MOTIVE INDUSTRIAL </a:t>
                      </a: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616668"/>
                          </a:solidFill>
                          <a:effectLst/>
                          <a:latin typeface="Trebuchet MS" panose="020B0603020202020204" pitchFamily="34" charset="0"/>
                        </a:rPr>
                        <a:t>00420 461/618555</a:t>
                      </a:r>
                      <a:br>
                        <a:rPr lang="en-US" sz="1400" b="0" i="0" u="none" strike="noStrike" dirty="0">
                          <a:solidFill>
                            <a:srgbClr val="616668"/>
                          </a:solidFill>
                          <a:effectLst/>
                          <a:latin typeface="Trebuchet MS" panose="020B0603020202020204" pitchFamily="34" charset="0"/>
                        </a:rPr>
                      </a:br>
                      <a:r>
                        <a:rPr lang="en-US" sz="1400" b="0" i="0" u="none" strike="noStrike" dirty="0">
                          <a:solidFill>
                            <a:srgbClr val="616668"/>
                          </a:solidFill>
                          <a:effectLst/>
                          <a:latin typeface="Trebuchet MS" panose="020B0603020202020204" pitchFamily="34" charset="0"/>
                        </a:rPr>
                        <a:t>info@automotive.cz</a:t>
                      </a: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t"/>
                      <a:r>
                        <a:rPr lang="en-US" sz="1400" b="0" i="0" u="none" strike="noStrike">
                          <a:solidFill>
                            <a:srgbClr val="616668"/>
                          </a:solidFill>
                          <a:effectLst/>
                          <a:latin typeface="Trebuchet MS" panose="020B0603020202020204" pitchFamily="34" charset="0"/>
                        </a:rPr>
                        <a:t>lifting platforms</a:t>
                      </a: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r>
              <a:tr h="215177">
                <a:tc>
                  <a:txBody>
                    <a:bodyPr/>
                    <a:lstStyle/>
                    <a:p>
                      <a:pPr algn="l" fontAlgn="t"/>
                      <a:r>
                        <a:rPr lang="en-US" sz="1400" b="0" i="0" u="none" strike="noStrike">
                          <a:solidFill>
                            <a:srgbClr val="616668"/>
                          </a:solidFill>
                          <a:effectLst/>
                          <a:latin typeface="Trebuchet MS" panose="020B0603020202020204" pitchFamily="34" charset="0"/>
                        </a:rPr>
                        <a:t>CZ</a:t>
                      </a:r>
                    </a:p>
                  </a:txBody>
                  <a:tcPr marL="7023" marR="7023" marT="7023" marB="0">
                    <a:lnL w="12700" cap="flat" cmpd="sng" algn="ctr">
                      <a:solidFill>
                        <a:srgbClr val="DE38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9D9D9"/>
                    </a:solidFill>
                  </a:tcPr>
                </a:tc>
                <a:tc>
                  <a:txBody>
                    <a:bodyPr/>
                    <a:lstStyle/>
                    <a:p>
                      <a:pPr algn="l" fontAlgn="t"/>
                      <a:r>
                        <a:rPr lang="en-US" sz="1400" b="0" i="0" u="none" strike="noStrike">
                          <a:solidFill>
                            <a:srgbClr val="616668"/>
                          </a:solidFill>
                          <a:effectLst/>
                          <a:latin typeface="Trebuchet MS" panose="020B0603020202020204" pitchFamily="34" charset="0"/>
                        </a:rPr>
                        <a:t>Modular Test</a:t>
                      </a: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9D9D9"/>
                    </a:solidFill>
                  </a:tcPr>
                </a:tc>
                <a:tc>
                  <a:txBody>
                    <a:bodyPr/>
                    <a:lstStyle/>
                    <a:p>
                      <a:pPr algn="l" fontAlgn="t"/>
                      <a:r>
                        <a:rPr lang="en-US" sz="1400" b="0" i="0" u="sng" strike="noStrike" dirty="0">
                          <a:solidFill>
                            <a:srgbClr val="2BB0ED"/>
                          </a:solidFill>
                          <a:effectLst/>
                          <a:latin typeface="Trebuchet MS" panose="020B0603020202020204" pitchFamily="34" charset="0"/>
                          <a:hlinkClick r:id="rId3"/>
                        </a:rPr>
                        <a:t>Pavel@ModularTest.cz</a:t>
                      </a:r>
                      <a:endParaRPr lang="en-US" sz="1400" b="0" i="0" u="sng" strike="noStrike" dirty="0">
                        <a:solidFill>
                          <a:srgbClr val="2BB0ED"/>
                        </a:solidFill>
                        <a:effectLst/>
                        <a:latin typeface="Trebuchet MS" panose="020B0603020202020204" pitchFamily="34" charset="0"/>
                      </a:endParaRP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9D9D9"/>
                    </a:solidFill>
                  </a:tcPr>
                </a:tc>
                <a:tc>
                  <a:txBody>
                    <a:bodyPr/>
                    <a:lstStyle/>
                    <a:p>
                      <a:pPr algn="l" fontAlgn="t"/>
                      <a:r>
                        <a:rPr lang="en-US" sz="1400" b="0" i="0" u="none" strike="noStrike">
                          <a:solidFill>
                            <a:srgbClr val="616668"/>
                          </a:solidFill>
                          <a:effectLst/>
                          <a:latin typeface="Trebuchet MS" panose="020B0603020202020204" pitchFamily="34" charset="0"/>
                        </a:rPr>
                        <a:t>suspension testers</a:t>
                      </a: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9D9D9"/>
                    </a:solidFill>
                  </a:tcPr>
                </a:tc>
              </a:tr>
              <a:tr h="215177">
                <a:tc>
                  <a:txBody>
                    <a:bodyPr/>
                    <a:lstStyle/>
                    <a:p>
                      <a:pPr algn="l" fontAlgn="t"/>
                      <a:r>
                        <a:rPr lang="en-US" sz="1400" b="0" i="0" u="none" strike="noStrike">
                          <a:solidFill>
                            <a:srgbClr val="616668"/>
                          </a:solidFill>
                          <a:effectLst/>
                          <a:latin typeface="Trebuchet MS" panose="020B0603020202020204" pitchFamily="34" charset="0"/>
                        </a:rPr>
                        <a:t>DK</a:t>
                      </a:r>
                    </a:p>
                  </a:txBody>
                  <a:tcPr marL="7023" marR="7023" marT="7023" marB="0">
                    <a:lnL w="12700" cap="flat" cmpd="sng" algn="ctr">
                      <a:solidFill>
                        <a:srgbClr val="DE38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t"/>
                      <a:r>
                        <a:rPr lang="en-US" sz="1400" b="0" i="0" u="none" strike="noStrike">
                          <a:solidFill>
                            <a:srgbClr val="616668"/>
                          </a:solidFill>
                          <a:effectLst/>
                          <a:latin typeface="Trebuchet MS" panose="020B0603020202020204" pitchFamily="34" charset="0"/>
                        </a:rPr>
                        <a:t>AUTIG - Danish Association</a:t>
                      </a: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t"/>
                      <a:r>
                        <a:rPr lang="en-US" sz="1400" b="0" i="0" u="none" strike="noStrike">
                          <a:solidFill>
                            <a:srgbClr val="616668"/>
                          </a:solidFill>
                          <a:effectLst/>
                          <a:latin typeface="Trebuchet MS" panose="020B0603020202020204" pitchFamily="34" charset="0"/>
                        </a:rPr>
                        <a:t>Frank Hansen</a:t>
                      </a: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t"/>
                      <a:endParaRPr lang="en-US" sz="1400" b="0" i="0" u="none" strike="noStrike">
                        <a:solidFill>
                          <a:srgbClr val="616668"/>
                        </a:solidFill>
                        <a:effectLst/>
                        <a:latin typeface="Trebuchet MS" panose="020B0603020202020204" pitchFamily="34" charset="0"/>
                      </a:endParaRP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r>
              <a:tr h="423498">
                <a:tc>
                  <a:txBody>
                    <a:bodyPr/>
                    <a:lstStyle/>
                    <a:p>
                      <a:pPr algn="l" fontAlgn="t"/>
                      <a:r>
                        <a:rPr lang="en-US" sz="1400" b="0" i="0" u="none" strike="noStrike">
                          <a:solidFill>
                            <a:srgbClr val="616668"/>
                          </a:solidFill>
                          <a:effectLst/>
                          <a:latin typeface="Trebuchet MS" panose="020B0603020202020204" pitchFamily="34" charset="0"/>
                        </a:rPr>
                        <a:t>DK</a:t>
                      </a:r>
                    </a:p>
                  </a:txBody>
                  <a:tcPr marL="7023" marR="7023" marT="7023" marB="0">
                    <a:lnL w="12700" cap="flat" cmpd="sng" algn="ctr">
                      <a:solidFill>
                        <a:srgbClr val="DE38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9D9D9"/>
                    </a:solidFill>
                  </a:tcPr>
                </a:tc>
                <a:tc>
                  <a:txBody>
                    <a:bodyPr/>
                    <a:lstStyle/>
                    <a:p>
                      <a:pPr algn="l" fontAlgn="t"/>
                      <a:r>
                        <a:rPr lang="en-US" sz="1400" b="0" i="0" u="none" strike="noStrike">
                          <a:solidFill>
                            <a:srgbClr val="616668"/>
                          </a:solidFill>
                          <a:effectLst/>
                          <a:latin typeface="Trebuchet MS" panose="020B0603020202020204" pitchFamily="34" charset="0"/>
                        </a:rPr>
                        <a:t>AC Hydraulic</a:t>
                      </a: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9D9D9"/>
                    </a:solidFill>
                  </a:tcPr>
                </a:tc>
                <a:tc>
                  <a:txBody>
                    <a:bodyPr/>
                    <a:lstStyle/>
                    <a:p>
                      <a:pPr algn="l" fontAlgn="t"/>
                      <a:r>
                        <a:rPr lang="en-US" sz="1400" b="0" i="0" u="none" strike="noStrike" dirty="0">
                          <a:solidFill>
                            <a:srgbClr val="616668"/>
                          </a:solidFill>
                          <a:effectLst/>
                          <a:latin typeface="Trebuchet MS" panose="020B0603020202020204" pitchFamily="34" charset="0"/>
                        </a:rPr>
                        <a:t>0045 86622166</a:t>
                      </a:r>
                      <a:br>
                        <a:rPr lang="en-US" sz="1400" b="0" i="0" u="none" strike="noStrike" dirty="0">
                          <a:solidFill>
                            <a:srgbClr val="616668"/>
                          </a:solidFill>
                          <a:effectLst/>
                          <a:latin typeface="Trebuchet MS" panose="020B0603020202020204" pitchFamily="34" charset="0"/>
                        </a:rPr>
                      </a:br>
                      <a:r>
                        <a:rPr lang="en-US" sz="1400" b="0" i="0" u="none" strike="noStrike" dirty="0">
                          <a:solidFill>
                            <a:srgbClr val="616668"/>
                          </a:solidFill>
                          <a:effectLst/>
                          <a:latin typeface="Trebuchet MS" panose="020B0603020202020204" pitchFamily="34" charset="0"/>
                        </a:rPr>
                        <a:t>ac@ac-hydraulic.dk </a:t>
                      </a: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9D9D9"/>
                    </a:solidFill>
                  </a:tcPr>
                </a:tc>
                <a:tc>
                  <a:txBody>
                    <a:bodyPr/>
                    <a:lstStyle/>
                    <a:p>
                      <a:pPr algn="l" fontAlgn="t"/>
                      <a:r>
                        <a:rPr lang="en-US" sz="1400" b="0" i="0" u="none" strike="noStrike">
                          <a:solidFill>
                            <a:srgbClr val="616668"/>
                          </a:solidFill>
                          <a:effectLst/>
                          <a:latin typeface="Trebuchet MS" panose="020B0603020202020204" pitchFamily="34" charset="0"/>
                        </a:rPr>
                        <a:t>lifts</a:t>
                      </a: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9D9D9"/>
                    </a:solidFill>
                  </a:tcPr>
                </a:tc>
              </a:tr>
              <a:tr h="215177">
                <a:tc>
                  <a:txBody>
                    <a:bodyPr/>
                    <a:lstStyle/>
                    <a:p>
                      <a:pPr algn="l" fontAlgn="t"/>
                      <a:r>
                        <a:rPr lang="en-US" sz="1400" b="0" i="0" u="none" strike="noStrike">
                          <a:solidFill>
                            <a:srgbClr val="616668"/>
                          </a:solidFill>
                          <a:effectLst/>
                          <a:latin typeface="Trebuchet MS" panose="020B0603020202020204" pitchFamily="34" charset="0"/>
                        </a:rPr>
                        <a:t>DK</a:t>
                      </a:r>
                    </a:p>
                  </a:txBody>
                  <a:tcPr marL="7023" marR="7023" marT="7023" marB="0">
                    <a:lnL w="12700" cap="flat" cmpd="sng" algn="ctr">
                      <a:solidFill>
                        <a:srgbClr val="DE38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t"/>
                      <a:r>
                        <a:rPr lang="en-US" sz="1400" b="0" i="0" u="none" strike="noStrike">
                          <a:solidFill>
                            <a:srgbClr val="616668"/>
                          </a:solidFill>
                          <a:effectLst/>
                          <a:latin typeface="Trebuchet MS" panose="020B0603020202020204" pitchFamily="34" charset="0"/>
                        </a:rPr>
                        <a:t>BM Test Equipment</a:t>
                      </a: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t"/>
                      <a:endParaRPr lang="en-US" sz="1400" b="0" i="0" u="none" strike="noStrike" dirty="0">
                        <a:solidFill>
                          <a:srgbClr val="616668"/>
                        </a:solidFill>
                        <a:effectLst/>
                        <a:latin typeface="Trebuchet MS" panose="020B0603020202020204" pitchFamily="34" charset="0"/>
                      </a:endParaRP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t"/>
                      <a:endParaRPr lang="en-US" sz="1400" b="0" i="0" u="none" strike="noStrike">
                        <a:solidFill>
                          <a:srgbClr val="616668"/>
                        </a:solidFill>
                        <a:effectLst/>
                        <a:latin typeface="Trebuchet MS" panose="020B0603020202020204" pitchFamily="34" charset="0"/>
                      </a:endParaRP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r>
              <a:tr h="215177">
                <a:tc>
                  <a:txBody>
                    <a:bodyPr/>
                    <a:lstStyle/>
                    <a:p>
                      <a:pPr algn="l" fontAlgn="t"/>
                      <a:r>
                        <a:rPr lang="en-US" sz="1400" b="0" i="0" u="none" strike="noStrike">
                          <a:solidFill>
                            <a:srgbClr val="616668"/>
                          </a:solidFill>
                          <a:effectLst/>
                          <a:latin typeface="Trebuchet MS" panose="020B0603020202020204" pitchFamily="34" charset="0"/>
                        </a:rPr>
                        <a:t>DK</a:t>
                      </a:r>
                    </a:p>
                  </a:txBody>
                  <a:tcPr marL="7023" marR="7023" marT="7023" marB="0">
                    <a:lnL w="12700" cap="flat" cmpd="sng" algn="ctr">
                      <a:solidFill>
                        <a:srgbClr val="DE38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9D9D9"/>
                    </a:solidFill>
                  </a:tcPr>
                </a:tc>
                <a:tc>
                  <a:txBody>
                    <a:bodyPr/>
                    <a:lstStyle/>
                    <a:p>
                      <a:pPr algn="l" fontAlgn="t"/>
                      <a:r>
                        <a:rPr lang="en-US" sz="1400" b="0" i="0" u="none" strike="noStrike">
                          <a:solidFill>
                            <a:srgbClr val="616668"/>
                          </a:solidFill>
                          <a:effectLst/>
                          <a:latin typeface="Trebuchet MS" panose="020B0603020202020204" pitchFamily="34" charset="0"/>
                        </a:rPr>
                        <a:t>Stenhoj</a:t>
                      </a: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9D9D9"/>
                    </a:solidFill>
                  </a:tcPr>
                </a:tc>
                <a:tc>
                  <a:txBody>
                    <a:bodyPr/>
                    <a:lstStyle/>
                    <a:p>
                      <a:pPr algn="l" fontAlgn="t"/>
                      <a:endParaRPr lang="en-US" sz="1400" b="0" i="0" u="none" strike="noStrike" dirty="0">
                        <a:solidFill>
                          <a:srgbClr val="616668"/>
                        </a:solidFill>
                        <a:effectLst/>
                        <a:latin typeface="Trebuchet MS" panose="020B0603020202020204" pitchFamily="34" charset="0"/>
                      </a:endParaRP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9D9D9"/>
                    </a:solidFill>
                  </a:tcPr>
                </a:tc>
                <a:tc>
                  <a:txBody>
                    <a:bodyPr/>
                    <a:lstStyle/>
                    <a:p>
                      <a:pPr algn="l" fontAlgn="t"/>
                      <a:endParaRPr lang="en-US" sz="1400" b="0" i="0" u="none" strike="noStrike">
                        <a:solidFill>
                          <a:srgbClr val="616668"/>
                        </a:solidFill>
                        <a:effectLst/>
                        <a:latin typeface="Trebuchet MS" panose="020B0603020202020204" pitchFamily="34" charset="0"/>
                      </a:endParaRP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9D9D9"/>
                    </a:solidFill>
                  </a:tcPr>
                </a:tc>
              </a:tr>
              <a:tr h="631818">
                <a:tc>
                  <a:txBody>
                    <a:bodyPr/>
                    <a:lstStyle/>
                    <a:p>
                      <a:pPr algn="l" fontAlgn="t"/>
                      <a:r>
                        <a:rPr lang="en-US" sz="1400" b="0" i="0" u="none" strike="noStrike">
                          <a:solidFill>
                            <a:srgbClr val="616668"/>
                          </a:solidFill>
                          <a:effectLst/>
                          <a:latin typeface="Trebuchet MS" panose="020B0603020202020204" pitchFamily="34" charset="0"/>
                        </a:rPr>
                        <a:t>FI</a:t>
                      </a:r>
                    </a:p>
                  </a:txBody>
                  <a:tcPr marL="7023" marR="7023" marT="7023" marB="0">
                    <a:lnL w="12700" cap="flat" cmpd="sng" algn="ctr">
                      <a:solidFill>
                        <a:srgbClr val="DE38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t"/>
                      <a:r>
                        <a:rPr lang="en-GB" sz="1400" b="0" i="0" u="none" strike="noStrike">
                          <a:solidFill>
                            <a:srgbClr val="616668"/>
                          </a:solidFill>
                          <a:effectLst/>
                          <a:latin typeface="Trebuchet MS" panose="020B0603020202020204" pitchFamily="34" charset="0"/>
                        </a:rPr>
                        <a:t>AOT - TEKNINEN KAUPPA- Association of Finnish Technical Traders</a:t>
                      </a: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t"/>
                      <a:r>
                        <a:rPr lang="en-US" sz="1400" b="0" i="0" u="none" strike="noStrike" dirty="0" err="1">
                          <a:solidFill>
                            <a:srgbClr val="616668"/>
                          </a:solidFill>
                          <a:effectLst/>
                          <a:latin typeface="Trebuchet MS" panose="020B0603020202020204" pitchFamily="34" charset="0"/>
                        </a:rPr>
                        <a:t>Heikki</a:t>
                      </a:r>
                      <a:r>
                        <a:rPr lang="en-US" sz="1400" b="0" i="0" u="none" strike="noStrike" dirty="0">
                          <a:solidFill>
                            <a:srgbClr val="616668"/>
                          </a:solidFill>
                          <a:effectLst/>
                          <a:latin typeface="Trebuchet MS" panose="020B0603020202020204" pitchFamily="34" charset="0"/>
                        </a:rPr>
                        <a:t> </a:t>
                      </a:r>
                      <a:r>
                        <a:rPr lang="en-US" sz="1400" b="0" i="0" u="none" strike="noStrike" dirty="0" err="1">
                          <a:solidFill>
                            <a:srgbClr val="616668"/>
                          </a:solidFill>
                          <a:effectLst/>
                          <a:latin typeface="Trebuchet MS" panose="020B0603020202020204" pitchFamily="34" charset="0"/>
                        </a:rPr>
                        <a:t>Ojanperä</a:t>
                      </a:r>
                      <a:endParaRPr lang="en-US" sz="1400" b="0" i="0" u="none" strike="noStrike" dirty="0">
                        <a:solidFill>
                          <a:srgbClr val="616668"/>
                        </a:solidFill>
                        <a:effectLst/>
                        <a:latin typeface="Trebuchet MS" panose="020B0603020202020204" pitchFamily="34" charset="0"/>
                      </a:endParaRP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t"/>
                      <a:endParaRPr lang="en-US" sz="1400" b="0" i="0" u="none" strike="noStrike" dirty="0">
                        <a:solidFill>
                          <a:srgbClr val="616668"/>
                        </a:solidFill>
                        <a:effectLst/>
                        <a:latin typeface="Trebuchet MS" panose="020B0603020202020204" pitchFamily="34" charset="0"/>
                      </a:endParaRP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r>
              <a:tr h="215177">
                <a:tc>
                  <a:txBody>
                    <a:bodyPr/>
                    <a:lstStyle/>
                    <a:p>
                      <a:pPr algn="l" fontAlgn="t"/>
                      <a:r>
                        <a:rPr lang="en-US" sz="1400" b="0" i="0" u="none" strike="noStrike">
                          <a:solidFill>
                            <a:srgbClr val="616668"/>
                          </a:solidFill>
                          <a:effectLst/>
                          <a:latin typeface="Trebuchet MS" panose="020B0603020202020204" pitchFamily="34" charset="0"/>
                        </a:rPr>
                        <a:t>HU</a:t>
                      </a:r>
                    </a:p>
                  </a:txBody>
                  <a:tcPr marL="7023" marR="7023" marT="7023" marB="0">
                    <a:lnL w="12700" cap="flat" cmpd="sng" algn="ctr">
                      <a:solidFill>
                        <a:srgbClr val="DE38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9D9D9"/>
                    </a:solidFill>
                  </a:tcPr>
                </a:tc>
                <a:tc>
                  <a:txBody>
                    <a:bodyPr/>
                    <a:lstStyle/>
                    <a:p>
                      <a:pPr algn="l" fontAlgn="t"/>
                      <a:endParaRPr lang="en-US" sz="1400" b="0" i="0" u="none" strike="noStrike">
                        <a:solidFill>
                          <a:srgbClr val="616668"/>
                        </a:solidFill>
                        <a:effectLst/>
                        <a:latin typeface="Trebuchet MS" panose="020B0603020202020204" pitchFamily="34" charset="0"/>
                      </a:endParaRP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9D9D9"/>
                    </a:solidFill>
                  </a:tcPr>
                </a:tc>
                <a:tc>
                  <a:txBody>
                    <a:bodyPr/>
                    <a:lstStyle/>
                    <a:p>
                      <a:pPr algn="l" fontAlgn="t"/>
                      <a:endParaRPr lang="en-US" sz="1400" b="0" i="0" u="none" strike="noStrike">
                        <a:solidFill>
                          <a:srgbClr val="616668"/>
                        </a:solidFill>
                        <a:effectLst/>
                        <a:latin typeface="Trebuchet MS" panose="020B0603020202020204" pitchFamily="34" charset="0"/>
                      </a:endParaRP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9D9D9"/>
                    </a:solidFill>
                  </a:tcPr>
                </a:tc>
                <a:tc>
                  <a:txBody>
                    <a:bodyPr/>
                    <a:lstStyle/>
                    <a:p>
                      <a:pPr algn="l" fontAlgn="t"/>
                      <a:endParaRPr lang="en-US" sz="1400" b="0" i="0" u="none" strike="noStrike" dirty="0">
                        <a:solidFill>
                          <a:srgbClr val="616668"/>
                        </a:solidFill>
                        <a:effectLst/>
                        <a:latin typeface="Trebuchet MS" panose="020B0603020202020204" pitchFamily="34" charset="0"/>
                      </a:endParaRP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9D9D9"/>
                    </a:solidFill>
                  </a:tcPr>
                </a:tc>
              </a:tr>
              <a:tr h="215177">
                <a:tc>
                  <a:txBody>
                    <a:bodyPr/>
                    <a:lstStyle/>
                    <a:p>
                      <a:pPr algn="l" fontAlgn="t"/>
                      <a:r>
                        <a:rPr lang="en-US" sz="1400" b="0" i="0" u="none" strike="noStrike">
                          <a:solidFill>
                            <a:srgbClr val="616668"/>
                          </a:solidFill>
                          <a:effectLst/>
                          <a:latin typeface="Trebuchet MS" panose="020B0603020202020204" pitchFamily="34" charset="0"/>
                        </a:rPr>
                        <a:t>PT</a:t>
                      </a:r>
                    </a:p>
                  </a:txBody>
                  <a:tcPr marL="7023" marR="7023" marT="7023" marB="0">
                    <a:lnL w="12700" cap="flat" cmpd="sng" algn="ctr">
                      <a:solidFill>
                        <a:srgbClr val="DE38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t"/>
                      <a:endParaRPr lang="en-US" sz="1400" b="0" i="0" u="none" strike="noStrike">
                        <a:solidFill>
                          <a:srgbClr val="616668"/>
                        </a:solidFill>
                        <a:effectLst/>
                        <a:latin typeface="Trebuchet MS" panose="020B0603020202020204" pitchFamily="34" charset="0"/>
                      </a:endParaRP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t"/>
                      <a:endParaRPr lang="en-US" sz="1400" b="0" i="0" u="none" strike="noStrike">
                        <a:solidFill>
                          <a:srgbClr val="616668"/>
                        </a:solidFill>
                        <a:effectLst/>
                        <a:latin typeface="Trebuchet MS" panose="020B0603020202020204" pitchFamily="34" charset="0"/>
                      </a:endParaRP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t"/>
                      <a:endParaRPr lang="en-US" sz="1400" b="0" i="0" u="none" strike="noStrike" dirty="0">
                        <a:solidFill>
                          <a:srgbClr val="616668"/>
                        </a:solidFill>
                        <a:effectLst/>
                        <a:latin typeface="Trebuchet MS" panose="020B0603020202020204" pitchFamily="34" charset="0"/>
                      </a:endParaRP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r>
              <a:tr h="215177">
                <a:tc>
                  <a:txBody>
                    <a:bodyPr/>
                    <a:lstStyle/>
                    <a:p>
                      <a:pPr algn="l" fontAlgn="t"/>
                      <a:r>
                        <a:rPr lang="en-US" sz="1400" b="0" i="0" u="none" strike="noStrike">
                          <a:solidFill>
                            <a:srgbClr val="616668"/>
                          </a:solidFill>
                          <a:effectLst/>
                          <a:latin typeface="Trebuchet MS" panose="020B0603020202020204" pitchFamily="34" charset="0"/>
                        </a:rPr>
                        <a:t>RO</a:t>
                      </a:r>
                    </a:p>
                  </a:txBody>
                  <a:tcPr marL="7023" marR="7023" marT="7023" marB="0">
                    <a:lnL w="12700" cap="flat" cmpd="sng" algn="ctr">
                      <a:solidFill>
                        <a:srgbClr val="DE38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9D9D9"/>
                    </a:solidFill>
                  </a:tcPr>
                </a:tc>
                <a:tc>
                  <a:txBody>
                    <a:bodyPr/>
                    <a:lstStyle/>
                    <a:p>
                      <a:pPr algn="l" fontAlgn="t"/>
                      <a:endParaRPr lang="en-US" sz="1400" b="0" i="0" u="none" strike="noStrike">
                        <a:solidFill>
                          <a:srgbClr val="616668"/>
                        </a:solidFill>
                        <a:effectLst/>
                        <a:latin typeface="Trebuchet MS" panose="020B0603020202020204" pitchFamily="34" charset="0"/>
                      </a:endParaRP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9D9D9"/>
                    </a:solidFill>
                  </a:tcPr>
                </a:tc>
                <a:tc>
                  <a:txBody>
                    <a:bodyPr/>
                    <a:lstStyle/>
                    <a:p>
                      <a:pPr algn="l" fontAlgn="t"/>
                      <a:endParaRPr lang="en-US" sz="1400" b="0" i="0" u="none" strike="noStrike">
                        <a:solidFill>
                          <a:srgbClr val="616668"/>
                        </a:solidFill>
                        <a:effectLst/>
                        <a:latin typeface="Trebuchet MS" panose="020B0603020202020204" pitchFamily="34" charset="0"/>
                      </a:endParaRP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9D9D9"/>
                    </a:solidFill>
                  </a:tcPr>
                </a:tc>
                <a:tc>
                  <a:txBody>
                    <a:bodyPr/>
                    <a:lstStyle/>
                    <a:p>
                      <a:pPr algn="l" fontAlgn="t"/>
                      <a:endParaRPr lang="en-US" sz="1400" b="0" i="0" u="none" strike="noStrike" dirty="0">
                        <a:solidFill>
                          <a:srgbClr val="616668"/>
                        </a:solidFill>
                        <a:effectLst/>
                        <a:latin typeface="Trebuchet MS" panose="020B0603020202020204" pitchFamily="34" charset="0"/>
                      </a:endParaRP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D9D9D9"/>
                    </a:solidFill>
                  </a:tcPr>
                </a:tc>
              </a:tr>
              <a:tr h="423498">
                <a:tc>
                  <a:txBody>
                    <a:bodyPr/>
                    <a:lstStyle/>
                    <a:p>
                      <a:pPr algn="l" fontAlgn="t"/>
                      <a:r>
                        <a:rPr lang="en-US" sz="1400" b="0" i="0" u="none" strike="noStrike">
                          <a:solidFill>
                            <a:srgbClr val="616668"/>
                          </a:solidFill>
                          <a:effectLst/>
                          <a:latin typeface="Trebuchet MS" panose="020B0603020202020204" pitchFamily="34" charset="0"/>
                        </a:rPr>
                        <a:t>TR</a:t>
                      </a:r>
                    </a:p>
                  </a:txBody>
                  <a:tcPr marL="7023" marR="7023" marT="7023" marB="0">
                    <a:lnL w="12700" cap="flat" cmpd="sng" algn="ctr">
                      <a:solidFill>
                        <a:srgbClr val="DE38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t"/>
                      <a:r>
                        <a:rPr lang="en-GB" sz="1400" b="0" i="0" u="none" strike="noStrike">
                          <a:solidFill>
                            <a:srgbClr val="616668"/>
                          </a:solidFill>
                          <a:effectLst/>
                          <a:latin typeface="Trebuchet MS" panose="020B0603020202020204" pitchFamily="34" charset="0"/>
                        </a:rPr>
                        <a:t>Atek Makina San. ve Tic. A.S.</a:t>
                      </a: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t"/>
                      <a:endParaRPr lang="en-US" sz="1400" b="0" i="0" u="none" strike="noStrike">
                        <a:solidFill>
                          <a:srgbClr val="616668"/>
                        </a:solidFill>
                        <a:effectLst/>
                        <a:latin typeface="Trebuchet MS" panose="020B0603020202020204" pitchFamily="34" charset="0"/>
                      </a:endParaRP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616668"/>
                          </a:solidFill>
                          <a:effectLst/>
                          <a:latin typeface="Trebuchet MS" panose="020B0603020202020204" pitchFamily="34" charset="0"/>
                        </a:rPr>
                        <a:t>Lifting jacks &amp; platforms</a:t>
                      </a: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r>
              <a:tr h="423498">
                <a:tc>
                  <a:txBody>
                    <a:bodyPr/>
                    <a:lstStyle/>
                    <a:p>
                      <a:pPr algn="l" fontAlgn="t"/>
                      <a:r>
                        <a:rPr lang="en-US" sz="1400" b="0" i="0" u="none" strike="noStrike">
                          <a:solidFill>
                            <a:srgbClr val="616668"/>
                          </a:solidFill>
                          <a:effectLst/>
                          <a:latin typeface="Trebuchet MS" panose="020B0603020202020204" pitchFamily="34" charset="0"/>
                        </a:rPr>
                        <a:t>TR</a:t>
                      </a:r>
                    </a:p>
                  </a:txBody>
                  <a:tcPr marL="7023" marR="7023" marT="7023" marB="0">
                    <a:lnL w="12700" cap="flat" cmpd="sng" algn="ctr">
                      <a:solidFill>
                        <a:srgbClr val="DE38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12700" cap="flat" cmpd="sng" algn="ctr">
                      <a:solidFill>
                        <a:srgbClr val="DE3800"/>
                      </a:solidFill>
                      <a:prstDash val="solid"/>
                      <a:round/>
                      <a:headEnd type="none" w="med" len="med"/>
                      <a:tailEnd type="none" w="med" len="med"/>
                    </a:lnB>
                    <a:solidFill>
                      <a:srgbClr val="D9D9D9"/>
                    </a:solidFill>
                  </a:tcPr>
                </a:tc>
                <a:tc>
                  <a:txBody>
                    <a:bodyPr/>
                    <a:lstStyle/>
                    <a:p>
                      <a:pPr algn="l" fontAlgn="t"/>
                      <a:r>
                        <a:rPr lang="es-ES" sz="1400" b="0" i="0" u="none" strike="noStrike">
                          <a:solidFill>
                            <a:srgbClr val="616668"/>
                          </a:solidFill>
                          <a:effectLst/>
                          <a:latin typeface="Trebuchet MS" panose="020B0603020202020204" pitchFamily="34" charset="0"/>
                        </a:rPr>
                        <a:t>Cetaform El Aletleri San. ve Tic. A.S.</a:t>
                      </a: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12700" cap="flat" cmpd="sng" algn="ctr">
                      <a:solidFill>
                        <a:srgbClr val="DE3800"/>
                      </a:solidFill>
                      <a:prstDash val="solid"/>
                      <a:round/>
                      <a:headEnd type="none" w="med" len="med"/>
                      <a:tailEnd type="none" w="med" len="med"/>
                    </a:lnB>
                    <a:solidFill>
                      <a:srgbClr val="D9D9D9"/>
                    </a:solidFill>
                  </a:tcPr>
                </a:tc>
                <a:tc>
                  <a:txBody>
                    <a:bodyPr/>
                    <a:lstStyle/>
                    <a:p>
                      <a:pPr algn="l" fontAlgn="t"/>
                      <a:r>
                        <a:rPr lang="en-US" sz="1400" b="0" i="0" u="none" strike="noStrike">
                          <a:solidFill>
                            <a:srgbClr val="616668"/>
                          </a:solidFill>
                          <a:effectLst/>
                          <a:latin typeface="Trebuchet MS" panose="020B0603020202020204" pitchFamily="34" charset="0"/>
                        </a:rPr>
                        <a:t>0090 212/8764641</a:t>
                      </a:r>
                      <a:br>
                        <a:rPr lang="en-US" sz="1400" b="0" i="0" u="none" strike="noStrike">
                          <a:solidFill>
                            <a:srgbClr val="616668"/>
                          </a:solidFill>
                          <a:effectLst/>
                          <a:latin typeface="Trebuchet MS" panose="020B0603020202020204" pitchFamily="34" charset="0"/>
                        </a:rPr>
                      </a:br>
                      <a:r>
                        <a:rPr lang="en-US" sz="1400" b="0" i="0" u="none" strike="noStrike">
                          <a:solidFill>
                            <a:srgbClr val="616668"/>
                          </a:solidFill>
                          <a:effectLst/>
                          <a:latin typeface="Trebuchet MS" panose="020B0603020202020204" pitchFamily="34" charset="0"/>
                        </a:rPr>
                        <a:t>export@cetaform.com</a:t>
                      </a: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12700" cap="flat" cmpd="sng" algn="ctr">
                      <a:solidFill>
                        <a:srgbClr val="DE3800"/>
                      </a:solidFill>
                      <a:prstDash val="solid"/>
                      <a:round/>
                      <a:headEnd type="none" w="med" len="med"/>
                      <a:tailEnd type="none" w="med" len="med"/>
                    </a:lnB>
                    <a:solidFill>
                      <a:srgbClr val="D9D9D9"/>
                    </a:solidFill>
                  </a:tcPr>
                </a:tc>
                <a:tc>
                  <a:txBody>
                    <a:bodyPr/>
                    <a:lstStyle/>
                    <a:p>
                      <a:pPr algn="l" fontAlgn="t"/>
                      <a:endParaRPr lang="en-US" sz="1400" b="0" i="0" u="none" strike="noStrike" dirty="0">
                        <a:solidFill>
                          <a:srgbClr val="616668"/>
                        </a:solidFill>
                        <a:effectLst/>
                        <a:latin typeface="Trebuchet MS" panose="020B0603020202020204" pitchFamily="34" charset="0"/>
                      </a:endParaRPr>
                    </a:p>
                  </a:txBody>
                  <a:tcPr marL="7023" marR="7023" marT="702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12700" cap="flat" cmpd="sng" algn="ctr">
                      <a:solidFill>
                        <a:srgbClr val="DE38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4107312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ous-titre 4"/>
          <p:cNvSpPr>
            <a:spLocks noGrp="1"/>
          </p:cNvSpPr>
          <p:nvPr>
            <p:ph type="subTitle" idx="1"/>
          </p:nvPr>
        </p:nvSpPr>
        <p:spPr>
          <a:xfrm>
            <a:off x="2242468" y="4492750"/>
            <a:ext cx="6429375" cy="759023"/>
          </a:xfrm>
        </p:spPr>
        <p:txBody>
          <a:bodyPr/>
          <a:lstStyle/>
          <a:p>
            <a:pPr eaLnBrk="1" hangingPunct="1"/>
            <a:r>
              <a:rPr lang="en-GB" altLang="en-US" smtClean="0"/>
              <a:t>Thank you</a:t>
            </a:r>
          </a:p>
        </p:txBody>
      </p:sp>
      <p:sp>
        <p:nvSpPr>
          <p:cNvPr id="41987" name="Espace réservé du texte 5"/>
          <p:cNvSpPr>
            <a:spLocks noGrp="1"/>
          </p:cNvSpPr>
          <p:nvPr>
            <p:ph type="body" sz="quarter" idx="13"/>
          </p:nvPr>
        </p:nvSpPr>
        <p:spPr>
          <a:xfrm>
            <a:off x="217662" y="6360170"/>
            <a:ext cx="8658448" cy="309191"/>
          </a:xfrm>
        </p:spPr>
        <p:txBody>
          <a:bodyPr>
            <a:normAutofit fontScale="92500" lnSpcReduction="10000"/>
          </a:bodyPr>
          <a:lstStyle/>
          <a:p>
            <a:pPr marL="0" indent="0"/>
            <a:r>
              <a:rPr lang="en-GB" altLang="en-US" smtClean="0"/>
              <a:t>“Providing more influence, better information and stronger support to the Garage and Test Equipment Industry!”</a:t>
            </a:r>
          </a:p>
        </p:txBody>
      </p:sp>
    </p:spTree>
    <p:extLst>
      <p:ext uri="{BB962C8B-B14F-4D97-AF65-F5344CB8AC3E}">
        <p14:creationId xmlns:p14="http://schemas.microsoft.com/office/powerpoint/2010/main" val="2695314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a:xfrm>
            <a:off x="3849812" y="390674"/>
            <a:ext cx="4974952" cy="1143000"/>
          </a:xfrm>
        </p:spPr>
        <p:txBody>
          <a:bodyPr/>
          <a:lstStyle/>
          <a:p>
            <a:pPr algn="r" defTabSz="913957">
              <a:defRPr/>
            </a:pPr>
            <a:r>
              <a:rPr lang="en-US" altLang="de-DE" dirty="0" smtClean="0">
                <a:solidFill>
                  <a:srgbClr val="92D050"/>
                </a:solidFill>
                <a:ea typeface="+mn-ea"/>
                <a:cs typeface="+mn-cs"/>
              </a:rPr>
              <a:t>CITA SET II Study – call for funding</a:t>
            </a:r>
          </a:p>
        </p:txBody>
      </p:sp>
      <p:sp>
        <p:nvSpPr>
          <p:cNvPr id="4099" name="Espace réservé du contenu 2"/>
          <p:cNvSpPr>
            <a:spLocks noGrp="1"/>
          </p:cNvSpPr>
          <p:nvPr>
            <p:ph idx="1"/>
          </p:nvPr>
        </p:nvSpPr>
        <p:spPr>
          <a:xfrm>
            <a:off x="369466" y="1154772"/>
            <a:ext cx="8687469" cy="4714875"/>
          </a:xfrm>
        </p:spPr>
        <p:txBody>
          <a:bodyPr/>
          <a:lstStyle/>
          <a:p>
            <a:pPr>
              <a:spcAft>
                <a:spcPts val="422"/>
              </a:spcAft>
              <a:buFontTx/>
              <a:buChar char="•"/>
              <a:defRPr/>
            </a:pPr>
            <a:r>
              <a:rPr lang="en-GB" altLang="de-DE" sz="2180" dirty="0"/>
              <a:t>Where are we</a:t>
            </a:r>
            <a:r>
              <a:rPr lang="en-GB" altLang="de-DE" sz="2180" dirty="0" smtClean="0"/>
              <a:t>?</a:t>
            </a:r>
          </a:p>
          <a:p>
            <a:pPr lvl="1">
              <a:spcBef>
                <a:spcPts val="1200"/>
              </a:spcBef>
              <a:spcAft>
                <a:spcPts val="422"/>
              </a:spcAft>
              <a:buFontTx/>
              <a:buChar char="•"/>
            </a:pPr>
            <a:r>
              <a:rPr lang="en-US" sz="1800" b="0" dirty="0" smtClean="0">
                <a:solidFill>
                  <a:schemeClr val="accent1"/>
                </a:solidFill>
                <a:latin typeface="Corbel" charset="0"/>
              </a:rPr>
              <a:t>EGEA call for project funding has been sent to all members on 9</a:t>
            </a:r>
            <a:r>
              <a:rPr lang="en-US" sz="1800" b="0" baseline="30000" dirty="0" smtClean="0">
                <a:solidFill>
                  <a:schemeClr val="accent1"/>
                </a:solidFill>
                <a:latin typeface="Corbel" charset="0"/>
              </a:rPr>
              <a:t>th</a:t>
            </a:r>
            <a:r>
              <a:rPr lang="en-US" sz="1800" b="0" dirty="0" smtClean="0">
                <a:solidFill>
                  <a:schemeClr val="accent1"/>
                </a:solidFill>
                <a:latin typeface="Corbel" charset="0"/>
              </a:rPr>
              <a:t> March 2016</a:t>
            </a:r>
          </a:p>
          <a:p>
            <a:pPr lvl="1">
              <a:spcBef>
                <a:spcPts val="1200"/>
              </a:spcBef>
              <a:spcAft>
                <a:spcPts val="422"/>
              </a:spcAft>
              <a:buFontTx/>
              <a:buChar char="•"/>
            </a:pPr>
            <a:r>
              <a:rPr lang="en-US" sz="1800" b="0" dirty="0" smtClean="0">
                <a:solidFill>
                  <a:schemeClr val="accent1"/>
                </a:solidFill>
                <a:latin typeface="Corbel" charset="0"/>
              </a:rPr>
              <a:t>EGEA to participate to the CITA study: be invited to share main costs of the study which are manpower costs for the hiring of the project manager = +/- </a:t>
            </a:r>
            <a:r>
              <a:rPr lang="en-US" sz="1800" b="0" dirty="0">
                <a:solidFill>
                  <a:schemeClr val="accent1"/>
                </a:solidFill>
                <a:latin typeface="Corbel" charset="0"/>
              </a:rPr>
              <a:t>60.000 </a:t>
            </a:r>
            <a:r>
              <a:rPr lang="en-US" sz="1800" b="0" dirty="0" smtClean="0">
                <a:solidFill>
                  <a:schemeClr val="accent1"/>
                </a:solidFill>
                <a:latin typeface="Corbel" charset="0"/>
              </a:rPr>
              <a:t>euros</a:t>
            </a:r>
          </a:p>
          <a:p>
            <a:pPr lvl="1">
              <a:spcBef>
                <a:spcPts val="1200"/>
              </a:spcBef>
              <a:spcAft>
                <a:spcPts val="422"/>
              </a:spcAft>
              <a:buFontTx/>
              <a:buChar char="•"/>
            </a:pPr>
            <a:r>
              <a:rPr lang="fr-BE" sz="1800" b="0" dirty="0" smtClean="0">
                <a:solidFill>
                  <a:schemeClr val="accent1"/>
                </a:solidFill>
                <a:latin typeface="Corbel" charset="0"/>
              </a:rPr>
              <a:t>CITA not </a:t>
            </a:r>
            <a:r>
              <a:rPr lang="fr-BE" sz="1800" b="0" dirty="0" err="1" smtClean="0">
                <a:solidFill>
                  <a:schemeClr val="accent1"/>
                </a:solidFill>
                <a:latin typeface="Corbel" charset="0"/>
              </a:rPr>
              <a:t>waiting</a:t>
            </a:r>
            <a:r>
              <a:rPr lang="fr-BE" sz="1800" b="0" dirty="0" smtClean="0">
                <a:solidFill>
                  <a:schemeClr val="accent1"/>
                </a:solidFill>
                <a:latin typeface="Corbel" charset="0"/>
              </a:rPr>
              <a:t> for EGEA feedback, the ‘show must go on’</a:t>
            </a:r>
            <a:endParaRPr lang="en-US" sz="1800" b="0" dirty="0" smtClean="0">
              <a:solidFill>
                <a:schemeClr val="accent1"/>
              </a:solidFill>
              <a:latin typeface="Corbel" charset="0"/>
            </a:endParaRPr>
          </a:p>
          <a:p>
            <a:pPr lvl="1">
              <a:spcBef>
                <a:spcPts val="1200"/>
              </a:spcBef>
              <a:spcAft>
                <a:spcPts val="422"/>
              </a:spcAft>
              <a:buFontTx/>
              <a:buChar char="•"/>
            </a:pPr>
            <a:r>
              <a:rPr lang="fr-BE" sz="1800" b="0" dirty="0" smtClean="0">
                <a:solidFill>
                  <a:schemeClr val="accent1"/>
                </a:solidFill>
                <a:latin typeface="Corbel" charset="0"/>
              </a:rPr>
              <a:t>Feedback </a:t>
            </a:r>
            <a:r>
              <a:rPr lang="fr-BE" sz="1800" b="0" dirty="0" err="1" smtClean="0">
                <a:solidFill>
                  <a:schemeClr val="accent1"/>
                </a:solidFill>
                <a:latin typeface="Corbel" charset="0"/>
              </a:rPr>
              <a:t>from</a:t>
            </a:r>
            <a:r>
              <a:rPr lang="fr-BE" sz="1800" b="0" dirty="0" smtClean="0">
                <a:solidFill>
                  <a:schemeClr val="accent1"/>
                </a:solidFill>
                <a:latin typeface="Corbel" charset="0"/>
              </a:rPr>
              <a:t> </a:t>
            </a:r>
            <a:r>
              <a:rPr lang="fr-BE" sz="1800" b="0" dirty="0" err="1" smtClean="0">
                <a:solidFill>
                  <a:schemeClr val="accent1"/>
                </a:solidFill>
                <a:latin typeface="Corbel" charset="0"/>
              </a:rPr>
              <a:t>members</a:t>
            </a:r>
            <a:r>
              <a:rPr lang="fr-BE" sz="1969" b="0" dirty="0" smtClean="0">
                <a:solidFill>
                  <a:schemeClr val="accent1"/>
                </a:solidFill>
                <a:latin typeface="Corbel" charset="0"/>
              </a:rPr>
              <a:t>:</a:t>
            </a:r>
            <a:endParaRPr lang="en-US" sz="1969" b="0" dirty="0">
              <a:solidFill>
                <a:schemeClr val="accent1"/>
              </a:solidFill>
              <a:latin typeface="Corbel" charset="0"/>
            </a:endParaRPr>
          </a:p>
          <a:p>
            <a:pPr marL="1136263" lvl="2" indent="-280159">
              <a:spcBef>
                <a:spcPts val="0"/>
              </a:spcBef>
              <a:spcAft>
                <a:spcPts val="422"/>
              </a:spcAft>
              <a:buFontTx/>
              <a:buChar char="•"/>
            </a:pPr>
            <a:r>
              <a:rPr lang="fr-BE" sz="1800" b="1" dirty="0">
                <a:solidFill>
                  <a:schemeClr val="tx1"/>
                </a:solidFill>
              </a:rPr>
              <a:t>AICA = +/- 20.000 euros (5/6 </a:t>
            </a:r>
            <a:r>
              <a:rPr lang="fr-BE" sz="1800" b="1" dirty="0" err="1">
                <a:solidFill>
                  <a:schemeClr val="tx1"/>
                </a:solidFill>
              </a:rPr>
              <a:t>companies</a:t>
            </a:r>
            <a:r>
              <a:rPr lang="fr-BE" sz="1800" b="1" dirty="0">
                <a:solidFill>
                  <a:schemeClr val="tx1"/>
                </a:solidFill>
              </a:rPr>
              <a:t>)</a:t>
            </a:r>
          </a:p>
          <a:p>
            <a:pPr marL="1136263" lvl="2" indent="-280159">
              <a:spcBef>
                <a:spcPts val="0"/>
              </a:spcBef>
              <a:spcAft>
                <a:spcPts val="422"/>
              </a:spcAft>
              <a:buFontTx/>
              <a:buChar char="•"/>
            </a:pPr>
            <a:r>
              <a:rPr lang="fr-BE" sz="1800" b="1" dirty="0">
                <a:solidFill>
                  <a:schemeClr val="tx1"/>
                </a:solidFill>
              </a:rPr>
              <a:t>UK </a:t>
            </a:r>
            <a:r>
              <a:rPr lang="fr-BE" sz="1800" b="1" dirty="0" err="1">
                <a:solidFill>
                  <a:schemeClr val="tx1"/>
                </a:solidFill>
              </a:rPr>
              <a:t>interested</a:t>
            </a:r>
            <a:r>
              <a:rPr lang="fr-BE" sz="1800" b="1" dirty="0">
                <a:solidFill>
                  <a:schemeClr val="tx1"/>
                </a:solidFill>
              </a:rPr>
              <a:t> but no </a:t>
            </a:r>
            <a:r>
              <a:rPr lang="fr-BE" sz="1800" b="1" dirty="0" err="1">
                <a:solidFill>
                  <a:schemeClr val="tx1"/>
                </a:solidFill>
              </a:rPr>
              <a:t>concrete</a:t>
            </a:r>
            <a:r>
              <a:rPr lang="fr-BE" sz="1800" b="1" dirty="0">
                <a:solidFill>
                  <a:schemeClr val="tx1"/>
                </a:solidFill>
              </a:rPr>
              <a:t> feedback </a:t>
            </a:r>
            <a:r>
              <a:rPr lang="fr-BE" sz="1800" b="1" dirty="0" err="1">
                <a:solidFill>
                  <a:schemeClr val="tx1"/>
                </a:solidFill>
              </a:rPr>
              <a:t>until</a:t>
            </a:r>
            <a:r>
              <a:rPr lang="fr-BE" sz="1800" b="1" dirty="0">
                <a:solidFill>
                  <a:schemeClr val="tx1"/>
                </a:solidFill>
              </a:rPr>
              <a:t> </a:t>
            </a:r>
            <a:r>
              <a:rPr lang="fr-BE" sz="1800" b="1" dirty="0" err="1">
                <a:solidFill>
                  <a:schemeClr val="tx1"/>
                </a:solidFill>
              </a:rPr>
              <a:t>now</a:t>
            </a:r>
            <a:endParaRPr lang="fr-BE" sz="1800" b="1" dirty="0">
              <a:solidFill>
                <a:schemeClr val="tx1"/>
              </a:solidFill>
            </a:endParaRPr>
          </a:p>
          <a:p>
            <a:pPr marL="1136263" lvl="2" indent="-280159">
              <a:spcBef>
                <a:spcPts val="0"/>
              </a:spcBef>
              <a:spcAft>
                <a:spcPts val="422"/>
              </a:spcAft>
              <a:buFontTx/>
              <a:buChar char="•"/>
            </a:pPr>
            <a:r>
              <a:rPr lang="fr-BE" sz="1800" b="1" dirty="0">
                <a:solidFill>
                  <a:schemeClr val="tx1"/>
                </a:solidFill>
              </a:rPr>
              <a:t>GIEG </a:t>
            </a:r>
            <a:r>
              <a:rPr lang="fr-BE" sz="1800" b="1" dirty="0" err="1">
                <a:solidFill>
                  <a:schemeClr val="tx1"/>
                </a:solidFill>
              </a:rPr>
              <a:t>very</a:t>
            </a:r>
            <a:r>
              <a:rPr lang="fr-BE" sz="1800" b="1" dirty="0">
                <a:solidFill>
                  <a:schemeClr val="tx1"/>
                </a:solidFill>
              </a:rPr>
              <a:t> </a:t>
            </a:r>
            <a:r>
              <a:rPr lang="fr-BE" sz="1800" b="1" dirty="0" err="1">
                <a:solidFill>
                  <a:schemeClr val="tx1"/>
                </a:solidFill>
              </a:rPr>
              <a:t>interested</a:t>
            </a:r>
            <a:r>
              <a:rPr lang="fr-BE" sz="1800" b="1" dirty="0">
                <a:solidFill>
                  <a:schemeClr val="tx1"/>
                </a:solidFill>
              </a:rPr>
              <a:t> but </a:t>
            </a:r>
            <a:r>
              <a:rPr lang="fr-BE" sz="1800" b="1" dirty="0" err="1">
                <a:solidFill>
                  <a:schemeClr val="tx1"/>
                </a:solidFill>
              </a:rPr>
              <a:t>need</a:t>
            </a:r>
            <a:r>
              <a:rPr lang="fr-BE" sz="1800" b="1" dirty="0">
                <a:solidFill>
                  <a:schemeClr val="tx1"/>
                </a:solidFill>
              </a:rPr>
              <a:t> more </a:t>
            </a:r>
            <a:r>
              <a:rPr lang="fr-BE" sz="1800" b="1" dirty="0" smtClean="0">
                <a:solidFill>
                  <a:schemeClr val="tx1"/>
                </a:solidFill>
              </a:rPr>
              <a:t>info (3 </a:t>
            </a:r>
            <a:r>
              <a:rPr lang="fr-BE" sz="1800" b="1" dirty="0" err="1" smtClean="0">
                <a:solidFill>
                  <a:schemeClr val="tx1"/>
                </a:solidFill>
              </a:rPr>
              <a:t>companies</a:t>
            </a:r>
            <a:r>
              <a:rPr lang="fr-BE" sz="1800" b="1" dirty="0" smtClean="0">
                <a:solidFill>
                  <a:schemeClr val="tx1"/>
                </a:solidFill>
              </a:rPr>
              <a:t>: FOG, </a:t>
            </a:r>
            <a:r>
              <a:rPr lang="fr-BE" sz="1800" b="1" dirty="0" err="1" smtClean="0">
                <a:solidFill>
                  <a:schemeClr val="tx1"/>
                </a:solidFill>
              </a:rPr>
              <a:t>Actia</a:t>
            </a:r>
            <a:r>
              <a:rPr lang="fr-BE" sz="1800" b="1" dirty="0" smtClean="0">
                <a:solidFill>
                  <a:schemeClr val="tx1"/>
                </a:solidFill>
              </a:rPr>
              <a:t>, </a:t>
            </a:r>
            <a:r>
              <a:rPr lang="fr-BE" sz="1800" b="1" dirty="0" err="1" smtClean="0">
                <a:solidFill>
                  <a:schemeClr val="tx1"/>
                </a:solidFill>
              </a:rPr>
              <a:t>Capelec</a:t>
            </a:r>
            <a:r>
              <a:rPr lang="fr-BE" sz="1800" b="1" dirty="0" smtClean="0">
                <a:solidFill>
                  <a:schemeClr val="tx1"/>
                </a:solidFill>
              </a:rPr>
              <a:t>)</a:t>
            </a:r>
            <a:endParaRPr lang="fr-BE" sz="1800" b="1" dirty="0" smtClean="0">
              <a:solidFill>
                <a:schemeClr val="tx1"/>
              </a:solidFill>
            </a:endParaRPr>
          </a:p>
          <a:p>
            <a:pPr lvl="1">
              <a:spcBef>
                <a:spcPts val="1200"/>
              </a:spcBef>
              <a:spcAft>
                <a:spcPts val="422"/>
              </a:spcAft>
              <a:buFontTx/>
              <a:buChar char="•"/>
            </a:pPr>
            <a:r>
              <a:rPr lang="fr-BE" sz="1800" b="0" dirty="0">
                <a:solidFill>
                  <a:schemeClr val="accent1"/>
                </a:solidFill>
                <a:latin typeface="Corbel" charset="0"/>
              </a:rPr>
              <a:t>Questions </a:t>
            </a:r>
            <a:r>
              <a:rPr lang="fr-BE" sz="1800" b="0" dirty="0" err="1">
                <a:solidFill>
                  <a:schemeClr val="accent1"/>
                </a:solidFill>
                <a:latin typeface="Corbel" charset="0"/>
              </a:rPr>
              <a:t>from</a:t>
            </a:r>
            <a:r>
              <a:rPr lang="fr-BE" sz="1800" b="0" dirty="0">
                <a:solidFill>
                  <a:schemeClr val="accent1"/>
                </a:solidFill>
                <a:latin typeface="Corbel" charset="0"/>
              </a:rPr>
              <a:t> </a:t>
            </a:r>
            <a:r>
              <a:rPr lang="fr-BE" sz="1800" b="0" dirty="0" err="1">
                <a:solidFill>
                  <a:schemeClr val="accent1"/>
                </a:solidFill>
                <a:latin typeface="Corbel" charset="0"/>
              </a:rPr>
              <a:t>members</a:t>
            </a:r>
            <a:r>
              <a:rPr lang="fr-BE" sz="1800" b="0" dirty="0">
                <a:solidFill>
                  <a:schemeClr val="accent1"/>
                </a:solidFill>
                <a:latin typeface="Corbel" charset="0"/>
              </a:rPr>
              <a:t>:</a:t>
            </a:r>
          </a:p>
          <a:p>
            <a:pPr marL="1136263" lvl="2">
              <a:spcBef>
                <a:spcPts val="0"/>
              </a:spcBef>
              <a:spcAft>
                <a:spcPts val="422"/>
              </a:spcAft>
              <a:buFontTx/>
              <a:buChar char="•"/>
            </a:pPr>
            <a:r>
              <a:rPr lang="fr-BE" sz="1800" b="1" dirty="0" err="1" smtClean="0">
                <a:solidFill>
                  <a:schemeClr val="tx1"/>
                </a:solidFill>
              </a:rPr>
              <a:t>Legal</a:t>
            </a:r>
            <a:r>
              <a:rPr lang="fr-BE" sz="1800" b="1" dirty="0" smtClean="0">
                <a:solidFill>
                  <a:schemeClr val="tx1"/>
                </a:solidFill>
              </a:rPr>
              <a:t> </a:t>
            </a:r>
            <a:r>
              <a:rPr lang="fr-BE" sz="1800" b="1" dirty="0" err="1" smtClean="0">
                <a:solidFill>
                  <a:schemeClr val="tx1"/>
                </a:solidFill>
              </a:rPr>
              <a:t>status</a:t>
            </a:r>
            <a:r>
              <a:rPr lang="fr-BE" sz="1800" b="1" dirty="0" smtClean="0">
                <a:solidFill>
                  <a:schemeClr val="tx1"/>
                </a:solidFill>
              </a:rPr>
              <a:t> of </a:t>
            </a:r>
            <a:r>
              <a:rPr lang="fr-BE" sz="1800" b="1" dirty="0" err="1" smtClean="0">
                <a:solidFill>
                  <a:schemeClr val="tx1"/>
                </a:solidFill>
              </a:rPr>
              <a:t>this</a:t>
            </a:r>
            <a:r>
              <a:rPr lang="fr-BE" sz="1800" b="1" dirty="0" smtClean="0">
                <a:solidFill>
                  <a:schemeClr val="tx1"/>
                </a:solidFill>
              </a:rPr>
              <a:t> </a:t>
            </a:r>
            <a:r>
              <a:rPr lang="fr-BE" sz="1800" b="1" dirty="0" err="1" smtClean="0">
                <a:solidFill>
                  <a:schemeClr val="tx1"/>
                </a:solidFill>
              </a:rPr>
              <a:t>funding</a:t>
            </a:r>
            <a:r>
              <a:rPr lang="fr-BE" sz="1800" b="1" dirty="0" smtClean="0">
                <a:solidFill>
                  <a:schemeClr val="tx1"/>
                </a:solidFill>
              </a:rPr>
              <a:t>?</a:t>
            </a:r>
          </a:p>
          <a:p>
            <a:pPr marL="1136263" lvl="2">
              <a:spcBef>
                <a:spcPts val="0"/>
              </a:spcBef>
              <a:spcAft>
                <a:spcPts val="422"/>
              </a:spcAft>
              <a:buFontTx/>
              <a:buChar char="•"/>
            </a:pPr>
            <a:r>
              <a:rPr lang="fr-BE" sz="1800" b="1" dirty="0" err="1" smtClean="0">
                <a:solidFill>
                  <a:schemeClr val="tx1"/>
                </a:solidFill>
              </a:rPr>
              <a:t>Who</a:t>
            </a:r>
            <a:r>
              <a:rPr lang="fr-BE" sz="1800" b="1" dirty="0" smtClean="0">
                <a:solidFill>
                  <a:schemeClr val="tx1"/>
                </a:solidFill>
              </a:rPr>
              <a:t> </a:t>
            </a:r>
            <a:r>
              <a:rPr lang="fr-BE" sz="1800" b="1" dirty="0" err="1" smtClean="0">
                <a:solidFill>
                  <a:schemeClr val="tx1"/>
                </a:solidFill>
              </a:rPr>
              <a:t>will</a:t>
            </a:r>
            <a:r>
              <a:rPr lang="fr-BE" sz="1800" b="1" dirty="0" smtClean="0">
                <a:solidFill>
                  <a:schemeClr val="tx1"/>
                </a:solidFill>
              </a:rPr>
              <a:t> issue </a:t>
            </a:r>
            <a:r>
              <a:rPr lang="fr-BE" sz="1800" b="1" dirty="0" err="1" smtClean="0">
                <a:solidFill>
                  <a:schemeClr val="tx1"/>
                </a:solidFill>
              </a:rPr>
              <a:t>invoices</a:t>
            </a:r>
            <a:r>
              <a:rPr lang="fr-BE" sz="1800" b="1" dirty="0" smtClean="0">
                <a:solidFill>
                  <a:schemeClr val="tx1"/>
                </a:solidFill>
              </a:rPr>
              <a:t>?</a:t>
            </a:r>
          </a:p>
          <a:p>
            <a:pPr marL="1136263" lvl="2">
              <a:spcBef>
                <a:spcPts val="0"/>
              </a:spcBef>
              <a:spcAft>
                <a:spcPts val="422"/>
              </a:spcAft>
              <a:buFontTx/>
              <a:buChar char="•"/>
            </a:pPr>
            <a:r>
              <a:rPr lang="fr-BE" sz="1800" b="1" dirty="0" err="1" smtClean="0">
                <a:solidFill>
                  <a:schemeClr val="tx1"/>
                </a:solidFill>
              </a:rPr>
              <a:t>Subject</a:t>
            </a:r>
            <a:r>
              <a:rPr lang="fr-BE" sz="1800" b="1" dirty="0" smtClean="0">
                <a:solidFill>
                  <a:schemeClr val="tx1"/>
                </a:solidFill>
              </a:rPr>
              <a:t> to VAT?</a:t>
            </a:r>
          </a:p>
          <a:p>
            <a:pPr marL="856104" lvl="2" indent="0">
              <a:spcBef>
                <a:spcPts val="0"/>
              </a:spcBef>
              <a:spcAft>
                <a:spcPts val="422"/>
              </a:spcAft>
            </a:pPr>
            <a:endParaRPr lang="fr-BE" sz="1800" b="1" dirty="0">
              <a:solidFill>
                <a:schemeClr val="tx1"/>
              </a:solidFill>
            </a:endParaRPr>
          </a:p>
        </p:txBody>
      </p:sp>
    </p:spTree>
    <p:extLst>
      <p:ext uri="{BB962C8B-B14F-4D97-AF65-F5344CB8AC3E}">
        <p14:creationId xmlns:p14="http://schemas.microsoft.com/office/powerpoint/2010/main" val="2429906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a:xfrm>
            <a:off x="3849812" y="390674"/>
            <a:ext cx="4974952" cy="1143000"/>
          </a:xfrm>
        </p:spPr>
        <p:txBody>
          <a:bodyPr/>
          <a:lstStyle/>
          <a:p>
            <a:pPr algn="r" defTabSz="913957">
              <a:defRPr/>
            </a:pPr>
            <a:r>
              <a:rPr lang="en-US" altLang="de-DE" dirty="0" smtClean="0">
                <a:solidFill>
                  <a:srgbClr val="92D050"/>
                </a:solidFill>
                <a:ea typeface="+mn-ea"/>
                <a:cs typeface="+mn-cs"/>
              </a:rPr>
              <a:t>CITA SET II Study – call for funding</a:t>
            </a:r>
          </a:p>
        </p:txBody>
      </p:sp>
      <p:sp>
        <p:nvSpPr>
          <p:cNvPr id="4099" name="Espace réservé du contenu 2"/>
          <p:cNvSpPr>
            <a:spLocks noGrp="1"/>
          </p:cNvSpPr>
          <p:nvPr>
            <p:ph idx="1"/>
          </p:nvPr>
        </p:nvSpPr>
        <p:spPr>
          <a:xfrm>
            <a:off x="456531" y="1378515"/>
            <a:ext cx="8687469" cy="4714875"/>
          </a:xfrm>
        </p:spPr>
        <p:txBody>
          <a:bodyPr/>
          <a:lstStyle/>
          <a:p>
            <a:pPr>
              <a:spcAft>
                <a:spcPts val="422"/>
              </a:spcAft>
              <a:buFontTx/>
              <a:buChar char="•"/>
              <a:defRPr/>
            </a:pPr>
            <a:r>
              <a:rPr lang="en-GB" altLang="de-DE" sz="2180" dirty="0" smtClean="0"/>
              <a:t>Legal advise</a:t>
            </a:r>
            <a:endParaRPr lang="en-GB" altLang="de-DE" sz="2180" dirty="0"/>
          </a:p>
          <a:p>
            <a:pPr lvl="1">
              <a:spcBef>
                <a:spcPts val="1200"/>
              </a:spcBef>
              <a:spcAft>
                <a:spcPts val="422"/>
              </a:spcAft>
              <a:buFontTx/>
              <a:buChar char="•"/>
            </a:pPr>
            <a:r>
              <a:rPr lang="en-US" sz="1800" b="0" dirty="0" smtClean="0">
                <a:solidFill>
                  <a:schemeClr val="accent1"/>
                </a:solidFill>
                <a:latin typeface="Corbel" charset="0"/>
              </a:rPr>
              <a:t>EGEA </a:t>
            </a:r>
            <a:r>
              <a:rPr lang="en-US" sz="1800" b="0" dirty="0">
                <a:solidFill>
                  <a:schemeClr val="accent1"/>
                </a:solidFill>
                <a:latin typeface="Corbel" charset="0"/>
              </a:rPr>
              <a:t>has not and will not soon perform specific services allowing it to invoice the beneficiary with VAT; </a:t>
            </a:r>
          </a:p>
          <a:p>
            <a:pPr lvl="1">
              <a:spcBef>
                <a:spcPts val="1200"/>
              </a:spcBef>
              <a:spcAft>
                <a:spcPts val="422"/>
              </a:spcAft>
              <a:buFontTx/>
              <a:buChar char="•"/>
            </a:pPr>
            <a:r>
              <a:rPr lang="en-US" sz="1800" b="0" dirty="0" smtClean="0">
                <a:solidFill>
                  <a:schemeClr val="accent1"/>
                </a:solidFill>
                <a:latin typeface="Corbel" charset="0"/>
              </a:rPr>
              <a:t>For </a:t>
            </a:r>
            <a:r>
              <a:rPr lang="en-US" sz="1800" b="0" dirty="0">
                <a:solidFill>
                  <a:schemeClr val="accent1"/>
                </a:solidFill>
                <a:latin typeface="Corbel" charset="0"/>
              </a:rPr>
              <a:t>VAT purposes, EGEA should contract with CITA on behalf of EGEA's members or the members of EGEA's members that are willing to finance the study. If it contracts alone with CITA and invoice in its turn its members or the members of its members, it will bear the VAT invoiced by CITA without being able to invoice the VAT to EGEA's members or the members of EGEA's members (reverse charge system applicable in this particular case). </a:t>
            </a:r>
          </a:p>
          <a:p>
            <a:pPr lvl="1">
              <a:spcBef>
                <a:spcPts val="1200"/>
              </a:spcBef>
              <a:spcAft>
                <a:spcPts val="422"/>
              </a:spcAft>
              <a:buFontTx/>
              <a:buChar char="•"/>
            </a:pPr>
            <a:r>
              <a:rPr lang="en-US" sz="1800" b="0" dirty="0" smtClean="0">
                <a:solidFill>
                  <a:schemeClr val="accent1"/>
                </a:solidFill>
                <a:latin typeface="Corbel" charset="0"/>
              </a:rPr>
              <a:t>EGEA </a:t>
            </a:r>
            <a:r>
              <a:rPr lang="en-US" sz="1800" b="0" dirty="0">
                <a:solidFill>
                  <a:schemeClr val="accent1"/>
                </a:solidFill>
                <a:latin typeface="Corbel" charset="0"/>
              </a:rPr>
              <a:t>should determine the amount to be borne by each EGEA's members or the members of EGEA's members and, upon receipt of the latter’s consent, indicate CITA that EGEA is acting in the name and on behalf of a part of its members or of the members of its members and request CITA to invoice them directly the amount that it indicates.</a:t>
            </a:r>
          </a:p>
          <a:p>
            <a:pPr lvl="1">
              <a:spcBef>
                <a:spcPts val="1200"/>
              </a:spcBef>
              <a:spcAft>
                <a:spcPts val="422"/>
              </a:spcAft>
              <a:buFontTx/>
              <a:buChar char="•"/>
            </a:pPr>
            <a:r>
              <a:rPr lang="en-US" sz="1800" b="0" dirty="0" smtClean="0">
                <a:solidFill>
                  <a:schemeClr val="accent1"/>
                </a:solidFill>
                <a:latin typeface="Corbel" charset="0"/>
              </a:rPr>
              <a:t>EGEA </a:t>
            </a:r>
            <a:r>
              <a:rPr lang="en-US" sz="1800" b="0" dirty="0">
                <a:solidFill>
                  <a:schemeClr val="accent1"/>
                </a:solidFill>
                <a:latin typeface="Corbel" charset="0"/>
              </a:rPr>
              <a:t>should also bear a part of the costs in </a:t>
            </a:r>
            <a:r>
              <a:rPr lang="en-US" sz="1800" b="0" dirty="0" smtClean="0">
                <a:solidFill>
                  <a:schemeClr val="accent1"/>
                </a:solidFill>
                <a:latin typeface="Corbel" charset="0"/>
              </a:rPr>
              <a:t>order </a:t>
            </a:r>
            <a:r>
              <a:rPr lang="en-US" sz="1800" b="0" dirty="0">
                <a:solidFill>
                  <a:schemeClr val="accent1"/>
                </a:solidFill>
                <a:latin typeface="Corbel" charset="0"/>
              </a:rPr>
              <a:t>to be co-owner of the study. It will of course have to bear the VAT on the fee invoiced to it.</a:t>
            </a:r>
          </a:p>
          <a:p>
            <a:pPr marL="457631" lvl="1" indent="0">
              <a:spcBef>
                <a:spcPts val="1200"/>
              </a:spcBef>
              <a:spcAft>
                <a:spcPts val="422"/>
              </a:spcAft>
              <a:defRPr/>
            </a:pPr>
            <a:endParaRPr lang="en-GB" altLang="de-DE" sz="1800" b="0" dirty="0">
              <a:solidFill>
                <a:schemeClr val="accent1"/>
              </a:solidFill>
              <a:latin typeface="Corbel" charset="0"/>
            </a:endParaRPr>
          </a:p>
        </p:txBody>
      </p:sp>
    </p:spTree>
    <p:extLst>
      <p:ext uri="{BB962C8B-B14F-4D97-AF65-F5344CB8AC3E}">
        <p14:creationId xmlns:p14="http://schemas.microsoft.com/office/powerpoint/2010/main" val="3935509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471041" y="4087564"/>
            <a:ext cx="8252148" cy="1518047"/>
          </a:xfrm>
        </p:spPr>
        <p:txBody>
          <a:bodyPr rtlCol="0"/>
          <a:lstStyle/>
          <a:p>
            <a:pPr defTabSz="913040" fontAlgn="auto">
              <a:spcAft>
                <a:spcPts val="0"/>
              </a:spcAft>
              <a:defRPr/>
            </a:pPr>
            <a:r>
              <a:rPr lang="en-GB" b="1" spc="-70" dirty="0"/>
              <a:t>Caruso - Independent Aftermarket Telematics Hub Initiative </a:t>
            </a:r>
          </a:p>
        </p:txBody>
      </p:sp>
      <p:pic>
        <p:nvPicPr>
          <p:cNvPr id="284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7045" y="442019"/>
            <a:ext cx="4652367" cy="1974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8972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115095" y="1086073"/>
            <a:ext cx="7201793" cy="1025798"/>
          </a:xfrm>
          <a:prstGeom prst="rect">
            <a:avLst/>
          </a:prstGeom>
          <a:solidFill>
            <a:sysClr val="window" lastClr="FFFFFF">
              <a:lumMod val="85000"/>
            </a:sysClr>
          </a:solidFill>
          <a:ln w="25400" cap="flat" cmpd="sng" algn="ctr">
            <a:solidFill>
              <a:sysClr val="windowText" lastClr="000000"/>
            </a:solidFill>
            <a:prstDash val="solid"/>
          </a:ln>
          <a:effectLst/>
        </p:spPr>
        <p:txBody>
          <a:bodyPr anchor="ctr"/>
          <a:lstStyle/>
          <a:p>
            <a:pPr algn="ctr" defTabSz="914353">
              <a:defRPr/>
            </a:pPr>
            <a:endParaRPr lang="en-GB" kern="0">
              <a:solidFill>
                <a:prstClr val="white"/>
              </a:solidFill>
              <a:latin typeface="Roboto Light"/>
            </a:endParaRPr>
          </a:p>
        </p:txBody>
      </p:sp>
      <p:sp>
        <p:nvSpPr>
          <p:cNvPr id="285699" name="TextBox 33"/>
          <p:cNvSpPr txBox="1">
            <a:spLocks noChangeArrowheads="1"/>
          </p:cNvSpPr>
          <p:nvPr/>
        </p:nvSpPr>
        <p:spPr bwMode="auto">
          <a:xfrm>
            <a:off x="1381869" y="1291457"/>
            <a:ext cx="6430492" cy="65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0163">
              <a:defRPr sz="2600">
                <a:solidFill>
                  <a:schemeClr val="tx1"/>
                </a:solidFill>
                <a:latin typeface="Arial" charset="0"/>
              </a:defRPr>
            </a:lvl1pPr>
            <a:lvl2pPr defTabSz="1300163">
              <a:defRPr sz="2600">
                <a:solidFill>
                  <a:schemeClr val="tx1"/>
                </a:solidFill>
                <a:latin typeface="Arial" charset="0"/>
              </a:defRPr>
            </a:lvl2pPr>
            <a:lvl3pPr defTabSz="1300163">
              <a:defRPr sz="2600">
                <a:solidFill>
                  <a:schemeClr val="tx1"/>
                </a:solidFill>
                <a:latin typeface="Arial" charset="0"/>
              </a:defRPr>
            </a:lvl3pPr>
            <a:lvl4pPr defTabSz="1300163">
              <a:defRPr sz="2600">
                <a:solidFill>
                  <a:schemeClr val="tx1"/>
                </a:solidFill>
                <a:latin typeface="Arial" charset="0"/>
              </a:defRPr>
            </a:lvl4pPr>
            <a:lvl5pPr defTabSz="1300163">
              <a:defRPr sz="2600">
                <a:solidFill>
                  <a:schemeClr val="tx1"/>
                </a:solidFill>
                <a:latin typeface="Arial" charset="0"/>
              </a:defRPr>
            </a:lvl5pPr>
            <a:lvl6pPr marL="3051175" indent="-765175" defTabSz="1300163" eaLnBrk="0" fontAlgn="base" hangingPunct="0">
              <a:spcBef>
                <a:spcPct val="0"/>
              </a:spcBef>
              <a:spcAft>
                <a:spcPct val="0"/>
              </a:spcAft>
              <a:defRPr sz="2600">
                <a:solidFill>
                  <a:schemeClr val="tx1"/>
                </a:solidFill>
                <a:latin typeface="Arial" charset="0"/>
              </a:defRPr>
            </a:lvl6pPr>
            <a:lvl7pPr marL="3508375" indent="-765175" defTabSz="1300163" eaLnBrk="0" fontAlgn="base" hangingPunct="0">
              <a:spcBef>
                <a:spcPct val="0"/>
              </a:spcBef>
              <a:spcAft>
                <a:spcPct val="0"/>
              </a:spcAft>
              <a:defRPr sz="2600">
                <a:solidFill>
                  <a:schemeClr val="tx1"/>
                </a:solidFill>
                <a:latin typeface="Arial" charset="0"/>
              </a:defRPr>
            </a:lvl7pPr>
            <a:lvl8pPr marL="3965575" indent="-765175" defTabSz="1300163" eaLnBrk="0" fontAlgn="base" hangingPunct="0">
              <a:spcBef>
                <a:spcPct val="0"/>
              </a:spcBef>
              <a:spcAft>
                <a:spcPct val="0"/>
              </a:spcAft>
              <a:defRPr sz="2600">
                <a:solidFill>
                  <a:schemeClr val="tx1"/>
                </a:solidFill>
                <a:latin typeface="Arial" charset="0"/>
              </a:defRPr>
            </a:lvl8pPr>
            <a:lvl9pPr marL="4422775" indent="-765175" defTabSz="1300163" eaLnBrk="0" fontAlgn="base" hangingPunct="0">
              <a:spcBef>
                <a:spcPct val="0"/>
              </a:spcBef>
              <a:spcAft>
                <a:spcPct val="0"/>
              </a:spcAft>
              <a:defRPr sz="2600">
                <a:solidFill>
                  <a:schemeClr val="tx1"/>
                </a:solidFill>
                <a:latin typeface="Arial" charset="0"/>
              </a:defRPr>
            </a:lvl9pPr>
          </a:lstStyle>
          <a:p>
            <a:pPr algn="ctr" eaLnBrk="1" hangingPunct="1"/>
            <a:r>
              <a:rPr lang="en-GB" altLang="en-US" sz="1969" b="1">
                <a:solidFill>
                  <a:srgbClr val="000000"/>
                </a:solidFill>
                <a:latin typeface="Roboto Light" charset="0"/>
              </a:rPr>
              <a:t>ASSOCIATION OF THE SHAREHOLDERS</a:t>
            </a:r>
          </a:p>
          <a:p>
            <a:pPr algn="ctr" eaLnBrk="1" hangingPunct="1"/>
            <a:r>
              <a:rPr lang="en-GB" altLang="en-US" sz="1687" b="1">
                <a:solidFill>
                  <a:srgbClr val="000000"/>
                </a:solidFill>
                <a:latin typeface="Roboto Light" charset="0"/>
              </a:rPr>
              <a:t>divided in 10 segments, each having one vote</a:t>
            </a:r>
          </a:p>
        </p:txBody>
      </p:sp>
      <p:sp>
        <p:nvSpPr>
          <p:cNvPr id="35" name="Rectangle 34"/>
          <p:cNvSpPr/>
          <p:nvPr/>
        </p:nvSpPr>
        <p:spPr>
          <a:xfrm>
            <a:off x="1129606" y="2112987"/>
            <a:ext cx="740048" cy="1781473"/>
          </a:xfrm>
          <a:prstGeom prst="rect">
            <a:avLst/>
          </a:prstGeom>
          <a:noFill/>
          <a:ln w="25400" cap="flat" cmpd="sng" algn="ctr">
            <a:solidFill>
              <a:sysClr val="windowText" lastClr="000000"/>
            </a:solidFill>
            <a:prstDash val="solid"/>
          </a:ln>
          <a:effectLst/>
        </p:spPr>
        <p:txBody>
          <a:bodyPr anchor="ctr"/>
          <a:lstStyle/>
          <a:p>
            <a:pPr algn="ctr" defTabSz="914353">
              <a:defRPr/>
            </a:pPr>
            <a:endParaRPr lang="en-GB" kern="0">
              <a:solidFill>
                <a:prstClr val="white"/>
              </a:solidFill>
              <a:latin typeface="Roboto Light"/>
            </a:endParaRPr>
          </a:p>
        </p:txBody>
      </p:sp>
      <p:sp>
        <p:nvSpPr>
          <p:cNvPr id="36" name="Rectangle 35"/>
          <p:cNvSpPr/>
          <p:nvPr/>
        </p:nvSpPr>
        <p:spPr>
          <a:xfrm>
            <a:off x="1871762" y="2111871"/>
            <a:ext cx="784696" cy="1782589"/>
          </a:xfrm>
          <a:prstGeom prst="rect">
            <a:avLst/>
          </a:prstGeom>
          <a:noFill/>
          <a:ln w="25400" cap="flat" cmpd="sng" algn="ctr">
            <a:solidFill>
              <a:sysClr val="windowText" lastClr="000000"/>
            </a:solidFill>
            <a:prstDash val="solid"/>
          </a:ln>
          <a:effectLst/>
        </p:spPr>
        <p:txBody>
          <a:bodyPr anchor="ctr"/>
          <a:lstStyle/>
          <a:p>
            <a:pPr algn="ctr" defTabSz="914353">
              <a:defRPr/>
            </a:pPr>
            <a:endParaRPr lang="en-GB" kern="0">
              <a:solidFill>
                <a:prstClr val="white"/>
              </a:solidFill>
              <a:latin typeface="Roboto Light"/>
            </a:endParaRPr>
          </a:p>
        </p:txBody>
      </p:sp>
      <p:sp>
        <p:nvSpPr>
          <p:cNvPr id="37" name="Rectangle 36"/>
          <p:cNvSpPr/>
          <p:nvPr/>
        </p:nvSpPr>
        <p:spPr>
          <a:xfrm>
            <a:off x="2658567" y="2112987"/>
            <a:ext cx="684238" cy="1781473"/>
          </a:xfrm>
          <a:prstGeom prst="rect">
            <a:avLst/>
          </a:prstGeom>
          <a:noFill/>
          <a:ln w="25400" cap="flat" cmpd="sng" algn="ctr">
            <a:solidFill>
              <a:sysClr val="windowText" lastClr="000000"/>
            </a:solidFill>
            <a:prstDash val="solid"/>
          </a:ln>
          <a:effectLst/>
        </p:spPr>
        <p:txBody>
          <a:bodyPr anchor="ctr"/>
          <a:lstStyle/>
          <a:p>
            <a:pPr algn="ctr" defTabSz="914353">
              <a:defRPr/>
            </a:pPr>
            <a:endParaRPr lang="en-GB" kern="0">
              <a:solidFill>
                <a:prstClr val="white"/>
              </a:solidFill>
              <a:latin typeface="Roboto Light"/>
            </a:endParaRPr>
          </a:p>
        </p:txBody>
      </p:sp>
      <p:sp>
        <p:nvSpPr>
          <p:cNvPr id="38" name="Rectangle 37"/>
          <p:cNvSpPr/>
          <p:nvPr/>
        </p:nvSpPr>
        <p:spPr>
          <a:xfrm>
            <a:off x="3344914" y="2112987"/>
            <a:ext cx="582662" cy="1781473"/>
          </a:xfrm>
          <a:prstGeom prst="rect">
            <a:avLst/>
          </a:prstGeom>
          <a:noFill/>
          <a:ln w="25400" cap="flat" cmpd="sng" algn="ctr">
            <a:solidFill>
              <a:sysClr val="windowText" lastClr="000000"/>
            </a:solidFill>
            <a:prstDash val="solid"/>
          </a:ln>
          <a:effectLst/>
        </p:spPr>
        <p:txBody>
          <a:bodyPr anchor="ctr"/>
          <a:lstStyle/>
          <a:p>
            <a:pPr algn="ctr" defTabSz="914353">
              <a:defRPr/>
            </a:pPr>
            <a:endParaRPr lang="en-GB" kern="0">
              <a:solidFill>
                <a:prstClr val="white"/>
              </a:solidFill>
              <a:latin typeface="Roboto Light"/>
            </a:endParaRPr>
          </a:p>
        </p:txBody>
      </p:sp>
      <p:sp>
        <p:nvSpPr>
          <p:cNvPr id="39" name="Rectangle 38"/>
          <p:cNvSpPr/>
          <p:nvPr/>
        </p:nvSpPr>
        <p:spPr>
          <a:xfrm>
            <a:off x="3929684" y="2112987"/>
            <a:ext cx="659681" cy="1781473"/>
          </a:xfrm>
          <a:prstGeom prst="rect">
            <a:avLst/>
          </a:prstGeom>
          <a:noFill/>
          <a:ln w="25400" cap="flat" cmpd="sng" algn="ctr">
            <a:solidFill>
              <a:sysClr val="windowText" lastClr="000000"/>
            </a:solidFill>
            <a:prstDash val="solid"/>
          </a:ln>
          <a:effectLst/>
        </p:spPr>
        <p:txBody>
          <a:bodyPr anchor="ctr"/>
          <a:lstStyle/>
          <a:p>
            <a:pPr algn="ctr" defTabSz="914353">
              <a:defRPr/>
            </a:pPr>
            <a:endParaRPr lang="en-GB" kern="0">
              <a:solidFill>
                <a:prstClr val="white"/>
              </a:solidFill>
              <a:latin typeface="Roboto Light"/>
            </a:endParaRPr>
          </a:p>
        </p:txBody>
      </p:sp>
      <p:sp>
        <p:nvSpPr>
          <p:cNvPr id="40" name="Rectangle 39"/>
          <p:cNvSpPr/>
          <p:nvPr/>
        </p:nvSpPr>
        <p:spPr>
          <a:xfrm>
            <a:off x="4591474" y="2112987"/>
            <a:ext cx="750094" cy="1781473"/>
          </a:xfrm>
          <a:prstGeom prst="rect">
            <a:avLst/>
          </a:prstGeom>
          <a:noFill/>
          <a:ln w="25400" cap="flat" cmpd="sng" algn="ctr">
            <a:solidFill>
              <a:sysClr val="windowText" lastClr="000000"/>
            </a:solidFill>
            <a:prstDash val="solid"/>
          </a:ln>
          <a:effectLst/>
        </p:spPr>
        <p:txBody>
          <a:bodyPr anchor="ctr"/>
          <a:lstStyle/>
          <a:p>
            <a:pPr algn="ctr" defTabSz="914353">
              <a:defRPr/>
            </a:pPr>
            <a:endParaRPr lang="en-GB" kern="0">
              <a:solidFill>
                <a:prstClr val="white"/>
              </a:solidFill>
              <a:latin typeface="Roboto Light"/>
            </a:endParaRPr>
          </a:p>
        </p:txBody>
      </p:sp>
      <p:sp>
        <p:nvSpPr>
          <p:cNvPr id="41" name="Rectangle 40"/>
          <p:cNvSpPr/>
          <p:nvPr/>
        </p:nvSpPr>
        <p:spPr>
          <a:xfrm>
            <a:off x="5343676" y="2112604"/>
            <a:ext cx="651867" cy="1792635"/>
          </a:xfrm>
          <a:prstGeom prst="rect">
            <a:avLst/>
          </a:prstGeom>
          <a:noFill/>
          <a:ln w="25400" cap="flat" cmpd="sng" algn="ctr">
            <a:solidFill>
              <a:sysClr val="windowText" lastClr="000000"/>
            </a:solidFill>
            <a:prstDash val="solid"/>
          </a:ln>
          <a:effectLst/>
        </p:spPr>
        <p:txBody>
          <a:bodyPr anchor="ctr"/>
          <a:lstStyle/>
          <a:p>
            <a:pPr algn="ctr" defTabSz="914353">
              <a:defRPr/>
            </a:pPr>
            <a:endParaRPr lang="en-GB" kern="0">
              <a:solidFill>
                <a:prstClr val="white"/>
              </a:solidFill>
              <a:latin typeface="Roboto Light"/>
            </a:endParaRPr>
          </a:p>
        </p:txBody>
      </p:sp>
      <p:sp>
        <p:nvSpPr>
          <p:cNvPr id="42" name="Rectangle 41"/>
          <p:cNvSpPr/>
          <p:nvPr/>
        </p:nvSpPr>
        <p:spPr>
          <a:xfrm>
            <a:off x="5997652" y="2112604"/>
            <a:ext cx="827112" cy="1792635"/>
          </a:xfrm>
          <a:prstGeom prst="rect">
            <a:avLst/>
          </a:prstGeom>
          <a:noFill/>
          <a:ln w="25400" cap="flat" cmpd="sng" algn="ctr">
            <a:solidFill>
              <a:sysClr val="windowText" lastClr="000000"/>
            </a:solidFill>
            <a:prstDash val="solid"/>
          </a:ln>
          <a:effectLst/>
        </p:spPr>
        <p:txBody>
          <a:bodyPr anchor="ctr"/>
          <a:lstStyle/>
          <a:p>
            <a:pPr algn="ctr" defTabSz="914353">
              <a:defRPr/>
            </a:pPr>
            <a:endParaRPr lang="en-GB" kern="0">
              <a:solidFill>
                <a:prstClr val="white"/>
              </a:solidFill>
              <a:latin typeface="Roboto Light"/>
            </a:endParaRPr>
          </a:p>
        </p:txBody>
      </p:sp>
      <p:sp>
        <p:nvSpPr>
          <p:cNvPr id="43" name="Rectangle 42"/>
          <p:cNvSpPr/>
          <p:nvPr/>
        </p:nvSpPr>
        <p:spPr>
          <a:xfrm>
            <a:off x="6826873" y="2112604"/>
            <a:ext cx="738932" cy="1792635"/>
          </a:xfrm>
          <a:prstGeom prst="rect">
            <a:avLst/>
          </a:prstGeom>
          <a:noFill/>
          <a:ln w="25400" cap="flat" cmpd="sng" algn="ctr">
            <a:solidFill>
              <a:sysClr val="windowText" lastClr="000000"/>
            </a:solidFill>
            <a:prstDash val="solid"/>
          </a:ln>
          <a:effectLst/>
        </p:spPr>
        <p:txBody>
          <a:bodyPr anchor="ctr"/>
          <a:lstStyle/>
          <a:p>
            <a:pPr algn="ctr" defTabSz="914353">
              <a:defRPr/>
            </a:pPr>
            <a:endParaRPr lang="en-GB" kern="0">
              <a:solidFill>
                <a:prstClr val="white"/>
              </a:solidFill>
              <a:latin typeface="Roboto Light"/>
            </a:endParaRPr>
          </a:p>
        </p:txBody>
      </p:sp>
      <p:sp>
        <p:nvSpPr>
          <p:cNvPr id="44" name="Rectangle 43"/>
          <p:cNvSpPr/>
          <p:nvPr/>
        </p:nvSpPr>
        <p:spPr>
          <a:xfrm>
            <a:off x="7567910" y="2112987"/>
            <a:ext cx="748978" cy="1781473"/>
          </a:xfrm>
          <a:prstGeom prst="rect">
            <a:avLst/>
          </a:prstGeom>
          <a:noFill/>
          <a:ln w="25400" cap="flat" cmpd="sng" algn="ctr">
            <a:solidFill>
              <a:sysClr val="windowText" lastClr="000000"/>
            </a:solidFill>
            <a:prstDash val="solid"/>
          </a:ln>
          <a:effectLst/>
        </p:spPr>
        <p:txBody>
          <a:bodyPr anchor="ctr"/>
          <a:lstStyle/>
          <a:p>
            <a:pPr algn="ctr" defTabSz="914353">
              <a:defRPr/>
            </a:pPr>
            <a:endParaRPr lang="en-GB" kern="0">
              <a:solidFill>
                <a:prstClr val="white"/>
              </a:solidFill>
              <a:latin typeface="Roboto Light"/>
            </a:endParaRPr>
          </a:p>
        </p:txBody>
      </p:sp>
      <p:sp>
        <p:nvSpPr>
          <p:cNvPr id="45" name="TextBox 44"/>
          <p:cNvSpPr txBox="1"/>
          <p:nvPr/>
        </p:nvSpPr>
        <p:spPr>
          <a:xfrm>
            <a:off x="1268827" y="2255040"/>
            <a:ext cx="738664" cy="1532467"/>
          </a:xfrm>
          <a:prstGeom prst="rect">
            <a:avLst/>
          </a:prstGeom>
          <a:noFill/>
        </p:spPr>
        <p:txBody>
          <a:bodyPr vert="vert270">
            <a:spAutoFit/>
          </a:bodyPr>
          <a:lstStyle/>
          <a:p>
            <a:pPr defTabSz="914353">
              <a:defRPr/>
            </a:pPr>
            <a:r>
              <a:rPr lang="en-GB">
                <a:solidFill>
                  <a:prstClr val="black"/>
                </a:solidFill>
                <a:latin typeface="Roboto Light"/>
              </a:rPr>
              <a:t>Part producers</a:t>
            </a:r>
          </a:p>
        </p:txBody>
      </p:sp>
      <p:sp>
        <p:nvSpPr>
          <p:cNvPr id="46" name="TextBox 45"/>
          <p:cNvSpPr txBox="1"/>
          <p:nvPr/>
        </p:nvSpPr>
        <p:spPr>
          <a:xfrm>
            <a:off x="2019733" y="3015782"/>
            <a:ext cx="461665" cy="771725"/>
          </a:xfrm>
          <a:prstGeom prst="rect">
            <a:avLst/>
          </a:prstGeom>
          <a:noFill/>
        </p:spPr>
        <p:txBody>
          <a:bodyPr vert="vert270">
            <a:spAutoFit/>
          </a:bodyPr>
          <a:lstStyle/>
          <a:p>
            <a:pPr defTabSz="914353">
              <a:defRPr/>
            </a:pPr>
            <a:r>
              <a:rPr lang="en-GB">
                <a:solidFill>
                  <a:prstClr val="black"/>
                </a:solidFill>
                <a:latin typeface="Roboto Light"/>
              </a:rPr>
              <a:t>Trade</a:t>
            </a:r>
          </a:p>
        </p:txBody>
      </p:sp>
      <p:sp>
        <p:nvSpPr>
          <p:cNvPr id="47" name="TextBox 46"/>
          <p:cNvSpPr txBox="1"/>
          <p:nvPr/>
        </p:nvSpPr>
        <p:spPr>
          <a:xfrm>
            <a:off x="2774499" y="2255040"/>
            <a:ext cx="461665" cy="1532467"/>
          </a:xfrm>
          <a:prstGeom prst="rect">
            <a:avLst/>
          </a:prstGeom>
          <a:noFill/>
        </p:spPr>
        <p:txBody>
          <a:bodyPr vert="vert270">
            <a:spAutoFit/>
          </a:bodyPr>
          <a:lstStyle/>
          <a:p>
            <a:pPr defTabSz="914353">
              <a:defRPr/>
            </a:pPr>
            <a:r>
              <a:rPr lang="en-GB">
                <a:solidFill>
                  <a:prstClr val="black"/>
                </a:solidFill>
                <a:latin typeface="Roboto Light"/>
              </a:rPr>
              <a:t>Insurance</a:t>
            </a:r>
          </a:p>
        </p:txBody>
      </p:sp>
      <p:sp>
        <p:nvSpPr>
          <p:cNvPr id="48" name="TextBox 47"/>
          <p:cNvSpPr txBox="1"/>
          <p:nvPr/>
        </p:nvSpPr>
        <p:spPr>
          <a:xfrm>
            <a:off x="3405699" y="2166427"/>
            <a:ext cx="738664" cy="1621081"/>
          </a:xfrm>
          <a:prstGeom prst="rect">
            <a:avLst/>
          </a:prstGeom>
          <a:noFill/>
        </p:spPr>
        <p:txBody>
          <a:bodyPr vert="vert270">
            <a:spAutoFit/>
          </a:bodyPr>
          <a:lstStyle/>
          <a:p>
            <a:pPr algn="ctr" defTabSz="914353">
              <a:defRPr/>
            </a:pPr>
            <a:r>
              <a:rPr lang="en-GB">
                <a:solidFill>
                  <a:prstClr val="black"/>
                </a:solidFill>
                <a:latin typeface="Roboto Light"/>
              </a:rPr>
              <a:t>Road assistance</a:t>
            </a:r>
          </a:p>
        </p:txBody>
      </p:sp>
      <p:sp>
        <p:nvSpPr>
          <p:cNvPr id="49" name="TextBox 48"/>
          <p:cNvSpPr txBox="1"/>
          <p:nvPr/>
        </p:nvSpPr>
        <p:spPr>
          <a:xfrm>
            <a:off x="4023329" y="2255040"/>
            <a:ext cx="461665" cy="1532467"/>
          </a:xfrm>
          <a:prstGeom prst="rect">
            <a:avLst/>
          </a:prstGeom>
          <a:noFill/>
        </p:spPr>
        <p:txBody>
          <a:bodyPr vert="vert270">
            <a:spAutoFit/>
          </a:bodyPr>
          <a:lstStyle/>
          <a:p>
            <a:pPr defTabSz="914353">
              <a:defRPr/>
            </a:pPr>
            <a:r>
              <a:rPr lang="en-GB">
                <a:solidFill>
                  <a:prstClr val="black"/>
                </a:solidFill>
                <a:latin typeface="Roboto Light"/>
              </a:rPr>
              <a:t>Fleets</a:t>
            </a:r>
          </a:p>
        </p:txBody>
      </p:sp>
      <p:sp>
        <p:nvSpPr>
          <p:cNvPr id="50" name="TextBox 49"/>
          <p:cNvSpPr txBox="1"/>
          <p:nvPr/>
        </p:nvSpPr>
        <p:spPr>
          <a:xfrm>
            <a:off x="4616847" y="2240013"/>
            <a:ext cx="738664" cy="1532467"/>
          </a:xfrm>
          <a:prstGeom prst="rect">
            <a:avLst/>
          </a:prstGeom>
          <a:noFill/>
        </p:spPr>
        <p:txBody>
          <a:bodyPr vert="vert270">
            <a:spAutoFit/>
          </a:bodyPr>
          <a:lstStyle/>
          <a:p>
            <a:pPr defTabSz="914353">
              <a:defRPr/>
            </a:pPr>
            <a:r>
              <a:rPr lang="en-GB">
                <a:solidFill>
                  <a:prstClr val="black"/>
                </a:solidFill>
                <a:latin typeface="Roboto Light"/>
              </a:rPr>
              <a:t>Independent garage</a:t>
            </a:r>
          </a:p>
        </p:txBody>
      </p:sp>
      <p:sp>
        <p:nvSpPr>
          <p:cNvPr id="51" name="TextBox 50"/>
          <p:cNvSpPr txBox="1"/>
          <p:nvPr/>
        </p:nvSpPr>
        <p:spPr>
          <a:xfrm>
            <a:off x="5390240" y="2255040"/>
            <a:ext cx="461665" cy="1532467"/>
          </a:xfrm>
          <a:prstGeom prst="rect">
            <a:avLst/>
          </a:prstGeom>
          <a:noFill/>
        </p:spPr>
        <p:txBody>
          <a:bodyPr vert="vert270">
            <a:spAutoFit/>
          </a:bodyPr>
          <a:lstStyle/>
          <a:p>
            <a:pPr defTabSz="914353">
              <a:defRPr/>
            </a:pPr>
            <a:r>
              <a:rPr lang="en-GB">
                <a:solidFill>
                  <a:prstClr val="black"/>
                </a:solidFill>
                <a:latin typeface="Roboto Light"/>
              </a:rPr>
              <a:t>OEM garages</a:t>
            </a:r>
          </a:p>
        </p:txBody>
      </p:sp>
      <p:sp>
        <p:nvSpPr>
          <p:cNvPr id="52" name="TextBox 51"/>
          <p:cNvSpPr txBox="1"/>
          <p:nvPr/>
        </p:nvSpPr>
        <p:spPr>
          <a:xfrm>
            <a:off x="6175431" y="2255040"/>
            <a:ext cx="461665" cy="1532467"/>
          </a:xfrm>
          <a:prstGeom prst="rect">
            <a:avLst/>
          </a:prstGeom>
          <a:noFill/>
        </p:spPr>
        <p:txBody>
          <a:bodyPr vert="vert270">
            <a:spAutoFit/>
          </a:bodyPr>
          <a:lstStyle/>
          <a:p>
            <a:pPr defTabSz="914353">
              <a:defRPr/>
            </a:pPr>
            <a:r>
              <a:rPr lang="en-GB">
                <a:solidFill>
                  <a:prstClr val="black"/>
                </a:solidFill>
                <a:latin typeface="Roboto Light"/>
              </a:rPr>
              <a:t>To be defined</a:t>
            </a:r>
          </a:p>
        </p:txBody>
      </p:sp>
      <p:sp>
        <p:nvSpPr>
          <p:cNvPr id="53" name="TextBox 52"/>
          <p:cNvSpPr txBox="1"/>
          <p:nvPr/>
        </p:nvSpPr>
        <p:spPr>
          <a:xfrm>
            <a:off x="6967961" y="2255040"/>
            <a:ext cx="461665" cy="1532467"/>
          </a:xfrm>
          <a:prstGeom prst="rect">
            <a:avLst/>
          </a:prstGeom>
          <a:noFill/>
        </p:spPr>
        <p:txBody>
          <a:bodyPr vert="vert270">
            <a:spAutoFit/>
          </a:bodyPr>
          <a:lstStyle/>
          <a:p>
            <a:pPr defTabSz="914353">
              <a:defRPr/>
            </a:pPr>
            <a:r>
              <a:rPr lang="en-GB">
                <a:solidFill>
                  <a:prstClr val="black"/>
                </a:solidFill>
                <a:latin typeface="Roboto Light"/>
              </a:rPr>
              <a:t>To be defined</a:t>
            </a:r>
          </a:p>
        </p:txBody>
      </p:sp>
      <p:sp>
        <p:nvSpPr>
          <p:cNvPr id="54" name="TextBox 53"/>
          <p:cNvSpPr txBox="1"/>
          <p:nvPr/>
        </p:nvSpPr>
        <p:spPr>
          <a:xfrm>
            <a:off x="7568126" y="2255040"/>
            <a:ext cx="738664" cy="1532467"/>
          </a:xfrm>
          <a:prstGeom prst="rect">
            <a:avLst/>
          </a:prstGeom>
          <a:noFill/>
        </p:spPr>
        <p:txBody>
          <a:bodyPr vert="vert270">
            <a:spAutoFit/>
          </a:bodyPr>
          <a:lstStyle/>
          <a:p>
            <a:pPr defTabSz="914353">
              <a:defRPr/>
            </a:pPr>
            <a:r>
              <a:rPr lang="en-GB">
                <a:solidFill>
                  <a:prstClr val="black"/>
                </a:solidFill>
                <a:latin typeface="Roboto Light"/>
              </a:rPr>
              <a:t>Members of honour</a:t>
            </a:r>
          </a:p>
        </p:txBody>
      </p:sp>
      <p:sp>
        <p:nvSpPr>
          <p:cNvPr id="55" name="Down Arrow 54"/>
          <p:cNvSpPr/>
          <p:nvPr/>
        </p:nvSpPr>
        <p:spPr>
          <a:xfrm>
            <a:off x="3627686" y="3894460"/>
            <a:ext cx="1855143" cy="1955602"/>
          </a:xfrm>
          <a:prstGeom prst="downArrow">
            <a:avLst/>
          </a:prstGeom>
          <a:solidFill>
            <a:schemeClr val="bg2">
              <a:lumMod val="75000"/>
              <a:lumOff val="25000"/>
            </a:schemeClr>
          </a:solidFill>
          <a:ln w="25400" cap="flat" cmpd="sng" algn="ctr">
            <a:solidFill>
              <a:schemeClr val="bg2">
                <a:lumMod val="75000"/>
                <a:lumOff val="25000"/>
              </a:schemeClr>
            </a:solidFill>
            <a:prstDash val="solid"/>
          </a:ln>
          <a:effectLst/>
        </p:spPr>
        <p:txBody>
          <a:bodyPr anchor="ctr"/>
          <a:lstStyle/>
          <a:p>
            <a:pPr algn="ctr" defTabSz="914353">
              <a:defRPr/>
            </a:pPr>
            <a:endParaRPr lang="en-GB" kern="0">
              <a:solidFill>
                <a:prstClr val="white"/>
              </a:solidFill>
              <a:latin typeface="Roboto Light"/>
            </a:endParaRPr>
          </a:p>
        </p:txBody>
      </p:sp>
      <p:sp>
        <p:nvSpPr>
          <p:cNvPr id="56" name="TextBox 55"/>
          <p:cNvSpPr txBox="1"/>
          <p:nvPr/>
        </p:nvSpPr>
        <p:spPr>
          <a:xfrm>
            <a:off x="3740423" y="4796359"/>
            <a:ext cx="1692176" cy="584775"/>
          </a:xfrm>
          <a:prstGeom prst="rect">
            <a:avLst/>
          </a:prstGeom>
          <a:noFill/>
        </p:spPr>
        <p:txBody>
          <a:bodyPr>
            <a:spAutoFit/>
          </a:bodyPr>
          <a:lstStyle/>
          <a:p>
            <a:pPr algn="ctr" defTabSz="914353">
              <a:defRPr/>
            </a:pPr>
            <a:r>
              <a:rPr lang="en-GB" sz="1600" b="1">
                <a:solidFill>
                  <a:schemeClr val="accent3">
                    <a:lumMod val="60000"/>
                    <a:lumOff val="40000"/>
                  </a:schemeClr>
                </a:solidFill>
                <a:latin typeface="Roboto Light"/>
              </a:rPr>
              <a:t>Strategy financing</a:t>
            </a:r>
          </a:p>
        </p:txBody>
      </p:sp>
      <p:sp>
        <p:nvSpPr>
          <p:cNvPr id="57" name="Rectangle 56"/>
          <p:cNvSpPr/>
          <p:nvPr/>
        </p:nvSpPr>
        <p:spPr>
          <a:xfrm>
            <a:off x="1115095" y="5889129"/>
            <a:ext cx="7201793" cy="699865"/>
          </a:xfrm>
          <a:prstGeom prst="rect">
            <a:avLst/>
          </a:prstGeom>
          <a:solidFill>
            <a:schemeClr val="bg2">
              <a:lumMod val="75000"/>
              <a:lumOff val="25000"/>
            </a:schemeClr>
          </a:solidFill>
          <a:ln w="25400" cap="flat" cmpd="sng" algn="ctr">
            <a:solidFill>
              <a:schemeClr val="bg2">
                <a:lumMod val="75000"/>
                <a:lumOff val="25000"/>
              </a:schemeClr>
            </a:solidFill>
            <a:prstDash val="solid"/>
          </a:ln>
          <a:effectLst/>
        </p:spPr>
        <p:txBody>
          <a:bodyPr anchor="ctr"/>
          <a:lstStyle/>
          <a:p>
            <a:pPr algn="ctr" defTabSz="914353">
              <a:defRPr/>
            </a:pPr>
            <a:endParaRPr lang="en-GB" kern="0">
              <a:solidFill>
                <a:prstClr val="white"/>
              </a:solidFill>
              <a:latin typeface="Roboto Light"/>
            </a:endParaRPr>
          </a:p>
        </p:txBody>
      </p:sp>
      <p:sp>
        <p:nvSpPr>
          <p:cNvPr id="58" name="TextBox 57"/>
          <p:cNvSpPr txBox="1"/>
          <p:nvPr/>
        </p:nvSpPr>
        <p:spPr>
          <a:xfrm>
            <a:off x="1129606" y="6112371"/>
            <a:ext cx="7187283" cy="369332"/>
          </a:xfrm>
          <a:prstGeom prst="rect">
            <a:avLst/>
          </a:prstGeom>
          <a:noFill/>
        </p:spPr>
        <p:txBody>
          <a:bodyPr>
            <a:spAutoFit/>
          </a:bodyPr>
          <a:lstStyle/>
          <a:p>
            <a:pPr algn="ctr" defTabSz="914353">
              <a:defRPr/>
            </a:pPr>
            <a:r>
              <a:rPr lang="en-GB" b="1">
                <a:solidFill>
                  <a:schemeClr val="accent3">
                    <a:lumMod val="60000"/>
                    <a:lumOff val="40000"/>
                  </a:schemeClr>
                </a:solidFill>
                <a:latin typeface="Roboto Light"/>
              </a:rPr>
              <a:t>OPERATING COMPANY</a:t>
            </a:r>
          </a:p>
        </p:txBody>
      </p:sp>
      <p:sp>
        <p:nvSpPr>
          <p:cNvPr id="59" name="TextBox 58"/>
          <p:cNvSpPr txBox="1"/>
          <p:nvPr/>
        </p:nvSpPr>
        <p:spPr>
          <a:xfrm>
            <a:off x="323528" y="1270800"/>
            <a:ext cx="553998" cy="2506131"/>
          </a:xfrm>
          <a:prstGeom prst="rect">
            <a:avLst/>
          </a:prstGeom>
          <a:noFill/>
        </p:spPr>
        <p:txBody>
          <a:bodyPr vert="vert270">
            <a:spAutoFit/>
          </a:bodyPr>
          <a:lstStyle/>
          <a:p>
            <a:pPr defTabSz="914353">
              <a:defRPr/>
            </a:pPr>
            <a:r>
              <a:rPr lang="en-GB" sz="2400" b="1">
                <a:solidFill>
                  <a:prstClr val="black"/>
                </a:solidFill>
                <a:latin typeface="Roboto Light"/>
              </a:rPr>
              <a:t>NON-PROFIT</a:t>
            </a:r>
          </a:p>
        </p:txBody>
      </p:sp>
      <p:sp>
        <p:nvSpPr>
          <p:cNvPr id="60" name="TextBox 59"/>
          <p:cNvSpPr txBox="1"/>
          <p:nvPr/>
        </p:nvSpPr>
        <p:spPr>
          <a:xfrm>
            <a:off x="373716" y="5046747"/>
            <a:ext cx="553998" cy="1717501"/>
          </a:xfrm>
          <a:prstGeom prst="rect">
            <a:avLst/>
          </a:prstGeom>
          <a:noFill/>
        </p:spPr>
        <p:txBody>
          <a:bodyPr vert="vert270">
            <a:spAutoFit/>
          </a:bodyPr>
          <a:lstStyle/>
          <a:p>
            <a:pPr defTabSz="914353">
              <a:defRPr/>
            </a:pPr>
            <a:r>
              <a:rPr lang="en-GB" sz="2400" b="1">
                <a:solidFill>
                  <a:prstClr val="black"/>
                </a:solidFill>
                <a:latin typeface="Roboto Light"/>
              </a:rPr>
              <a:t>PROFIT</a:t>
            </a:r>
          </a:p>
        </p:txBody>
      </p:sp>
      <p:sp>
        <p:nvSpPr>
          <p:cNvPr id="2" name="TextBox 1"/>
          <p:cNvSpPr txBox="1"/>
          <p:nvPr/>
        </p:nvSpPr>
        <p:spPr>
          <a:xfrm>
            <a:off x="3771900" y="4114800"/>
            <a:ext cx="184731" cy="287130"/>
          </a:xfrm>
          <a:prstGeom prst="rect">
            <a:avLst/>
          </a:prstGeom>
          <a:noFill/>
        </p:spPr>
        <p:txBody>
          <a:bodyPr wrap="none" rtlCol="0">
            <a:spAutoFit/>
          </a:bodyPr>
          <a:lstStyle/>
          <a:p>
            <a:endParaRPr lang="en-GB" sz="1266"/>
          </a:p>
        </p:txBody>
      </p:sp>
    </p:spTree>
    <p:extLst>
      <p:ext uri="{BB962C8B-B14F-4D97-AF65-F5344CB8AC3E}">
        <p14:creationId xmlns:p14="http://schemas.microsoft.com/office/powerpoint/2010/main" val="2903915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2294929" y="4178536"/>
            <a:ext cx="740048" cy="6429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defRPr/>
            </a:pPr>
            <a:r>
              <a:rPr lang="en-GB" sz="984" kern="0" err="1">
                <a:solidFill>
                  <a:prstClr val="black"/>
                </a:solidFill>
                <a:ea typeface="Arial" charset="0"/>
                <a:cs typeface="Arial" charset="0"/>
              </a:rPr>
              <a:t>ExVe</a:t>
            </a:r>
            <a:r>
              <a:rPr lang="en-GB" sz="984" kern="0">
                <a:solidFill>
                  <a:prstClr val="black"/>
                </a:solidFill>
                <a:ea typeface="Arial" charset="0"/>
                <a:cs typeface="Arial" charset="0"/>
              </a:rPr>
              <a:t> OEM server</a:t>
            </a:r>
          </a:p>
        </p:txBody>
      </p:sp>
      <p:sp>
        <p:nvSpPr>
          <p:cNvPr id="40" name="Rounded Rectangle 39"/>
          <p:cNvSpPr/>
          <p:nvPr/>
        </p:nvSpPr>
        <p:spPr>
          <a:xfrm>
            <a:off x="2277654" y="3470052"/>
            <a:ext cx="774600" cy="6429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defRPr/>
            </a:pPr>
            <a:r>
              <a:rPr lang="en-GB" sz="984" kern="0">
                <a:solidFill>
                  <a:prstClr val="black"/>
                </a:solidFill>
                <a:ea typeface="Arial" charset="0"/>
                <a:cs typeface="Arial" charset="0"/>
              </a:rPr>
              <a:t>                    3</a:t>
            </a:r>
            <a:r>
              <a:rPr lang="en-GB" sz="984" kern="0" baseline="30000">
                <a:solidFill>
                  <a:prstClr val="black"/>
                </a:solidFill>
                <a:ea typeface="Arial" charset="0"/>
                <a:cs typeface="Arial" charset="0"/>
              </a:rPr>
              <a:t>rd</a:t>
            </a:r>
            <a:r>
              <a:rPr lang="en-GB" sz="984" kern="0">
                <a:solidFill>
                  <a:prstClr val="black"/>
                </a:solidFill>
                <a:ea typeface="Arial" charset="0"/>
                <a:cs typeface="Arial" charset="0"/>
              </a:rPr>
              <a:t> party back  end</a:t>
            </a:r>
          </a:p>
        </p:txBody>
      </p:sp>
      <p:sp>
        <p:nvSpPr>
          <p:cNvPr id="51" name="Rounded Rectangle 50"/>
          <p:cNvSpPr/>
          <p:nvPr/>
        </p:nvSpPr>
        <p:spPr>
          <a:xfrm>
            <a:off x="2282652" y="2719045"/>
            <a:ext cx="764603" cy="6429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defRPr/>
            </a:pPr>
            <a:r>
              <a:rPr lang="en-GB" sz="984" kern="0">
                <a:solidFill>
                  <a:prstClr val="black"/>
                </a:solidFill>
                <a:ea typeface="Arial" charset="0"/>
                <a:cs typeface="Arial" charset="0"/>
              </a:rPr>
              <a:t>3</a:t>
            </a:r>
            <a:r>
              <a:rPr lang="en-GB" sz="984" kern="0" baseline="30000">
                <a:solidFill>
                  <a:prstClr val="black"/>
                </a:solidFill>
                <a:ea typeface="Arial" charset="0"/>
                <a:cs typeface="Arial" charset="0"/>
              </a:rPr>
              <a:t>rd</a:t>
            </a:r>
            <a:r>
              <a:rPr lang="en-GB" sz="984" kern="0">
                <a:solidFill>
                  <a:prstClr val="black"/>
                </a:solidFill>
                <a:ea typeface="Arial" charset="0"/>
                <a:cs typeface="Arial" charset="0"/>
              </a:rPr>
              <a:t> party dongle</a:t>
            </a:r>
          </a:p>
        </p:txBody>
      </p:sp>
      <p:sp>
        <p:nvSpPr>
          <p:cNvPr id="33" name="Rectangle 32"/>
          <p:cNvSpPr/>
          <p:nvPr/>
        </p:nvSpPr>
        <p:spPr>
          <a:xfrm>
            <a:off x="2063527" y="846312"/>
            <a:ext cx="1961622" cy="474389"/>
          </a:xfrm>
          <a:prstGeom prst="rect">
            <a:avLst/>
          </a:prstGeom>
          <a:noFill/>
          <a:ln w="25400" cap="flat" cmpd="sng" algn="ctr">
            <a:solidFill>
              <a:schemeClr val="accent5">
                <a:lumMod val="75000"/>
              </a:schemeClr>
            </a:solidFill>
            <a:prstDash val="solid"/>
          </a:ln>
          <a:effectLst/>
        </p:spPr>
        <p:txBody>
          <a:bodyPr anchor="ctr"/>
          <a:lstStyle/>
          <a:p>
            <a:pPr algn="ctr" defTabSz="914353">
              <a:defRPr/>
            </a:pPr>
            <a:endParaRPr lang="en-GB" kern="0">
              <a:solidFill>
                <a:prstClr val="white"/>
              </a:solidFill>
              <a:ea typeface="Arial" charset="0"/>
              <a:cs typeface="Arial" charset="0"/>
            </a:endParaRPr>
          </a:p>
        </p:txBody>
      </p:sp>
      <p:sp>
        <p:nvSpPr>
          <p:cNvPr id="34" name="Rectangle 33"/>
          <p:cNvSpPr/>
          <p:nvPr/>
        </p:nvSpPr>
        <p:spPr>
          <a:xfrm>
            <a:off x="5986770" y="838275"/>
            <a:ext cx="1961719" cy="474389"/>
          </a:xfrm>
          <a:prstGeom prst="rect">
            <a:avLst/>
          </a:prstGeom>
          <a:noFill/>
          <a:ln w="25400" cap="flat" cmpd="sng" algn="ctr">
            <a:solidFill>
              <a:schemeClr val="accent5">
                <a:lumMod val="75000"/>
              </a:schemeClr>
            </a:solidFill>
            <a:prstDash val="solid"/>
          </a:ln>
          <a:effectLst/>
        </p:spPr>
        <p:txBody>
          <a:bodyPr anchor="ctr"/>
          <a:lstStyle/>
          <a:p>
            <a:pPr algn="ctr" defTabSz="914353">
              <a:defRPr/>
            </a:pPr>
            <a:endParaRPr lang="en-GB" kern="0">
              <a:solidFill>
                <a:prstClr val="white"/>
              </a:solidFill>
              <a:ea typeface="Arial" charset="0"/>
              <a:cs typeface="Arial" charset="0"/>
            </a:endParaRPr>
          </a:p>
        </p:txBody>
      </p:sp>
      <p:sp>
        <p:nvSpPr>
          <p:cNvPr id="35" name="TextBox 34"/>
          <p:cNvSpPr txBox="1"/>
          <p:nvPr/>
        </p:nvSpPr>
        <p:spPr>
          <a:xfrm>
            <a:off x="2362701" y="920093"/>
            <a:ext cx="1467817" cy="369332"/>
          </a:xfrm>
          <a:prstGeom prst="rect">
            <a:avLst/>
          </a:prstGeom>
          <a:noFill/>
        </p:spPr>
        <p:txBody>
          <a:bodyPr>
            <a:spAutoFit/>
          </a:bodyPr>
          <a:lstStyle/>
          <a:p>
            <a:pPr algn="ctr" defTabSz="914353">
              <a:defRPr/>
            </a:pPr>
            <a:r>
              <a:rPr lang="en-GB">
                <a:solidFill>
                  <a:prstClr val="black"/>
                </a:solidFill>
                <a:ea typeface="Arial" charset="0"/>
                <a:cs typeface="Arial" charset="0"/>
              </a:rPr>
              <a:t>INDUSTRY</a:t>
            </a:r>
          </a:p>
        </p:txBody>
      </p:sp>
      <p:sp>
        <p:nvSpPr>
          <p:cNvPr id="36" name="TextBox 35"/>
          <p:cNvSpPr txBox="1"/>
          <p:nvPr/>
        </p:nvSpPr>
        <p:spPr>
          <a:xfrm>
            <a:off x="6058737" y="919535"/>
            <a:ext cx="1737941" cy="369332"/>
          </a:xfrm>
          <a:prstGeom prst="rect">
            <a:avLst/>
          </a:prstGeom>
          <a:noFill/>
        </p:spPr>
        <p:txBody>
          <a:bodyPr>
            <a:spAutoFit/>
          </a:bodyPr>
          <a:lstStyle/>
          <a:p>
            <a:pPr algn="ctr" defTabSz="914353">
              <a:defRPr/>
            </a:pPr>
            <a:r>
              <a:rPr lang="en-GB">
                <a:solidFill>
                  <a:prstClr val="black"/>
                </a:solidFill>
                <a:ea typeface="Arial" charset="0"/>
                <a:cs typeface="Arial" charset="0"/>
              </a:rPr>
              <a:t>TRADE</a:t>
            </a:r>
          </a:p>
        </p:txBody>
      </p:sp>
      <p:sp>
        <p:nvSpPr>
          <p:cNvPr id="37" name="Rectangle 36"/>
          <p:cNvSpPr/>
          <p:nvPr/>
        </p:nvSpPr>
        <p:spPr>
          <a:xfrm>
            <a:off x="3204974" y="1927697"/>
            <a:ext cx="3645404" cy="601637"/>
          </a:xfrm>
          <a:prstGeom prst="rect">
            <a:avLst/>
          </a:prstGeom>
          <a:noFill/>
          <a:ln w="25400" cap="flat" cmpd="sng" algn="ctr">
            <a:solidFill>
              <a:schemeClr val="bg2">
                <a:lumMod val="75000"/>
                <a:lumOff val="25000"/>
              </a:schemeClr>
            </a:solidFill>
            <a:prstDash val="solid"/>
          </a:ln>
          <a:effectLst/>
        </p:spPr>
        <p:txBody>
          <a:bodyPr anchor="ctr"/>
          <a:lstStyle/>
          <a:p>
            <a:pPr algn="ctr" defTabSz="914353">
              <a:defRPr/>
            </a:pPr>
            <a:endParaRPr lang="en-GB" kern="0">
              <a:solidFill>
                <a:prstClr val="white"/>
              </a:solidFill>
              <a:ea typeface="Arial" charset="0"/>
              <a:cs typeface="Arial" charset="0"/>
            </a:endParaRPr>
          </a:p>
        </p:txBody>
      </p:sp>
      <p:sp>
        <p:nvSpPr>
          <p:cNvPr id="38" name="TextBox 37"/>
          <p:cNvSpPr txBox="1"/>
          <p:nvPr/>
        </p:nvSpPr>
        <p:spPr>
          <a:xfrm>
            <a:off x="3204973" y="2060525"/>
            <a:ext cx="3645404" cy="369332"/>
          </a:xfrm>
          <a:prstGeom prst="rect">
            <a:avLst/>
          </a:prstGeom>
          <a:noFill/>
        </p:spPr>
        <p:txBody>
          <a:bodyPr wrap="square">
            <a:spAutoFit/>
          </a:bodyPr>
          <a:lstStyle/>
          <a:p>
            <a:pPr algn="ctr" defTabSz="914353">
              <a:defRPr/>
            </a:pPr>
            <a:r>
              <a:rPr lang="en-GB">
                <a:solidFill>
                  <a:prstClr val="black"/>
                </a:solidFill>
                <a:ea typeface="Arial" charset="0"/>
                <a:cs typeface="Arial" charset="0"/>
              </a:rPr>
              <a:t>OPERATING COMPANY</a:t>
            </a:r>
          </a:p>
        </p:txBody>
      </p:sp>
      <p:sp>
        <p:nvSpPr>
          <p:cNvPr id="39" name="Down Arrow 38"/>
          <p:cNvSpPr/>
          <p:nvPr/>
        </p:nvSpPr>
        <p:spPr>
          <a:xfrm>
            <a:off x="4805549" y="1318406"/>
            <a:ext cx="444252" cy="592708"/>
          </a:xfrm>
          <a:prstGeom prst="downArrow">
            <a:avLst/>
          </a:prstGeom>
          <a:solidFill>
            <a:schemeClr val="accent5">
              <a:lumMod val="75000"/>
            </a:schemeClr>
          </a:solidFill>
          <a:ln w="25400" cap="flat" cmpd="sng" algn="ctr">
            <a:solidFill>
              <a:schemeClr val="accent5">
                <a:lumMod val="75000"/>
              </a:schemeClr>
            </a:solidFill>
            <a:prstDash val="solid"/>
          </a:ln>
          <a:effectLst/>
        </p:spPr>
        <p:txBody>
          <a:bodyPr anchor="ctr"/>
          <a:lstStyle/>
          <a:p>
            <a:pPr algn="ctr" defTabSz="914353">
              <a:defRPr/>
            </a:pPr>
            <a:endParaRPr lang="en-GB" kern="0">
              <a:solidFill>
                <a:prstClr val="white"/>
              </a:solidFill>
              <a:ea typeface="Arial" charset="0"/>
              <a:cs typeface="Arial" charset="0"/>
            </a:endParaRPr>
          </a:p>
        </p:txBody>
      </p:sp>
      <p:sp>
        <p:nvSpPr>
          <p:cNvPr id="45" name="Flowchart: Magnetic Disk 44"/>
          <p:cNvSpPr/>
          <p:nvPr/>
        </p:nvSpPr>
        <p:spPr>
          <a:xfrm>
            <a:off x="2521521" y="3226478"/>
            <a:ext cx="236637" cy="420811"/>
          </a:xfrm>
          <a:prstGeom prst="flowChartMagneticDisk">
            <a:avLst/>
          </a:prstGeom>
          <a:solidFill>
            <a:schemeClr val="tx1">
              <a:lumMod val="60000"/>
              <a:lumOff val="40000"/>
            </a:schemeClr>
          </a:solidFill>
          <a:ln w="25400" cap="flat" cmpd="sng" algn="ctr">
            <a:solidFill>
              <a:schemeClr val="bg2">
                <a:lumMod val="75000"/>
                <a:lumOff val="25000"/>
              </a:schemeClr>
            </a:solidFill>
            <a:prstDash val="solid"/>
          </a:ln>
          <a:effectLst/>
        </p:spPr>
        <p:txBody>
          <a:bodyPr anchor="ctr"/>
          <a:lstStyle/>
          <a:p>
            <a:pPr algn="ctr" defTabSz="914353">
              <a:defRPr/>
            </a:pPr>
            <a:endParaRPr lang="en-GB" kern="0">
              <a:solidFill>
                <a:prstClr val="white"/>
              </a:solidFill>
              <a:ea typeface="Arial" charset="0"/>
              <a:cs typeface="Arial" charset="0"/>
            </a:endParaRPr>
          </a:p>
        </p:txBody>
      </p:sp>
      <p:sp>
        <p:nvSpPr>
          <p:cNvPr id="46" name="Flowchart: Magnetic Disk 45"/>
          <p:cNvSpPr/>
          <p:nvPr/>
        </p:nvSpPr>
        <p:spPr>
          <a:xfrm>
            <a:off x="2639839" y="3299606"/>
            <a:ext cx="236637" cy="420812"/>
          </a:xfrm>
          <a:prstGeom prst="flowChartMagneticDisk">
            <a:avLst/>
          </a:prstGeom>
          <a:solidFill>
            <a:schemeClr val="tx1">
              <a:lumMod val="60000"/>
              <a:lumOff val="40000"/>
            </a:schemeClr>
          </a:solidFill>
          <a:ln w="25400" cap="flat" cmpd="sng" algn="ctr">
            <a:solidFill>
              <a:schemeClr val="bg2">
                <a:lumMod val="75000"/>
                <a:lumOff val="25000"/>
              </a:schemeClr>
            </a:solidFill>
            <a:prstDash val="solid"/>
          </a:ln>
          <a:effectLst/>
        </p:spPr>
        <p:txBody>
          <a:bodyPr anchor="ctr"/>
          <a:lstStyle/>
          <a:p>
            <a:pPr algn="ctr" defTabSz="914353">
              <a:defRPr/>
            </a:pPr>
            <a:endParaRPr lang="en-GB" kern="0">
              <a:solidFill>
                <a:prstClr val="white"/>
              </a:solidFill>
              <a:ea typeface="Arial" charset="0"/>
              <a:cs typeface="Arial" charset="0"/>
            </a:endParaRPr>
          </a:p>
        </p:txBody>
      </p:sp>
      <p:sp>
        <p:nvSpPr>
          <p:cNvPr id="47" name="Flowchart: Magnetic Disk 46"/>
          <p:cNvSpPr/>
          <p:nvPr/>
        </p:nvSpPr>
        <p:spPr>
          <a:xfrm>
            <a:off x="2460129" y="4781848"/>
            <a:ext cx="236637" cy="420812"/>
          </a:xfrm>
          <a:prstGeom prst="flowChartMagneticDisk">
            <a:avLst/>
          </a:prstGeom>
          <a:solidFill>
            <a:schemeClr val="tx1">
              <a:lumMod val="60000"/>
              <a:lumOff val="40000"/>
            </a:schemeClr>
          </a:solidFill>
          <a:ln w="25400" cap="flat" cmpd="sng" algn="ctr">
            <a:solidFill>
              <a:schemeClr val="bg2">
                <a:lumMod val="75000"/>
                <a:lumOff val="25000"/>
              </a:schemeClr>
            </a:solidFill>
            <a:prstDash val="solid"/>
          </a:ln>
          <a:effectLst/>
        </p:spPr>
        <p:txBody>
          <a:bodyPr anchor="ctr"/>
          <a:lstStyle/>
          <a:p>
            <a:pPr algn="ctr" defTabSz="914353">
              <a:defRPr/>
            </a:pPr>
            <a:endParaRPr lang="en-GB" kern="0">
              <a:solidFill>
                <a:prstClr val="white"/>
              </a:solidFill>
              <a:ea typeface="Arial" charset="0"/>
              <a:cs typeface="Arial" charset="0"/>
            </a:endParaRPr>
          </a:p>
        </p:txBody>
      </p:sp>
      <p:sp>
        <p:nvSpPr>
          <p:cNvPr id="48" name="Flowchart: Magnetic Disk 47"/>
          <p:cNvSpPr/>
          <p:nvPr/>
        </p:nvSpPr>
        <p:spPr>
          <a:xfrm>
            <a:off x="2533799" y="4861099"/>
            <a:ext cx="236637" cy="419695"/>
          </a:xfrm>
          <a:prstGeom prst="flowChartMagneticDisk">
            <a:avLst/>
          </a:prstGeom>
          <a:solidFill>
            <a:schemeClr val="tx1">
              <a:lumMod val="60000"/>
              <a:lumOff val="40000"/>
            </a:schemeClr>
          </a:solidFill>
          <a:ln w="25400" cap="flat" cmpd="sng" algn="ctr">
            <a:solidFill>
              <a:schemeClr val="bg2">
                <a:lumMod val="75000"/>
                <a:lumOff val="25000"/>
              </a:schemeClr>
            </a:solidFill>
            <a:prstDash val="solid"/>
          </a:ln>
          <a:effectLst/>
        </p:spPr>
        <p:txBody>
          <a:bodyPr anchor="ctr"/>
          <a:lstStyle/>
          <a:p>
            <a:pPr algn="ctr" defTabSz="914353">
              <a:defRPr/>
            </a:pPr>
            <a:endParaRPr lang="en-GB" kern="0">
              <a:solidFill>
                <a:prstClr val="white"/>
              </a:solidFill>
              <a:ea typeface="Arial" charset="0"/>
              <a:cs typeface="Arial" charset="0"/>
            </a:endParaRPr>
          </a:p>
        </p:txBody>
      </p:sp>
      <p:sp>
        <p:nvSpPr>
          <p:cNvPr id="49" name="Flowchart: Magnetic Disk 48"/>
          <p:cNvSpPr/>
          <p:nvPr/>
        </p:nvSpPr>
        <p:spPr>
          <a:xfrm>
            <a:off x="2615282" y="4961558"/>
            <a:ext cx="236637" cy="419695"/>
          </a:xfrm>
          <a:prstGeom prst="flowChartMagneticDisk">
            <a:avLst/>
          </a:prstGeom>
          <a:solidFill>
            <a:schemeClr val="tx1">
              <a:lumMod val="60000"/>
              <a:lumOff val="40000"/>
            </a:schemeClr>
          </a:solidFill>
          <a:ln w="25400" cap="flat" cmpd="sng" algn="ctr">
            <a:solidFill>
              <a:schemeClr val="bg2">
                <a:lumMod val="75000"/>
                <a:lumOff val="25000"/>
              </a:schemeClr>
            </a:solidFill>
            <a:prstDash val="solid"/>
          </a:ln>
          <a:effectLst/>
        </p:spPr>
        <p:txBody>
          <a:bodyPr anchor="ctr"/>
          <a:lstStyle/>
          <a:p>
            <a:pPr algn="ctr" defTabSz="914353">
              <a:defRPr/>
            </a:pPr>
            <a:endParaRPr lang="en-GB" kern="0">
              <a:solidFill>
                <a:prstClr val="white"/>
              </a:solidFill>
              <a:ea typeface="Arial" charset="0"/>
              <a:cs typeface="Arial" charset="0"/>
            </a:endParaRPr>
          </a:p>
        </p:txBody>
      </p:sp>
      <p:sp>
        <p:nvSpPr>
          <p:cNvPr id="54" name="TextBox 53"/>
          <p:cNvSpPr txBox="1"/>
          <p:nvPr/>
        </p:nvSpPr>
        <p:spPr>
          <a:xfrm>
            <a:off x="1602089" y="3098602"/>
            <a:ext cx="753442" cy="276999"/>
          </a:xfrm>
          <a:prstGeom prst="rect">
            <a:avLst/>
          </a:prstGeom>
          <a:noFill/>
        </p:spPr>
        <p:txBody>
          <a:bodyPr>
            <a:spAutoFit/>
          </a:bodyPr>
          <a:lstStyle/>
          <a:p>
            <a:pPr defTabSz="914353">
              <a:defRPr/>
            </a:pPr>
            <a:r>
              <a:rPr lang="en-GB" sz="1200">
                <a:solidFill>
                  <a:prstClr val="black"/>
                </a:solidFill>
                <a:ea typeface="Arial" charset="0"/>
                <a:cs typeface="Arial" charset="0"/>
              </a:rPr>
              <a:t>Dongle</a:t>
            </a:r>
          </a:p>
        </p:txBody>
      </p:sp>
      <p:sp>
        <p:nvSpPr>
          <p:cNvPr id="55" name="TextBox 54"/>
          <p:cNvSpPr txBox="1"/>
          <p:nvPr/>
        </p:nvSpPr>
        <p:spPr>
          <a:xfrm>
            <a:off x="1602089" y="4590935"/>
            <a:ext cx="753442" cy="276999"/>
          </a:xfrm>
          <a:prstGeom prst="rect">
            <a:avLst/>
          </a:prstGeom>
          <a:noFill/>
        </p:spPr>
        <p:txBody>
          <a:bodyPr>
            <a:spAutoFit/>
          </a:bodyPr>
          <a:lstStyle/>
          <a:p>
            <a:pPr defTabSz="914353">
              <a:defRPr/>
            </a:pPr>
            <a:r>
              <a:rPr lang="en-GB" sz="1200">
                <a:solidFill>
                  <a:prstClr val="black"/>
                </a:solidFill>
                <a:ea typeface="Arial" charset="0"/>
                <a:cs typeface="Arial" charset="0"/>
              </a:rPr>
              <a:t>VM </a:t>
            </a:r>
            <a:r>
              <a:rPr lang="en-GB" sz="1200" err="1">
                <a:solidFill>
                  <a:prstClr val="black"/>
                </a:solidFill>
                <a:ea typeface="Arial" charset="0"/>
                <a:cs typeface="Arial" charset="0"/>
              </a:rPr>
              <a:t>ExVe</a:t>
            </a:r>
            <a:endParaRPr lang="en-GB" sz="1200">
              <a:solidFill>
                <a:prstClr val="black"/>
              </a:solidFill>
              <a:ea typeface="Arial" charset="0"/>
              <a:cs typeface="Arial" charset="0"/>
            </a:endParaRPr>
          </a:p>
        </p:txBody>
      </p:sp>
      <p:pic>
        <p:nvPicPr>
          <p:cNvPr id="286745" name="Picture 2" descr="0FA7A6BB-0878-4717-B692-5C01A9A08B3D"/>
          <p:cNvPicPr>
            <a:picLocks noChangeAspect="1" noChangeArrowheads="1"/>
          </p:cNvPicPr>
          <p:nvPr/>
        </p:nvPicPr>
        <p:blipFill>
          <a:blip r:embed="rId3">
            <a:extLst>
              <a:ext uri="{28A0092B-C50C-407E-A947-70E740481C1C}">
                <a14:useLocalDpi xmlns:a14="http://schemas.microsoft.com/office/drawing/2010/main" val="0"/>
              </a:ext>
            </a:extLst>
          </a:blip>
          <a:srcRect l="13669" t="20918" r="1118" b="4747"/>
          <a:stretch>
            <a:fillRect/>
          </a:stretch>
        </p:blipFill>
        <p:spPr bwMode="auto">
          <a:xfrm>
            <a:off x="3037211" y="2586261"/>
            <a:ext cx="5787553" cy="413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ounded Rectangle 56"/>
          <p:cNvSpPr/>
          <p:nvPr/>
        </p:nvSpPr>
        <p:spPr>
          <a:xfrm>
            <a:off x="2280418" y="2694533"/>
            <a:ext cx="769070" cy="1437680"/>
          </a:xfrm>
          <a:prstGeom prst="roundRect">
            <a:avLst/>
          </a:prstGeom>
          <a:noFill/>
          <a:ln w="31750" cap="flat" cmpd="sng" algn="ctr">
            <a:solidFill>
              <a:srgbClr val="080808"/>
            </a:solidFill>
            <a:prstDash val="solid"/>
          </a:ln>
          <a:effectLst/>
        </p:spPr>
        <p:txBody>
          <a:bodyPr anchor="ctr"/>
          <a:lstStyle/>
          <a:p>
            <a:pPr algn="ctr" defTabSz="914353">
              <a:defRPr/>
            </a:pPr>
            <a:endParaRPr lang="en-GB" kern="0">
              <a:solidFill>
                <a:prstClr val="white"/>
              </a:solidFill>
              <a:ea typeface="Arial" charset="0"/>
              <a:cs typeface="Arial" charset="0"/>
            </a:endParaRPr>
          </a:p>
        </p:txBody>
      </p:sp>
      <p:sp>
        <p:nvSpPr>
          <p:cNvPr id="58" name="Rounded Rectangle 57"/>
          <p:cNvSpPr/>
          <p:nvPr/>
        </p:nvSpPr>
        <p:spPr>
          <a:xfrm>
            <a:off x="2280977" y="4169049"/>
            <a:ext cx="767953" cy="1437680"/>
          </a:xfrm>
          <a:prstGeom prst="roundRect">
            <a:avLst/>
          </a:prstGeom>
          <a:noFill/>
          <a:ln w="31750" cap="flat" cmpd="sng" algn="ctr">
            <a:solidFill>
              <a:srgbClr val="080808"/>
            </a:solidFill>
            <a:prstDash val="solid"/>
          </a:ln>
          <a:effectLst/>
        </p:spPr>
        <p:txBody>
          <a:bodyPr anchor="ctr"/>
          <a:lstStyle/>
          <a:p>
            <a:pPr algn="ctr" defTabSz="914353">
              <a:defRPr/>
            </a:pPr>
            <a:endParaRPr lang="en-GB" kern="0">
              <a:solidFill>
                <a:prstClr val="white"/>
              </a:solidFill>
              <a:ea typeface="Arial" charset="0"/>
              <a:cs typeface="Arial" charset="0"/>
            </a:endParaRPr>
          </a:p>
        </p:txBody>
      </p:sp>
      <p:sp>
        <p:nvSpPr>
          <p:cNvPr id="59" name="Rounded Rectangle 58"/>
          <p:cNvSpPr/>
          <p:nvPr/>
        </p:nvSpPr>
        <p:spPr>
          <a:xfrm>
            <a:off x="2285442" y="5644679"/>
            <a:ext cx="759023" cy="1074911"/>
          </a:xfrm>
          <a:prstGeom prst="roundRect">
            <a:avLst/>
          </a:prstGeom>
          <a:noFill/>
          <a:ln w="31750" cap="flat" cmpd="sng" algn="ctr">
            <a:solidFill>
              <a:srgbClr val="080808"/>
            </a:solidFill>
            <a:prstDash val="solid"/>
          </a:ln>
          <a:effectLst/>
        </p:spPr>
        <p:txBody>
          <a:bodyPr anchor="ctr"/>
          <a:lstStyle/>
          <a:p>
            <a:pPr algn="ctr" defTabSz="914353">
              <a:defRPr/>
            </a:pPr>
            <a:endParaRPr lang="en-GB" kern="0">
              <a:solidFill>
                <a:prstClr val="white"/>
              </a:solidFill>
              <a:ea typeface="Arial" charset="0"/>
              <a:cs typeface="Arial" charset="0"/>
            </a:endParaRPr>
          </a:p>
        </p:txBody>
      </p:sp>
      <p:sp>
        <p:nvSpPr>
          <p:cNvPr id="60" name="TextBox 59"/>
          <p:cNvSpPr txBox="1"/>
          <p:nvPr/>
        </p:nvSpPr>
        <p:spPr>
          <a:xfrm>
            <a:off x="1584793" y="6143180"/>
            <a:ext cx="501389" cy="461665"/>
          </a:xfrm>
          <a:prstGeom prst="rect">
            <a:avLst/>
          </a:prstGeom>
          <a:noFill/>
        </p:spPr>
        <p:txBody>
          <a:bodyPr wrap="square">
            <a:spAutoFit/>
          </a:bodyPr>
          <a:lstStyle/>
          <a:p>
            <a:pPr defTabSz="914353">
              <a:defRPr/>
            </a:pPr>
            <a:r>
              <a:rPr lang="en-GB" sz="1200">
                <a:solidFill>
                  <a:prstClr val="black"/>
                </a:solidFill>
                <a:ea typeface="Arial" charset="0"/>
                <a:cs typeface="Arial" charset="0"/>
              </a:rPr>
              <a:t>OTP</a:t>
            </a:r>
          </a:p>
          <a:p>
            <a:pPr defTabSz="914353">
              <a:defRPr/>
            </a:pPr>
            <a:r>
              <a:rPr lang="en-GB" sz="1200">
                <a:solidFill>
                  <a:prstClr val="black"/>
                </a:solidFill>
                <a:ea typeface="Arial" charset="0"/>
                <a:cs typeface="Arial" charset="0"/>
              </a:rPr>
              <a:t>Data</a:t>
            </a:r>
          </a:p>
        </p:txBody>
      </p:sp>
      <p:sp>
        <p:nvSpPr>
          <p:cNvPr id="30" name="Rectangle 29"/>
          <p:cNvSpPr/>
          <p:nvPr/>
        </p:nvSpPr>
        <p:spPr>
          <a:xfrm>
            <a:off x="4025149" y="846312"/>
            <a:ext cx="1961622" cy="474389"/>
          </a:xfrm>
          <a:prstGeom prst="rect">
            <a:avLst/>
          </a:prstGeom>
          <a:noFill/>
          <a:ln w="25400" cap="flat" cmpd="sng" algn="ctr">
            <a:solidFill>
              <a:schemeClr val="accent5">
                <a:lumMod val="75000"/>
              </a:schemeClr>
            </a:solidFill>
            <a:prstDash val="solid"/>
          </a:ln>
          <a:effectLst/>
        </p:spPr>
        <p:txBody>
          <a:bodyPr anchor="ctr"/>
          <a:lstStyle/>
          <a:p>
            <a:pPr algn="ctr" defTabSz="914353">
              <a:defRPr/>
            </a:pPr>
            <a:endParaRPr lang="en-GB" kern="0">
              <a:solidFill>
                <a:prstClr val="white"/>
              </a:solidFill>
              <a:ea typeface="Arial" charset="0"/>
              <a:cs typeface="Arial" charset="0"/>
            </a:endParaRPr>
          </a:p>
        </p:txBody>
      </p:sp>
      <p:sp>
        <p:nvSpPr>
          <p:cNvPr id="31" name="TextBox 30"/>
          <p:cNvSpPr txBox="1"/>
          <p:nvPr/>
        </p:nvSpPr>
        <p:spPr>
          <a:xfrm>
            <a:off x="3918984" y="917749"/>
            <a:ext cx="2171935" cy="351956"/>
          </a:xfrm>
          <a:prstGeom prst="rect">
            <a:avLst/>
          </a:prstGeom>
          <a:noFill/>
        </p:spPr>
        <p:txBody>
          <a:bodyPr wrap="square">
            <a:spAutoFit/>
          </a:bodyPr>
          <a:lstStyle/>
          <a:p>
            <a:pPr algn="ctr" defTabSz="914353">
              <a:defRPr/>
            </a:pPr>
            <a:r>
              <a:rPr lang="en-GB" sz="1687">
                <a:solidFill>
                  <a:prstClr val="black"/>
                </a:solidFill>
                <a:ea typeface="Arial" charset="0"/>
                <a:cs typeface="Arial" charset="0"/>
              </a:rPr>
              <a:t>Other stakeholders</a:t>
            </a:r>
          </a:p>
        </p:txBody>
      </p:sp>
      <p:pic>
        <p:nvPicPr>
          <p:cNvPr id="32" name="Picture 12" descr="RB1_Vernetzung"/>
          <p:cNvPicPr>
            <a:picLocks noChangeAspect="1" noChangeArrowheads="1"/>
          </p:cNvPicPr>
          <p:nvPr>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flipH="1">
            <a:off x="-35387" y="3985937"/>
            <a:ext cx="1613358" cy="1210703"/>
          </a:xfrm>
          <a:prstGeom prst="rect">
            <a:avLst/>
          </a:prstGeom>
        </p:spPr>
      </p:pic>
      <p:sp>
        <p:nvSpPr>
          <p:cNvPr id="2" name="Rounded Rectangle 1"/>
          <p:cNvSpPr/>
          <p:nvPr/>
        </p:nvSpPr>
        <p:spPr>
          <a:xfrm>
            <a:off x="2277655" y="5823900"/>
            <a:ext cx="746720" cy="6429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defRPr/>
            </a:pPr>
            <a:r>
              <a:rPr lang="en-GB" sz="984" kern="0">
                <a:solidFill>
                  <a:prstClr val="black"/>
                </a:solidFill>
                <a:latin typeface="Arial" charset="0"/>
                <a:ea typeface="Arial" charset="0"/>
                <a:cs typeface="Arial" charset="0"/>
              </a:rPr>
              <a:t>In-Vehicle platform</a:t>
            </a:r>
            <a:endParaRPr lang="en-GB" sz="1969" kern="0">
              <a:solidFill>
                <a:prstClr val="black"/>
              </a:solidFill>
              <a:latin typeface="Arial" charset="0"/>
              <a:ea typeface="Arial" charset="0"/>
              <a:cs typeface="Arial" charset="0"/>
            </a:endParaRPr>
          </a:p>
        </p:txBody>
      </p:sp>
      <p:cxnSp>
        <p:nvCxnSpPr>
          <p:cNvPr id="4" name="Straight Connector 3"/>
          <p:cNvCxnSpPr/>
          <p:nvPr/>
        </p:nvCxnSpPr>
        <p:spPr>
          <a:xfrm>
            <a:off x="1584793" y="3378370"/>
            <a:ext cx="0" cy="2803765"/>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578107" y="3378369"/>
            <a:ext cx="715515" cy="0"/>
          </a:xfrm>
          <a:prstGeom prst="straightConnector1">
            <a:avLst/>
          </a:prstGeom>
          <a:ln w="317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584793" y="4796027"/>
            <a:ext cx="715515" cy="0"/>
          </a:xfrm>
          <a:prstGeom prst="straightConnector1">
            <a:avLst/>
          </a:prstGeom>
          <a:ln w="317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584793" y="6163054"/>
            <a:ext cx="715515" cy="0"/>
          </a:xfrm>
          <a:prstGeom prst="straightConnector1">
            <a:avLst/>
          </a:prstGeom>
          <a:ln w="317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742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re 1"/>
          <p:cNvSpPr>
            <a:spLocks noGrp="1"/>
          </p:cNvSpPr>
          <p:nvPr>
            <p:ph type="title"/>
          </p:nvPr>
        </p:nvSpPr>
        <p:spPr>
          <a:xfrm>
            <a:off x="3508252" y="7814"/>
            <a:ext cx="5418088" cy="1143000"/>
          </a:xfrm>
        </p:spPr>
        <p:txBody>
          <a:bodyPr/>
          <a:lstStyle/>
          <a:p>
            <a:pPr algn="r" defTabSz="912974">
              <a:defRPr/>
            </a:pPr>
            <a:r>
              <a:rPr lang="en-GB" altLang="en-US" smtClean="0">
                <a:solidFill>
                  <a:srgbClr val="92D050"/>
                </a:solidFill>
                <a:ea typeface="+mn-ea"/>
                <a:cs typeface="+mn-cs"/>
              </a:rPr>
              <a:t>CARUSO Platform Concept</a:t>
            </a:r>
            <a:endParaRPr lang="en-GB" altLang="en-US">
              <a:solidFill>
                <a:srgbClr val="92D050"/>
              </a:solidFill>
              <a:ea typeface="+mn-ea"/>
              <a:cs typeface="+mn-cs"/>
            </a:endParaRPr>
          </a:p>
        </p:txBody>
      </p:sp>
      <p:sp>
        <p:nvSpPr>
          <p:cNvPr id="47" name="Rectangle 5"/>
          <p:cNvSpPr>
            <a:spLocks noChangeArrowheads="1"/>
          </p:cNvSpPr>
          <p:nvPr/>
        </p:nvSpPr>
        <p:spPr bwMode="auto">
          <a:xfrm>
            <a:off x="0" y="87071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spAutoFit/>
          </a:bodyPr>
          <a:lstStyle/>
          <a:p>
            <a:pPr defTabSz="914353">
              <a:defRPr/>
            </a:pPr>
            <a:endParaRPr lang="en-US" altLang="en-US">
              <a:solidFill>
                <a:prstClr val="black"/>
              </a:solidFill>
              <a:latin typeface="Arial" panose="020B0604020202020204" pitchFamily="34" charset="0"/>
              <a:cs typeface="Arial" pitchFamily="34" charset="0"/>
            </a:endParaRPr>
          </a:p>
        </p:txBody>
      </p:sp>
      <p:sp>
        <p:nvSpPr>
          <p:cNvPr id="73" name="Textfeld 49"/>
          <p:cNvSpPr txBox="1"/>
          <p:nvPr/>
        </p:nvSpPr>
        <p:spPr>
          <a:xfrm>
            <a:off x="209848" y="1107282"/>
            <a:ext cx="7890495" cy="461665"/>
          </a:xfrm>
          <a:prstGeom prst="rect">
            <a:avLst/>
          </a:prstGeom>
          <a:noFill/>
        </p:spPr>
        <p:txBody>
          <a:bodyPr>
            <a:spAutoFit/>
          </a:bodyPr>
          <a:lstStyle/>
          <a:p>
            <a:pPr defTabSz="914353">
              <a:defRPr/>
            </a:pPr>
            <a:r>
              <a:rPr lang="en-GB" sz="2400" b="1">
                <a:solidFill>
                  <a:prstClr val="black"/>
                </a:solidFill>
                <a:latin typeface="Calibri" panose="020F0502020204030204" pitchFamily="34" charset="0"/>
              </a:rPr>
              <a:t>    High level description</a:t>
            </a:r>
            <a:endParaRPr lang="en-GB" sz="2400" b="1">
              <a:solidFill>
                <a:srgbClr val="A5A5A5">
                  <a:lumMod val="75000"/>
                </a:srgbClr>
              </a:solidFill>
              <a:latin typeface="Calibri" panose="020F0502020204030204" pitchFamily="34" charset="0"/>
            </a:endParaRPr>
          </a:p>
        </p:txBody>
      </p:sp>
      <p:sp>
        <p:nvSpPr>
          <p:cNvPr id="76" name="Rechteck 38"/>
          <p:cNvSpPr/>
          <p:nvPr/>
        </p:nvSpPr>
        <p:spPr>
          <a:xfrm>
            <a:off x="553641" y="3570082"/>
            <a:ext cx="1597298" cy="719639"/>
          </a:xfrm>
          <a:prstGeom prst="rect">
            <a:avLst/>
          </a:prstGeom>
          <a:solidFill>
            <a:srgbClr val="A5A5A5">
              <a:lumMod val="75000"/>
            </a:srgbClr>
          </a:solidFill>
          <a:ln w="12700" cap="flat" cmpd="sng" algn="ctr">
            <a:solidFill>
              <a:srgbClr val="5B9BD5">
                <a:shade val="50000"/>
              </a:srgbClr>
            </a:solidFill>
            <a:prstDash val="solid"/>
            <a:miter lim="800000"/>
          </a:ln>
          <a:effectLst/>
        </p:spPr>
        <p:txBody>
          <a:bodyPr anchor="ctr"/>
          <a:lstStyle/>
          <a:p>
            <a:pPr algn="ctr" defTabSz="1299657">
              <a:defRPr/>
            </a:pPr>
            <a:r>
              <a:rPr lang="en-GB" sz="1600" b="1" kern="0">
                <a:solidFill>
                  <a:prstClr val="white"/>
                </a:solidFill>
                <a:latin typeface="Calibri" panose="020F0502020204030204"/>
              </a:rPr>
              <a:t>Standardised </a:t>
            </a:r>
          </a:p>
          <a:p>
            <a:pPr algn="ctr" defTabSz="1299657">
              <a:defRPr/>
            </a:pPr>
            <a:r>
              <a:rPr lang="en-GB" sz="1600" b="1" kern="0">
                <a:solidFill>
                  <a:prstClr val="white"/>
                </a:solidFill>
                <a:latin typeface="Calibri" panose="020F0502020204030204"/>
              </a:rPr>
              <a:t>in-vehicle connector</a:t>
            </a:r>
            <a:endParaRPr lang="en-GB" sz="1400" b="1" kern="0">
              <a:solidFill>
                <a:prstClr val="white"/>
              </a:solidFill>
              <a:latin typeface="Calibri" panose="020F0502020204030204"/>
            </a:endParaRPr>
          </a:p>
        </p:txBody>
      </p:sp>
      <p:pic>
        <p:nvPicPr>
          <p:cNvPr id="2877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413" y="3580892"/>
            <a:ext cx="278354" cy="708750"/>
          </a:xfrm>
          <a:prstGeom prst="rect">
            <a:avLst/>
          </a:prstGeom>
          <a:noFill/>
          <a:ln w="19050">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
        <p:nvSpPr>
          <p:cNvPr id="78" name="Rechteck 33"/>
          <p:cNvSpPr/>
          <p:nvPr/>
        </p:nvSpPr>
        <p:spPr>
          <a:xfrm>
            <a:off x="516806" y="1640830"/>
            <a:ext cx="1895326" cy="719956"/>
          </a:xfrm>
          <a:prstGeom prst="rect">
            <a:avLst/>
          </a:prstGeom>
          <a:solidFill>
            <a:srgbClr val="5B9BD5"/>
          </a:solidFill>
          <a:ln w="12700" cap="flat" cmpd="sng" algn="ctr">
            <a:solidFill>
              <a:srgbClr val="5B9BD5">
                <a:shade val="50000"/>
              </a:srgbClr>
            </a:solidFill>
            <a:prstDash val="solid"/>
            <a:miter lim="800000"/>
          </a:ln>
          <a:effectLst/>
        </p:spPr>
        <p:txBody>
          <a:bodyPr anchor="ctr"/>
          <a:lstStyle/>
          <a:p>
            <a:pPr algn="ctr" defTabSz="914353">
              <a:defRPr/>
            </a:pPr>
            <a:r>
              <a:rPr lang="en-GB" kern="0">
                <a:solidFill>
                  <a:prstClr val="white"/>
                </a:solidFill>
                <a:latin typeface="Calibri" panose="020F0502020204030204"/>
              </a:rPr>
              <a:t>Telematics system</a:t>
            </a:r>
          </a:p>
        </p:txBody>
      </p:sp>
      <p:sp>
        <p:nvSpPr>
          <p:cNvPr id="79" name="Rechteck 48"/>
          <p:cNvSpPr/>
          <p:nvPr/>
        </p:nvSpPr>
        <p:spPr>
          <a:xfrm>
            <a:off x="3203526" y="6105674"/>
            <a:ext cx="4032870" cy="613916"/>
          </a:xfrm>
          <a:prstGeom prst="rect">
            <a:avLst/>
          </a:prstGeom>
          <a:solidFill>
            <a:srgbClr val="5B9BD5"/>
          </a:solidFill>
          <a:ln w="12700" cap="flat" cmpd="sng" algn="ctr">
            <a:solidFill>
              <a:srgbClr val="5B9BD5">
                <a:shade val="50000"/>
              </a:srgbClr>
            </a:solidFill>
            <a:prstDash val="solid"/>
            <a:miter lim="800000"/>
          </a:ln>
          <a:effectLst/>
        </p:spPr>
        <p:txBody>
          <a:bodyPr anchor="ctr"/>
          <a:lstStyle/>
          <a:p>
            <a:pPr algn="ctr" defTabSz="914353">
              <a:defRPr/>
            </a:pPr>
            <a:r>
              <a:rPr lang="en-GB" kern="0">
                <a:solidFill>
                  <a:prstClr val="white"/>
                </a:solidFill>
                <a:latin typeface="Calibri" panose="020F0502020204030204"/>
              </a:rPr>
              <a:t>Access to data and/or information</a:t>
            </a:r>
          </a:p>
        </p:txBody>
      </p:sp>
      <p:sp>
        <p:nvSpPr>
          <p:cNvPr id="80" name="Pfeil nach rechts 40"/>
          <p:cNvSpPr/>
          <p:nvPr/>
        </p:nvSpPr>
        <p:spPr>
          <a:xfrm>
            <a:off x="2626445" y="1759148"/>
            <a:ext cx="1658689" cy="540246"/>
          </a:xfrm>
          <a:prstGeom prst="leftRightArrow">
            <a:avLst/>
          </a:prstGeom>
          <a:solidFill>
            <a:srgbClr val="5B9BD5"/>
          </a:solidFill>
          <a:ln w="12700" cap="flat" cmpd="sng" algn="ctr">
            <a:solidFill>
              <a:srgbClr val="5B9BD5">
                <a:shade val="50000"/>
              </a:srgbClr>
            </a:solidFill>
            <a:prstDash val="solid"/>
            <a:miter lim="800000"/>
          </a:ln>
          <a:effectLst/>
        </p:spPr>
        <p:txBody>
          <a:bodyPr anchor="ctr"/>
          <a:lstStyle/>
          <a:p>
            <a:pPr algn="ctr" defTabSz="914353">
              <a:defRPr/>
            </a:pPr>
            <a:r>
              <a:rPr lang="en-GB" kern="0">
                <a:solidFill>
                  <a:prstClr val="white"/>
                </a:solidFill>
                <a:latin typeface="Calibri" panose="020F0502020204030204"/>
              </a:rPr>
              <a:t>DATA</a:t>
            </a:r>
          </a:p>
        </p:txBody>
      </p:sp>
      <p:sp>
        <p:nvSpPr>
          <p:cNvPr id="81" name="Pfeil nach rechts 40"/>
          <p:cNvSpPr/>
          <p:nvPr/>
        </p:nvSpPr>
        <p:spPr>
          <a:xfrm rot="5400000">
            <a:off x="4480472" y="2687836"/>
            <a:ext cx="1284758" cy="652983"/>
          </a:xfrm>
          <a:prstGeom prst="leftRightArrow">
            <a:avLst/>
          </a:prstGeom>
          <a:solidFill>
            <a:srgbClr val="5B9BD5"/>
          </a:solidFill>
          <a:ln w="12700" cap="flat" cmpd="sng" algn="ctr">
            <a:solidFill>
              <a:srgbClr val="5B9BD5">
                <a:shade val="50000"/>
              </a:srgbClr>
            </a:solidFill>
            <a:prstDash val="solid"/>
            <a:miter lim="800000"/>
          </a:ln>
          <a:effectLst/>
        </p:spPr>
        <p:txBody>
          <a:bodyPr anchor="ctr"/>
          <a:lstStyle/>
          <a:p>
            <a:pPr algn="ctr" defTabSz="914353">
              <a:lnSpc>
                <a:spcPts val="1237"/>
              </a:lnSpc>
              <a:defRPr/>
            </a:pPr>
            <a:r>
              <a:rPr lang="en-GB" sz="1406" kern="0">
                <a:solidFill>
                  <a:prstClr val="white"/>
                </a:solidFill>
                <a:latin typeface="Calibri" panose="020F0502020204030204"/>
              </a:rPr>
              <a:t>ExVe </a:t>
            </a:r>
          </a:p>
          <a:p>
            <a:pPr algn="ctr" defTabSz="914353">
              <a:lnSpc>
                <a:spcPts val="1237"/>
              </a:lnSpc>
              <a:defRPr/>
            </a:pPr>
            <a:r>
              <a:rPr lang="en-GB" sz="1406" kern="0">
                <a:solidFill>
                  <a:prstClr val="white"/>
                </a:solidFill>
                <a:latin typeface="Calibri" panose="020F0502020204030204"/>
              </a:rPr>
              <a:t>Access</a:t>
            </a:r>
          </a:p>
        </p:txBody>
      </p:sp>
      <p:pic>
        <p:nvPicPr>
          <p:cNvPr id="287757" name="Grafik 3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0273" y="1568277"/>
            <a:ext cx="972219" cy="97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Rechteck 47"/>
          <p:cNvSpPr/>
          <p:nvPr/>
        </p:nvSpPr>
        <p:spPr>
          <a:xfrm>
            <a:off x="4428010" y="848321"/>
            <a:ext cx="1439912" cy="719956"/>
          </a:xfrm>
          <a:prstGeom prst="rect">
            <a:avLst/>
          </a:prstGeom>
          <a:solidFill>
            <a:srgbClr val="5B9BD5"/>
          </a:solidFill>
          <a:ln w="12700" cap="flat" cmpd="sng" algn="ctr">
            <a:solidFill>
              <a:srgbClr val="5B9BD5">
                <a:shade val="50000"/>
              </a:srgbClr>
            </a:solidFill>
            <a:prstDash val="solid"/>
            <a:miter lim="800000"/>
          </a:ln>
          <a:effectLst/>
        </p:spPr>
        <p:txBody>
          <a:bodyPr anchor="ctr"/>
          <a:lstStyle/>
          <a:p>
            <a:pPr algn="ctr" defTabSz="914353">
              <a:defRPr/>
            </a:pPr>
            <a:r>
              <a:rPr lang="de-DE" kern="0">
                <a:solidFill>
                  <a:prstClr val="white"/>
                </a:solidFill>
                <a:latin typeface="Calibri" panose="020F0502020204030204"/>
              </a:rPr>
              <a:t>VM Operated ExVe Server</a:t>
            </a:r>
          </a:p>
        </p:txBody>
      </p:sp>
      <p:sp>
        <p:nvSpPr>
          <p:cNvPr id="84" name="Pfeil nach rechts 40"/>
          <p:cNvSpPr/>
          <p:nvPr/>
        </p:nvSpPr>
        <p:spPr>
          <a:xfrm rot="2184350">
            <a:off x="2698999" y="2821781"/>
            <a:ext cx="1658689" cy="540246"/>
          </a:xfrm>
          <a:prstGeom prst="leftRightArrow">
            <a:avLst/>
          </a:prstGeom>
          <a:solidFill>
            <a:srgbClr val="5B9BD5"/>
          </a:solidFill>
          <a:ln w="12700" cap="flat" cmpd="sng" algn="ctr">
            <a:solidFill>
              <a:srgbClr val="5B9BD5">
                <a:shade val="50000"/>
              </a:srgbClr>
            </a:solidFill>
            <a:prstDash val="solid"/>
            <a:miter lim="800000"/>
          </a:ln>
          <a:effectLst/>
        </p:spPr>
        <p:txBody>
          <a:bodyPr anchor="ctr"/>
          <a:lstStyle/>
          <a:p>
            <a:pPr algn="ctr" defTabSz="914353">
              <a:defRPr/>
            </a:pPr>
            <a:r>
              <a:rPr lang="en-GB" kern="0">
                <a:solidFill>
                  <a:prstClr val="white"/>
                </a:solidFill>
                <a:latin typeface="Calibri" panose="020F0502020204030204"/>
              </a:rPr>
              <a:t>DATA</a:t>
            </a:r>
          </a:p>
        </p:txBody>
      </p:sp>
      <p:grpSp>
        <p:nvGrpSpPr>
          <p:cNvPr id="85" name="Group 84"/>
          <p:cNvGrpSpPr>
            <a:grpSpLocks/>
          </p:cNvGrpSpPr>
          <p:nvPr/>
        </p:nvGrpSpPr>
        <p:grpSpPr bwMode="auto">
          <a:xfrm>
            <a:off x="1548185" y="3935267"/>
            <a:ext cx="1943323" cy="2529828"/>
            <a:chOff x="1547664" y="3851455"/>
            <a:chExt cx="1944216" cy="2529873"/>
          </a:xfrm>
        </p:grpSpPr>
        <p:sp>
          <p:nvSpPr>
            <p:cNvPr id="86" name="TextBox 85"/>
            <p:cNvSpPr txBox="1"/>
            <p:nvPr/>
          </p:nvSpPr>
          <p:spPr>
            <a:xfrm>
              <a:off x="2711290" y="4824186"/>
              <a:ext cx="780590" cy="476734"/>
            </a:xfrm>
            <a:prstGeom prst="flowChartAlternateProcess">
              <a:avLst/>
            </a:prstGeom>
            <a:solidFill>
              <a:sysClr val="window" lastClr="FFFFFF">
                <a:lumMod val="75000"/>
              </a:sysClr>
            </a:solidFill>
            <a:ln w="25400">
              <a:solidFill>
                <a:sysClr val="windowText" lastClr="000000"/>
              </a:solidFill>
            </a:ln>
          </p:spPr>
          <p:txBody>
            <a:bodyPr>
              <a:spAutoFit/>
            </a:bodyPr>
            <a:lstStyle/>
            <a:p>
              <a:pPr algn="ctr" defTabSz="914353">
                <a:defRPr/>
              </a:pPr>
              <a:r>
                <a:rPr lang="en-GB" sz="1100" kern="0">
                  <a:solidFill>
                    <a:prstClr val="white"/>
                  </a:solidFill>
                  <a:latin typeface="Calibri" panose="020F0502020204030204" pitchFamily="34" charset="0"/>
                </a:rPr>
                <a:t>IO Plug-in device</a:t>
              </a:r>
              <a:endParaRPr lang="en-GB" sz="1000" kern="0">
                <a:solidFill>
                  <a:prstClr val="white"/>
                </a:solidFill>
                <a:latin typeface="Calibri" panose="020F0502020204030204" pitchFamily="34" charset="0"/>
              </a:endParaRPr>
            </a:p>
          </p:txBody>
        </p:sp>
        <p:cxnSp>
          <p:nvCxnSpPr>
            <p:cNvPr id="287777" name="Straight Connector 86"/>
            <p:cNvCxnSpPr>
              <a:cxnSpLocks noChangeShapeType="1"/>
              <a:stCxn id="86" idx="1"/>
              <a:endCxn id="287752" idx="3"/>
            </p:cNvCxnSpPr>
            <p:nvPr/>
          </p:nvCxnSpPr>
          <p:spPr bwMode="auto">
            <a:xfrm flipH="1" flipV="1">
              <a:off x="2431652" y="3851455"/>
              <a:ext cx="279638" cy="1211099"/>
            </a:xfrm>
            <a:prstGeom prst="line">
              <a:avLst/>
            </a:prstGeom>
            <a:noFill/>
            <a:ln w="25400">
              <a:solidFill>
                <a:srgbClr val="5B9BD5"/>
              </a:solidFill>
              <a:prstDash val="sysDash"/>
              <a:miter lim="800000"/>
              <a:headEnd/>
              <a:tailEnd/>
            </a:ln>
            <a:extLst>
              <a:ext uri="{909E8E84-426E-40DD-AFC4-6F175D3DCCD1}">
                <a14:hiddenFill xmlns:a14="http://schemas.microsoft.com/office/drawing/2010/main">
                  <a:noFill/>
                </a14:hiddenFill>
              </a:ext>
            </a:extLst>
          </p:spPr>
        </p:cxnSp>
        <p:pic>
          <p:nvPicPr>
            <p:cNvPr id="287778" name="Picture 2" descr="http://www.science-engineering.net/images/articles/mobile%20phone%20apps.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7664" y="5356241"/>
              <a:ext cx="1166174" cy="102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7779" name="Straight Connector 46"/>
            <p:cNvCxnSpPr>
              <a:cxnSpLocks noChangeShapeType="1"/>
              <a:endCxn id="86" idx="1"/>
            </p:cNvCxnSpPr>
            <p:nvPr/>
          </p:nvCxnSpPr>
          <p:spPr bwMode="auto">
            <a:xfrm flipV="1">
              <a:off x="2411760" y="5062554"/>
              <a:ext cx="299531" cy="678912"/>
            </a:xfrm>
            <a:prstGeom prst="line">
              <a:avLst/>
            </a:prstGeom>
            <a:noFill/>
            <a:ln w="25400">
              <a:solidFill>
                <a:srgbClr val="4A7EBB"/>
              </a:solidFill>
              <a:prstDash val="sysDash"/>
              <a:round/>
              <a:headEnd/>
              <a:tailEnd/>
            </a:ln>
            <a:extLst>
              <a:ext uri="{909E8E84-426E-40DD-AFC4-6F175D3DCCD1}">
                <a14:hiddenFill xmlns:a14="http://schemas.microsoft.com/office/drawing/2010/main">
                  <a:noFill/>
                </a14:hiddenFill>
              </a:ext>
            </a:extLst>
          </p:spPr>
        </p:cxnSp>
      </p:grpSp>
      <p:grpSp>
        <p:nvGrpSpPr>
          <p:cNvPr id="90" name="Group 89"/>
          <p:cNvGrpSpPr>
            <a:grpSpLocks/>
          </p:cNvGrpSpPr>
          <p:nvPr/>
        </p:nvGrpSpPr>
        <p:grpSpPr bwMode="auto">
          <a:xfrm>
            <a:off x="3283893" y="3476997"/>
            <a:ext cx="2584029" cy="1692176"/>
            <a:chOff x="3283520" y="3393104"/>
            <a:chExt cx="2584464" cy="1692080"/>
          </a:xfrm>
        </p:grpSpPr>
        <p:grpSp>
          <p:nvGrpSpPr>
            <p:cNvPr id="287772" name="Group 90"/>
            <p:cNvGrpSpPr>
              <a:grpSpLocks/>
            </p:cNvGrpSpPr>
            <p:nvPr/>
          </p:nvGrpSpPr>
          <p:grpSpPr bwMode="auto">
            <a:xfrm>
              <a:off x="4427984" y="3393104"/>
              <a:ext cx="1440000" cy="1692080"/>
              <a:chOff x="4427984" y="3393104"/>
              <a:chExt cx="1440000" cy="1692080"/>
            </a:xfrm>
          </p:grpSpPr>
          <p:pic>
            <p:nvPicPr>
              <p:cNvPr id="287774" name="Grafik 3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0500" y="3393104"/>
                <a:ext cx="972000" cy="9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Rechteck 47"/>
              <p:cNvSpPr/>
              <p:nvPr/>
            </p:nvSpPr>
            <p:spPr>
              <a:xfrm>
                <a:off x="4427829" y="4365268"/>
                <a:ext cx="1440155" cy="719916"/>
              </a:xfrm>
              <a:prstGeom prst="rect">
                <a:avLst/>
              </a:prstGeom>
              <a:solidFill>
                <a:srgbClr val="5B9BD5"/>
              </a:solidFill>
              <a:ln w="12700" cap="flat" cmpd="sng" algn="ctr">
                <a:solidFill>
                  <a:srgbClr val="5B9BD5">
                    <a:shade val="50000"/>
                  </a:srgbClr>
                </a:solidFill>
                <a:prstDash val="solid"/>
                <a:miter lim="800000"/>
              </a:ln>
              <a:effectLst/>
            </p:spPr>
            <p:txBody>
              <a:bodyPr anchor="ctr"/>
              <a:lstStyle/>
              <a:p>
                <a:pPr algn="ctr" defTabSz="914353">
                  <a:defRPr/>
                </a:pPr>
                <a:r>
                  <a:rPr lang="de-DE" kern="0">
                    <a:solidFill>
                      <a:prstClr val="white"/>
                    </a:solidFill>
                    <a:latin typeface="Calibri" panose="020F0502020204030204"/>
                  </a:rPr>
                  <a:t>CARUSO platform concept</a:t>
                </a:r>
              </a:p>
            </p:txBody>
          </p:sp>
        </p:grpSp>
        <p:sp>
          <p:nvSpPr>
            <p:cNvPr id="92" name="Pfeil nach rechts 40"/>
            <p:cNvSpPr/>
            <p:nvPr/>
          </p:nvSpPr>
          <p:spPr>
            <a:xfrm rot="19538099">
              <a:off x="3283520" y="3980198"/>
              <a:ext cx="1658969" cy="540216"/>
            </a:xfrm>
            <a:prstGeom prst="leftRightArrow">
              <a:avLst/>
            </a:prstGeom>
            <a:solidFill>
              <a:srgbClr val="5B9BD5"/>
            </a:solidFill>
            <a:ln w="12700" cap="flat" cmpd="sng" algn="ctr">
              <a:solidFill>
                <a:srgbClr val="5B9BD5">
                  <a:shade val="50000"/>
                </a:srgbClr>
              </a:solidFill>
              <a:prstDash val="solid"/>
              <a:miter lim="800000"/>
            </a:ln>
            <a:effectLst/>
          </p:spPr>
          <p:txBody>
            <a:bodyPr anchor="ctr"/>
            <a:lstStyle/>
            <a:p>
              <a:pPr algn="ctr" defTabSz="914353">
                <a:defRPr/>
              </a:pPr>
              <a:r>
                <a:rPr lang="en-GB" kern="0">
                  <a:solidFill>
                    <a:prstClr val="white"/>
                  </a:solidFill>
                  <a:latin typeface="Calibri" panose="020F0502020204030204"/>
                </a:rPr>
                <a:t>DATA</a:t>
              </a:r>
            </a:p>
          </p:txBody>
        </p:sp>
      </p:grpSp>
      <p:grpSp>
        <p:nvGrpSpPr>
          <p:cNvPr id="95" name="Group 94"/>
          <p:cNvGrpSpPr>
            <a:grpSpLocks/>
          </p:cNvGrpSpPr>
          <p:nvPr/>
        </p:nvGrpSpPr>
        <p:grpSpPr bwMode="auto">
          <a:xfrm>
            <a:off x="5712768" y="1568277"/>
            <a:ext cx="3395514" cy="5005090"/>
            <a:chOff x="5712499" y="1484784"/>
            <a:chExt cx="3396005" cy="5004448"/>
          </a:xfrm>
        </p:grpSpPr>
        <p:pic>
          <p:nvPicPr>
            <p:cNvPr id="287763"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02504" y="5517232"/>
              <a:ext cx="972000" cy="9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7764"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02504" y="4365104"/>
              <a:ext cx="972000" cy="9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7765"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02504" y="3284984"/>
              <a:ext cx="972000" cy="9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7766"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02504" y="2204864"/>
              <a:ext cx="972000" cy="9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7767" name="Straight Arrow Connector 99"/>
            <p:cNvCxnSpPr>
              <a:cxnSpLocks noChangeShapeType="1"/>
              <a:stCxn id="287774" idx="3"/>
              <a:endCxn id="287766" idx="1"/>
            </p:cNvCxnSpPr>
            <p:nvPr/>
          </p:nvCxnSpPr>
          <p:spPr bwMode="auto">
            <a:xfrm flipV="1">
              <a:off x="5712500" y="2690864"/>
              <a:ext cx="2190004" cy="1238870"/>
            </a:xfrm>
            <a:prstGeom prst="straightConnector1">
              <a:avLst/>
            </a:prstGeom>
            <a:noFill/>
            <a:ln w="31750">
              <a:solidFill>
                <a:srgbClr val="5B9BD5"/>
              </a:solidFill>
              <a:miter lim="800000"/>
              <a:headEnd type="arrow" w="med" len="med"/>
              <a:tailEnd type="arrow" w="med" len="med"/>
            </a:ln>
            <a:extLst>
              <a:ext uri="{909E8E84-426E-40DD-AFC4-6F175D3DCCD1}">
                <a14:hiddenFill xmlns:a14="http://schemas.microsoft.com/office/drawing/2010/main">
                  <a:noFill/>
                </a14:hiddenFill>
              </a:ext>
            </a:extLst>
          </p:spPr>
        </p:cxnSp>
        <p:cxnSp>
          <p:nvCxnSpPr>
            <p:cNvPr id="287768" name="Straight Arrow Connector 100"/>
            <p:cNvCxnSpPr>
              <a:cxnSpLocks noChangeShapeType="1"/>
              <a:stCxn id="287774" idx="3"/>
              <a:endCxn id="287765" idx="1"/>
            </p:cNvCxnSpPr>
            <p:nvPr/>
          </p:nvCxnSpPr>
          <p:spPr bwMode="auto">
            <a:xfrm flipV="1">
              <a:off x="5712499" y="3770984"/>
              <a:ext cx="2190005" cy="158751"/>
            </a:xfrm>
            <a:prstGeom prst="straightConnector1">
              <a:avLst/>
            </a:prstGeom>
            <a:noFill/>
            <a:ln w="31750">
              <a:solidFill>
                <a:srgbClr val="5B9BD5"/>
              </a:solidFill>
              <a:miter lim="800000"/>
              <a:headEnd type="arrow" w="med" len="med"/>
              <a:tailEnd type="arrow" w="med" len="med"/>
            </a:ln>
            <a:extLst>
              <a:ext uri="{909E8E84-426E-40DD-AFC4-6F175D3DCCD1}">
                <a14:hiddenFill xmlns:a14="http://schemas.microsoft.com/office/drawing/2010/main">
                  <a:noFill/>
                </a14:hiddenFill>
              </a:ext>
            </a:extLst>
          </p:spPr>
        </p:cxnSp>
        <p:cxnSp>
          <p:nvCxnSpPr>
            <p:cNvPr id="287769" name="Straight Arrow Connector 101"/>
            <p:cNvCxnSpPr>
              <a:cxnSpLocks noChangeShapeType="1"/>
              <a:stCxn id="287774" idx="3"/>
              <a:endCxn id="287764" idx="1"/>
            </p:cNvCxnSpPr>
            <p:nvPr/>
          </p:nvCxnSpPr>
          <p:spPr bwMode="auto">
            <a:xfrm>
              <a:off x="5712500" y="3929735"/>
              <a:ext cx="2190004" cy="921369"/>
            </a:xfrm>
            <a:prstGeom prst="straightConnector1">
              <a:avLst/>
            </a:prstGeom>
            <a:noFill/>
            <a:ln w="31750">
              <a:solidFill>
                <a:srgbClr val="5B9BD5"/>
              </a:solidFill>
              <a:miter lim="800000"/>
              <a:headEnd type="arrow" w="med" len="med"/>
              <a:tailEnd type="arrow" w="med" len="med"/>
            </a:ln>
            <a:extLst>
              <a:ext uri="{909E8E84-426E-40DD-AFC4-6F175D3DCCD1}">
                <a14:hiddenFill xmlns:a14="http://schemas.microsoft.com/office/drawing/2010/main">
                  <a:noFill/>
                </a14:hiddenFill>
              </a:ext>
            </a:extLst>
          </p:spPr>
        </p:cxnSp>
        <p:cxnSp>
          <p:nvCxnSpPr>
            <p:cNvPr id="287770" name="Straight Arrow Connector 102"/>
            <p:cNvCxnSpPr>
              <a:cxnSpLocks noChangeShapeType="1"/>
              <a:stCxn id="287774" idx="3"/>
              <a:endCxn id="287763" idx="1"/>
            </p:cNvCxnSpPr>
            <p:nvPr/>
          </p:nvCxnSpPr>
          <p:spPr bwMode="auto">
            <a:xfrm>
              <a:off x="5712500" y="3929735"/>
              <a:ext cx="2190004" cy="2073497"/>
            </a:xfrm>
            <a:prstGeom prst="straightConnector1">
              <a:avLst/>
            </a:prstGeom>
            <a:noFill/>
            <a:ln w="31750">
              <a:solidFill>
                <a:srgbClr val="5B9BD5"/>
              </a:solidFill>
              <a:miter lim="800000"/>
              <a:headEnd type="arrow" w="med" len="med"/>
              <a:tailEnd type="arrow" w="med" len="med"/>
            </a:ln>
            <a:extLst>
              <a:ext uri="{909E8E84-426E-40DD-AFC4-6F175D3DCCD1}">
                <a14:hiddenFill xmlns:a14="http://schemas.microsoft.com/office/drawing/2010/main">
                  <a:noFill/>
                </a14:hiddenFill>
              </a:ext>
            </a:extLst>
          </p:spPr>
        </p:cxnSp>
        <p:sp>
          <p:nvSpPr>
            <p:cNvPr id="104" name="Rechteck 47"/>
            <p:cNvSpPr/>
            <p:nvPr/>
          </p:nvSpPr>
          <p:spPr>
            <a:xfrm>
              <a:off x="7668384" y="1484784"/>
              <a:ext cx="1440120" cy="719863"/>
            </a:xfrm>
            <a:prstGeom prst="rect">
              <a:avLst/>
            </a:prstGeom>
            <a:solidFill>
              <a:srgbClr val="5B9BD5"/>
            </a:solidFill>
            <a:ln w="12700" cap="flat" cmpd="sng" algn="ctr">
              <a:solidFill>
                <a:srgbClr val="5B9BD5">
                  <a:shade val="50000"/>
                </a:srgbClr>
              </a:solidFill>
              <a:prstDash val="solid"/>
              <a:miter lim="800000"/>
            </a:ln>
            <a:effectLst/>
          </p:spPr>
          <p:txBody>
            <a:bodyPr anchor="ctr"/>
            <a:lstStyle/>
            <a:p>
              <a:pPr algn="ctr" defTabSz="914353">
                <a:defRPr/>
              </a:pPr>
              <a:r>
                <a:rPr lang="de-DE" kern="0">
                  <a:solidFill>
                    <a:prstClr val="white"/>
                  </a:solidFill>
                  <a:latin typeface="Calibri" panose="020F0502020204030204"/>
                </a:rPr>
                <a:t>CARUSO platform users</a:t>
              </a:r>
            </a:p>
          </p:txBody>
        </p:sp>
      </p:grpSp>
      <p:pic>
        <p:nvPicPr>
          <p:cNvPr id="36" name="Picture 12" descr="RB1_Vernetzung"/>
          <p:cNvPicPr>
            <a:picLocks noChangeAspect="1" noChangeArrowheads="1"/>
          </p:cNvPicPr>
          <p:nvPr>
            <p:custDataLst>
              <p:tags r:id="rId1"/>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flipH="1">
            <a:off x="577122" y="2281524"/>
            <a:ext cx="1774694" cy="1331773"/>
          </a:xfrm>
          <a:prstGeom prst="rect">
            <a:avLst/>
          </a:prstGeom>
        </p:spPr>
      </p:pic>
    </p:spTree>
    <p:extLst>
      <p:ext uri="{BB962C8B-B14F-4D97-AF65-F5344CB8AC3E}">
        <p14:creationId xmlns:p14="http://schemas.microsoft.com/office/powerpoint/2010/main" val="269828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re 1"/>
          <p:cNvSpPr>
            <a:spLocks noGrp="1"/>
          </p:cNvSpPr>
          <p:nvPr>
            <p:ph type="title"/>
          </p:nvPr>
        </p:nvSpPr>
        <p:spPr>
          <a:xfrm>
            <a:off x="3508252" y="7814"/>
            <a:ext cx="5418088" cy="1143000"/>
          </a:xfrm>
        </p:spPr>
        <p:txBody>
          <a:bodyPr/>
          <a:lstStyle/>
          <a:p>
            <a:pPr algn="r" defTabSz="912974">
              <a:defRPr/>
            </a:pPr>
            <a:r>
              <a:rPr lang="en-GB" altLang="en-US">
                <a:solidFill>
                  <a:srgbClr val="92D050"/>
                </a:solidFill>
                <a:ea typeface="+mn-ea"/>
                <a:cs typeface="+mn-cs"/>
              </a:rPr>
              <a:t>How to ensure security?</a:t>
            </a:r>
          </a:p>
        </p:txBody>
      </p:sp>
      <p:sp>
        <p:nvSpPr>
          <p:cNvPr id="47" name="Rectangle 5"/>
          <p:cNvSpPr>
            <a:spLocks noChangeArrowheads="1"/>
          </p:cNvSpPr>
          <p:nvPr/>
        </p:nvSpPr>
        <p:spPr bwMode="auto">
          <a:xfrm>
            <a:off x="0" y="7869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spAutoFit/>
          </a:bodyPr>
          <a:lstStyle/>
          <a:p>
            <a:pPr defTabSz="914353">
              <a:defRPr/>
            </a:pPr>
            <a:endParaRPr lang="en-US" altLang="en-US">
              <a:solidFill>
                <a:prstClr val="black"/>
              </a:solidFill>
              <a:latin typeface="Arial" panose="020B0604020202020204" pitchFamily="34" charset="0"/>
              <a:cs typeface="Arial" pitchFamily="34" charset="0"/>
            </a:endParaRPr>
          </a:p>
        </p:txBody>
      </p:sp>
      <p:sp>
        <p:nvSpPr>
          <p:cNvPr id="25" name="Rechteck 33"/>
          <p:cNvSpPr/>
          <p:nvPr/>
        </p:nvSpPr>
        <p:spPr>
          <a:xfrm>
            <a:off x="209848" y="2630631"/>
            <a:ext cx="1956718" cy="719956"/>
          </a:xfrm>
          <a:prstGeom prst="rect">
            <a:avLst/>
          </a:prstGeom>
          <a:solidFill>
            <a:srgbClr val="5B9BD5"/>
          </a:solidFill>
          <a:ln w="12700" cap="flat" cmpd="sng" algn="ctr">
            <a:solidFill>
              <a:srgbClr val="5B9BD5">
                <a:shade val="50000"/>
              </a:srgbClr>
            </a:solidFill>
            <a:prstDash val="solid"/>
            <a:miter lim="800000"/>
          </a:ln>
          <a:effectLst/>
        </p:spPr>
        <p:txBody>
          <a:bodyPr anchor="ctr"/>
          <a:lstStyle/>
          <a:p>
            <a:pPr algn="ctr" defTabSz="914353">
              <a:defRPr/>
            </a:pPr>
            <a:r>
              <a:rPr lang="en-GB" kern="0">
                <a:solidFill>
                  <a:prstClr val="white"/>
                </a:solidFill>
                <a:latin typeface="+mj-lt"/>
              </a:rPr>
              <a:t>Telematics system</a:t>
            </a:r>
          </a:p>
        </p:txBody>
      </p:sp>
      <p:sp>
        <p:nvSpPr>
          <p:cNvPr id="26" name="Rechteck 48"/>
          <p:cNvSpPr/>
          <p:nvPr/>
        </p:nvSpPr>
        <p:spPr>
          <a:xfrm>
            <a:off x="2216795" y="5037461"/>
            <a:ext cx="3331890" cy="719956"/>
          </a:xfrm>
          <a:prstGeom prst="rect">
            <a:avLst/>
          </a:prstGeom>
          <a:solidFill>
            <a:srgbClr val="5B9BD5"/>
          </a:solidFill>
          <a:ln w="12700" cap="flat" cmpd="sng" algn="ctr">
            <a:solidFill>
              <a:srgbClr val="5B9BD5">
                <a:shade val="50000"/>
              </a:srgbClr>
            </a:solidFill>
            <a:prstDash val="solid"/>
            <a:miter lim="800000"/>
          </a:ln>
          <a:effectLst/>
        </p:spPr>
        <p:txBody>
          <a:bodyPr anchor="ctr"/>
          <a:lstStyle/>
          <a:p>
            <a:pPr algn="ctr" defTabSz="914353">
              <a:defRPr/>
            </a:pPr>
            <a:r>
              <a:rPr lang="en-GB" kern="0">
                <a:solidFill>
                  <a:prstClr val="white"/>
                </a:solidFill>
                <a:latin typeface="+mj-lt"/>
              </a:rPr>
              <a:t>Secure &amp; encrypted  transfer</a:t>
            </a:r>
          </a:p>
          <a:p>
            <a:pPr algn="ctr" defTabSz="914353">
              <a:defRPr/>
            </a:pPr>
            <a:r>
              <a:rPr lang="en-GB" kern="0">
                <a:solidFill>
                  <a:prstClr val="white"/>
                </a:solidFill>
                <a:latin typeface="+mj-lt"/>
              </a:rPr>
              <a:t> of data</a:t>
            </a:r>
          </a:p>
        </p:txBody>
      </p:sp>
      <p:pic>
        <p:nvPicPr>
          <p:cNvPr id="288775" name="Grafik 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8685" y="3666754"/>
            <a:ext cx="1176486" cy="117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hteck 47"/>
          <p:cNvSpPr/>
          <p:nvPr/>
        </p:nvSpPr>
        <p:spPr>
          <a:xfrm>
            <a:off x="5548685" y="2630631"/>
            <a:ext cx="2000250" cy="719956"/>
          </a:xfrm>
          <a:prstGeom prst="rect">
            <a:avLst/>
          </a:prstGeom>
          <a:solidFill>
            <a:srgbClr val="5B9BD5"/>
          </a:solidFill>
          <a:ln w="12700" cap="flat" cmpd="sng" algn="ctr">
            <a:solidFill>
              <a:srgbClr val="5B9BD5">
                <a:shade val="50000"/>
              </a:srgbClr>
            </a:solidFill>
            <a:prstDash val="solid"/>
            <a:miter lim="800000"/>
          </a:ln>
          <a:effectLst/>
        </p:spPr>
        <p:txBody>
          <a:bodyPr anchor="ctr"/>
          <a:lstStyle/>
          <a:p>
            <a:pPr algn="ctr" defTabSz="914353">
              <a:defRPr/>
            </a:pPr>
            <a:r>
              <a:rPr lang="de-DE" kern="0">
                <a:solidFill>
                  <a:prstClr val="white"/>
                </a:solidFill>
                <a:latin typeface="+mj-lt"/>
              </a:rPr>
              <a:t>Server</a:t>
            </a:r>
          </a:p>
        </p:txBody>
      </p:sp>
      <p:sp>
        <p:nvSpPr>
          <p:cNvPr id="29" name="Rechteck 38"/>
          <p:cNvSpPr/>
          <p:nvPr/>
        </p:nvSpPr>
        <p:spPr>
          <a:xfrm>
            <a:off x="209848" y="5037461"/>
            <a:ext cx="2004715" cy="721072"/>
          </a:xfrm>
          <a:prstGeom prst="rect">
            <a:avLst/>
          </a:prstGeom>
          <a:solidFill>
            <a:srgbClr val="5B9BD5"/>
          </a:solidFill>
          <a:ln w="12700" cap="flat" cmpd="sng" algn="ctr">
            <a:solidFill>
              <a:srgbClr val="5B9BD5">
                <a:shade val="50000"/>
              </a:srgbClr>
            </a:solidFill>
            <a:prstDash val="solid"/>
            <a:miter lim="800000"/>
          </a:ln>
          <a:effectLst/>
        </p:spPr>
        <p:txBody>
          <a:bodyPr anchor="ctr"/>
          <a:lstStyle/>
          <a:p>
            <a:pPr algn="ctr" defTabSz="914353">
              <a:defRPr/>
            </a:pPr>
            <a:r>
              <a:rPr lang="en-GB" kern="0">
                <a:solidFill>
                  <a:prstClr val="white"/>
                </a:solidFill>
                <a:latin typeface="+mj-lt"/>
              </a:rPr>
              <a:t>In-vehicle VM Apps verified by VM</a:t>
            </a:r>
          </a:p>
        </p:txBody>
      </p:sp>
      <p:sp>
        <p:nvSpPr>
          <p:cNvPr id="30" name="Rechteck 47"/>
          <p:cNvSpPr/>
          <p:nvPr/>
        </p:nvSpPr>
        <p:spPr>
          <a:xfrm>
            <a:off x="5548685" y="5037461"/>
            <a:ext cx="2000250" cy="716607"/>
          </a:xfrm>
          <a:prstGeom prst="rect">
            <a:avLst/>
          </a:prstGeom>
          <a:solidFill>
            <a:srgbClr val="5B9BD5"/>
          </a:solidFill>
          <a:ln w="12700" cap="flat" cmpd="sng" algn="ctr">
            <a:solidFill>
              <a:srgbClr val="5B9BD5">
                <a:shade val="50000"/>
              </a:srgbClr>
            </a:solidFill>
            <a:prstDash val="solid"/>
            <a:miter lim="800000"/>
          </a:ln>
          <a:effectLst/>
        </p:spPr>
        <p:txBody>
          <a:bodyPr anchor="ctr"/>
          <a:lstStyle/>
          <a:p>
            <a:pPr algn="ctr" defTabSz="914353">
              <a:defRPr/>
            </a:pPr>
            <a:r>
              <a:rPr lang="de-DE" kern="0">
                <a:solidFill>
                  <a:prstClr val="white"/>
                </a:solidFill>
                <a:latin typeface="+mj-lt"/>
              </a:rPr>
              <a:t>Secured server access</a:t>
            </a:r>
          </a:p>
        </p:txBody>
      </p:sp>
      <p:sp>
        <p:nvSpPr>
          <p:cNvPr id="31" name="Textfeld 49"/>
          <p:cNvSpPr txBox="1"/>
          <p:nvPr/>
        </p:nvSpPr>
        <p:spPr>
          <a:xfrm>
            <a:off x="-148456" y="1705571"/>
            <a:ext cx="6697266" cy="461665"/>
          </a:xfrm>
          <a:prstGeom prst="rect">
            <a:avLst/>
          </a:prstGeom>
          <a:noFill/>
        </p:spPr>
        <p:txBody>
          <a:bodyPr>
            <a:spAutoFit/>
          </a:bodyPr>
          <a:lstStyle/>
          <a:p>
            <a:pPr defTabSz="914353">
              <a:defRPr/>
            </a:pPr>
            <a:r>
              <a:rPr lang="en-GB" sz="2400" b="1">
                <a:solidFill>
                  <a:prstClr val="black"/>
                </a:solidFill>
                <a:latin typeface="+mj-lt"/>
              </a:rPr>
              <a:t>    High level description – VM today</a:t>
            </a:r>
            <a:endParaRPr lang="en-GB" sz="2400" b="1">
              <a:solidFill>
                <a:srgbClr val="A5A5A5">
                  <a:lumMod val="75000"/>
                </a:srgbClr>
              </a:solidFill>
              <a:latin typeface="+mj-lt"/>
            </a:endParaRPr>
          </a:p>
        </p:txBody>
      </p:sp>
      <p:cxnSp>
        <p:nvCxnSpPr>
          <p:cNvPr id="288780" name="Straight Arrow Connector 31"/>
          <p:cNvCxnSpPr>
            <a:cxnSpLocks noChangeShapeType="1"/>
          </p:cNvCxnSpPr>
          <p:nvPr/>
        </p:nvCxnSpPr>
        <p:spPr bwMode="auto">
          <a:xfrm>
            <a:off x="2356322" y="4173513"/>
            <a:ext cx="935385" cy="0"/>
          </a:xfrm>
          <a:prstGeom prst="straightConnector1">
            <a:avLst/>
          </a:prstGeom>
          <a:noFill/>
          <a:ln w="44450">
            <a:solidFill>
              <a:srgbClr val="5B9BD5"/>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33" name="TextBox 32"/>
          <p:cNvSpPr txBox="1"/>
          <p:nvPr/>
        </p:nvSpPr>
        <p:spPr>
          <a:xfrm>
            <a:off x="2483570" y="3747120"/>
            <a:ext cx="726653" cy="646331"/>
          </a:xfrm>
          <a:prstGeom prst="rect">
            <a:avLst/>
          </a:prstGeom>
          <a:noFill/>
        </p:spPr>
        <p:txBody>
          <a:bodyPr>
            <a:spAutoFit/>
          </a:bodyPr>
          <a:lstStyle/>
          <a:p>
            <a:pPr defTabSz="914353">
              <a:defRPr/>
            </a:pPr>
            <a:r>
              <a:rPr lang="en-GB">
                <a:solidFill>
                  <a:prstClr val="black"/>
                </a:solidFill>
                <a:latin typeface="+mj-lt"/>
              </a:rPr>
              <a:t>DATA</a:t>
            </a:r>
          </a:p>
        </p:txBody>
      </p:sp>
      <p:sp>
        <p:nvSpPr>
          <p:cNvPr id="34" name="TextBox 33"/>
          <p:cNvSpPr txBox="1"/>
          <p:nvPr/>
        </p:nvSpPr>
        <p:spPr>
          <a:xfrm>
            <a:off x="4507260" y="3742655"/>
            <a:ext cx="727770" cy="646331"/>
          </a:xfrm>
          <a:prstGeom prst="rect">
            <a:avLst/>
          </a:prstGeom>
          <a:noFill/>
        </p:spPr>
        <p:txBody>
          <a:bodyPr>
            <a:spAutoFit/>
          </a:bodyPr>
          <a:lstStyle/>
          <a:p>
            <a:pPr defTabSz="914353">
              <a:defRPr/>
            </a:pPr>
            <a:r>
              <a:rPr lang="en-GB">
                <a:solidFill>
                  <a:prstClr val="black"/>
                </a:solidFill>
                <a:latin typeface="+mj-lt"/>
              </a:rPr>
              <a:t>DATA</a:t>
            </a:r>
          </a:p>
        </p:txBody>
      </p:sp>
      <p:cxnSp>
        <p:nvCxnSpPr>
          <p:cNvPr id="288783" name="Straight Arrow Connector 34"/>
          <p:cNvCxnSpPr>
            <a:cxnSpLocks noChangeShapeType="1"/>
          </p:cNvCxnSpPr>
          <p:nvPr/>
        </p:nvCxnSpPr>
        <p:spPr bwMode="auto">
          <a:xfrm>
            <a:off x="4403452" y="4173513"/>
            <a:ext cx="936501" cy="0"/>
          </a:xfrm>
          <a:prstGeom prst="straightConnector1">
            <a:avLst/>
          </a:prstGeom>
          <a:noFill/>
          <a:ln w="44450">
            <a:solidFill>
              <a:srgbClr val="5B9BD5"/>
            </a:solidFill>
            <a:miter lim="800000"/>
            <a:headEnd type="triangle" w="med" len="med"/>
            <a:tailEnd type="triangle" w="med" len="med"/>
          </a:ln>
          <a:extLst>
            <a:ext uri="{909E8E84-426E-40DD-AFC4-6F175D3DCCD1}">
              <a14:hiddenFill xmlns:a14="http://schemas.microsoft.com/office/drawing/2010/main">
                <a:noFill/>
              </a14:hiddenFill>
            </a:ext>
          </a:extLst>
        </p:spPr>
      </p:cxnSp>
      <p:pic>
        <p:nvPicPr>
          <p:cNvPr id="288784" name="Picture 16" descr="Antena Or Hotspot Clip Ar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517" y="3584154"/>
            <a:ext cx="685354" cy="94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8785" name="Straight Arrow Connector 36"/>
          <p:cNvCxnSpPr>
            <a:cxnSpLocks noChangeShapeType="1"/>
          </p:cNvCxnSpPr>
          <p:nvPr/>
        </p:nvCxnSpPr>
        <p:spPr bwMode="auto">
          <a:xfrm>
            <a:off x="6725171" y="4173513"/>
            <a:ext cx="936501" cy="0"/>
          </a:xfrm>
          <a:prstGeom prst="straightConnector1">
            <a:avLst/>
          </a:prstGeom>
          <a:noFill/>
          <a:ln w="44450">
            <a:solidFill>
              <a:srgbClr val="5B9BD5"/>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38" name="TextBox 37"/>
          <p:cNvSpPr txBox="1"/>
          <p:nvPr/>
        </p:nvSpPr>
        <p:spPr>
          <a:xfrm>
            <a:off x="6684987" y="3757166"/>
            <a:ext cx="928688" cy="646331"/>
          </a:xfrm>
          <a:prstGeom prst="rect">
            <a:avLst/>
          </a:prstGeom>
          <a:noFill/>
        </p:spPr>
        <p:txBody>
          <a:bodyPr>
            <a:spAutoFit/>
          </a:bodyPr>
          <a:lstStyle/>
          <a:p>
            <a:pPr defTabSz="914353">
              <a:defRPr/>
            </a:pPr>
            <a:r>
              <a:rPr lang="en-GB">
                <a:solidFill>
                  <a:prstClr val="black"/>
                </a:solidFill>
                <a:latin typeface="+mj-lt"/>
              </a:rPr>
              <a:t>ACCESS</a:t>
            </a:r>
          </a:p>
        </p:txBody>
      </p:sp>
      <p:pic>
        <p:nvPicPr>
          <p:cNvPr id="288787" name="Picture 3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83798" y="3578573"/>
            <a:ext cx="1080492" cy="134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RB1_Vernetzung"/>
          <p:cNvPicPr>
            <a:picLocks noChangeAspect="1" noChangeArrowheads="1"/>
          </p:cNvPicPr>
          <p:nvPr>
            <p:custDataLst>
              <p:tags r:id="rId1"/>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flipH="1">
            <a:off x="279892" y="3512650"/>
            <a:ext cx="1774694" cy="1331773"/>
          </a:xfrm>
          <a:prstGeom prst="rect">
            <a:avLst/>
          </a:prstGeom>
        </p:spPr>
      </p:pic>
    </p:spTree>
    <p:extLst>
      <p:ext uri="{BB962C8B-B14F-4D97-AF65-F5344CB8AC3E}">
        <p14:creationId xmlns:p14="http://schemas.microsoft.com/office/powerpoint/2010/main" val="22932110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heme/theme1.xml><?xml version="1.0" encoding="utf-8"?>
<a:theme xmlns:a="http://schemas.openxmlformats.org/drawingml/2006/main" name="Thème Office">
  <a:themeElements>
    <a:clrScheme name="EGEA">
      <a:dk1>
        <a:srgbClr val="296E96"/>
      </a:dk1>
      <a:lt1>
        <a:srgbClr val="559522"/>
      </a:lt1>
      <a:dk2>
        <a:srgbClr val="3959A1"/>
      </a:dk2>
      <a:lt2>
        <a:srgbClr val="173939"/>
      </a:lt2>
      <a:accent1>
        <a:srgbClr val="000000"/>
      </a:accent1>
      <a:accent2>
        <a:srgbClr val="8C8C8C"/>
      </a:accent2>
      <a:accent3>
        <a:srgbClr val="C8C8C8"/>
      </a:accent3>
      <a:accent4>
        <a:srgbClr val="296E96"/>
      </a:accent4>
      <a:accent5>
        <a:srgbClr val="3959A1"/>
      </a:accent5>
      <a:accent6>
        <a:srgbClr val="559522"/>
      </a:accent6>
      <a:hlink>
        <a:srgbClr val="8C8C8C"/>
      </a:hlink>
      <a:folHlink>
        <a:srgbClr val="000000"/>
      </a:folHlink>
    </a:clrScheme>
    <a:fontScheme name="EGEA">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GEA GA 20 05 2016 - Presentation of Activities - Rev2016 05 09" id="{DA509175-1159-5744-91FB-2FCCCBC79710}" vid="{9189C698-34C8-3D40-95E5-9A435F889F12}"/>
    </a:ext>
  </a:extLst>
</a:theme>
</file>

<file path=docProps/app.xml><?xml version="1.0" encoding="utf-8"?>
<Properties xmlns="http://schemas.openxmlformats.org/officeDocument/2006/extended-properties" xmlns:vt="http://schemas.openxmlformats.org/officeDocument/2006/docPropsVTypes">
  <Template>Office Theme</Template>
  <TotalTime>1106</TotalTime>
  <Words>1724</Words>
  <Application>Microsoft Office PowerPoint</Application>
  <PresentationFormat>On-screen Show (4:3)</PresentationFormat>
  <Paragraphs>254</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Corbel</vt:lpstr>
      <vt:lpstr>Courier New</vt:lpstr>
      <vt:lpstr>Roboto Light</vt:lpstr>
      <vt:lpstr>Trebuchet MS</vt:lpstr>
      <vt:lpstr>Wingdings</vt:lpstr>
      <vt:lpstr>Thème Office</vt:lpstr>
      <vt:lpstr>EGEA Board of Directors</vt:lpstr>
      <vt:lpstr>Working group projects  – udpates on funding-</vt:lpstr>
      <vt:lpstr>CITA SET II Study – call for funding</vt:lpstr>
      <vt:lpstr>CITA SET II Study – call for funding</vt:lpstr>
      <vt:lpstr>Caruso - Independent Aftermarket Telematics Hub Initiative </vt:lpstr>
      <vt:lpstr>PowerPoint Presentation</vt:lpstr>
      <vt:lpstr>PowerPoint Presentation</vt:lpstr>
      <vt:lpstr>CARUSO Platform Concept</vt:lpstr>
      <vt:lpstr>How to ensure security?</vt:lpstr>
      <vt:lpstr>How to ensure security?</vt:lpstr>
      <vt:lpstr>How to ensure security?</vt:lpstr>
      <vt:lpstr>Next steps and EGEA position</vt:lpstr>
      <vt:lpstr>WG6 activity report</vt:lpstr>
      <vt:lpstr>Suspension testing: relaunch of activities</vt:lpstr>
      <vt:lpstr>Suspension testing: relaunch of activities</vt:lpstr>
      <vt:lpstr>Suspension testing: relaunch of activities</vt:lpstr>
      <vt:lpstr>WG7 activity report  </vt:lpstr>
      <vt:lpstr>WG9 activity report</vt:lpstr>
      <vt:lpstr>Creation of an EGEA label: state of affairs</vt:lpstr>
      <vt:lpstr>Creation of an EGEA label: state of affairs</vt:lpstr>
      <vt:lpstr>WG10 activity report</vt:lpstr>
      <vt:lpstr>PowerPoint Presentation</vt:lpstr>
      <vt:lpstr>PowerPoint Presentation</vt:lpstr>
      <vt:lpstr>PowerPoint Presentation</vt:lpstr>
      <vt:lpstr>PowerPoint Presentation</vt:lpstr>
      <vt:lpstr>Automechanika Frankfurt 2016</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Caruso - Independent Aftermarket Telematics Hub Initiative</dc:title>
  <dc:creator>Eleonore Van Haute</dc:creator>
  <cp:lastModifiedBy>Eleonore Van Haute</cp:lastModifiedBy>
  <cp:revision>19</cp:revision>
  <dcterms:created xsi:type="dcterms:W3CDTF">2016-05-12T15:01:07Z</dcterms:created>
  <dcterms:modified xsi:type="dcterms:W3CDTF">2016-05-18T11:21:36Z</dcterms:modified>
</cp:coreProperties>
</file>