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222" r:id="rId2"/>
    <p:sldMasterId id="2147484255" r:id="rId3"/>
  </p:sldMasterIdLst>
  <p:notesMasterIdLst>
    <p:notesMasterId r:id="rId10"/>
  </p:notesMasterIdLst>
  <p:handoutMasterIdLst>
    <p:handoutMasterId r:id="rId11"/>
  </p:handoutMasterIdLst>
  <p:sldIdLst>
    <p:sldId id="445" r:id="rId4"/>
    <p:sldId id="341" r:id="rId5"/>
    <p:sldId id="464" r:id="rId6"/>
    <p:sldId id="406" r:id="rId7"/>
    <p:sldId id="463" r:id="rId8"/>
    <p:sldId id="443" r:id="rId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99FF66"/>
    <a:srgbClr val="003399"/>
    <a:srgbClr val="E6B9B8"/>
    <a:srgbClr val="2C5D98"/>
    <a:srgbClr val="CB6C1D"/>
    <a:srgbClr val="2787A0"/>
    <a:srgbClr val="5D4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53" autoAdjust="0"/>
  </p:normalViewPr>
  <p:slideViewPr>
    <p:cSldViewPr>
      <p:cViewPr varScale="1">
        <p:scale>
          <a:sx n="96" d="100"/>
          <a:sy n="96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3781" tIns="46890" rIns="93781" bIns="46890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3781" tIns="46890" rIns="93781" bIns="46890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D27F1C06-F1DE-4C76-8BC9-D8B1A66E0ABE}" type="datetimeFigureOut">
              <a:rPr lang="en-US"/>
              <a:pPr>
                <a:defRPr/>
              </a:pPr>
              <a:t>9/6/2013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3781" tIns="46890" rIns="93781" bIns="46890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3781" tIns="46890" rIns="93781" bIns="46890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2D545C2A-0F1C-4CE4-BB30-ABC63B3F79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844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3781" tIns="46890" rIns="93781" bIns="46890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3781" tIns="46890" rIns="93781" bIns="46890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94CB9380-A0F4-4716-9645-5633F2213A08}" type="datetimeFigureOut">
              <a:rPr lang="en-US"/>
              <a:pPr>
                <a:defRPr/>
              </a:pPr>
              <a:t>9/6/2013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81" tIns="46890" rIns="93781" bIns="4689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3781" tIns="46890" rIns="93781" bIns="468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3781" tIns="46890" rIns="93781" bIns="46890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3781" tIns="46890" rIns="93781" bIns="46890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4C57EE91-847E-4C6E-BE29-176B4DD500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788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C9E978-1BF4-4D51-BFC8-2CCC32C31474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5767FF-7ADB-42EA-81F5-B2F4712BA554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5767FF-7ADB-42EA-81F5-B2F4712BA554}" type="slidenum">
              <a:rPr lang="en-GB" altLang="en-US" smtClean="0"/>
              <a:pPr eaLnBrk="1" hangingPunct="1"/>
              <a:t>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F68C6-D68B-443A-9F0D-D5FAE62388AD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F68C6-D68B-443A-9F0D-D5FAE62388AD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577" tIns="41288" rIns="82577" bIns="41288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C95B32C-88AB-4F5D-B5CE-3603E4D6390E}" type="slidenum">
              <a:rPr lang="en-US" altLang="en-US" sz="1000"/>
              <a:pPr algn="r" eaLnBrk="1" hangingPunct="1"/>
              <a:t>6</a:t>
            </a:fld>
            <a:endParaRPr lang="en-US" alt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D932-7DCE-43F9-862A-B53C9A6D3838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1315E-18F2-4226-B364-25B7F6312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6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16BA8-ADD8-4702-A106-0D21F71619DE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13D7E-979D-454E-8157-6457C5E1E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0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017AA-96C6-4326-8684-077D11B3E649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3D4F2-CEE4-4A8C-A53A-1DC6C9EED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16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98C45-BF45-4568-A6BF-7E8BB3C13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35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4BF82-68A8-42A1-AA07-8C80C2F73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39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7B1FD-384A-4587-AB04-1DFE0A5CA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41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0B87C-E747-43E4-9AE6-C1339E4EF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00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249DC-0248-4A63-9455-240B7F796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18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EF2E1-5F1A-4A93-A6C1-4096EA7E0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03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6AFE1-9191-4593-B52C-B432CD746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71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3B3E5-D226-44A1-829B-1F08C94BD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6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E402-1BCB-4C53-8114-ABD924442F5F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DFAE7-A36C-4A4B-912F-0E851AACB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3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2BCD-8D88-4079-8CEF-51CCA4258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38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B7747-AA1D-44DC-8AA0-2FEAD1708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49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0A823-F010-4138-A69D-EC6863F6A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99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50000"/>
                </a:schemeClr>
              </a:gs>
              <a:gs pos="63000">
                <a:schemeClr val="accent1">
                  <a:lumMod val="50000"/>
                </a:schemeClr>
              </a:gs>
              <a:gs pos="83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pic>
        <p:nvPicPr>
          <p:cNvPr id="5" name="Picture 9" descr="Figiefa_Logo_H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0" y="71438"/>
            <a:ext cx="14843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57364"/>
            <a:ext cx="9144000" cy="714356"/>
          </a:xfrm>
        </p:spPr>
        <p:txBody>
          <a:bodyPr/>
          <a:lstStyle>
            <a:lvl1pPr>
              <a:defRPr sz="4400"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92D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90C98-13CF-49C6-8C26-F8D295B709A6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517F8-F816-495B-8FB1-D9B6F29DB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792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56B2-BC73-4F5F-AB4C-2D33452AE660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6C123-C70D-46F6-B629-E5146B7A9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8839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36D51-9E95-47C1-981E-B2A832E20245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0FC3E-CBB6-4B39-A010-2C4D64EE2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8728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D858C-1CD1-47CA-B16C-A5B031055822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F9BE6-7411-443E-80CA-380F6437D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97337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816D4-F59B-4C84-80B3-B99321223FD2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2390-01B5-4942-914B-F08F2B1A9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68675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BBF80-2CBF-4EB2-9A3E-13C37E437E54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17C31-2D91-4BFE-AB32-A5CBC5818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3605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A76E-1F00-4C81-9063-831EA4BFDB87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FA6E6-2A70-4991-8F0C-F3B6F3410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3021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205A2-FC8D-44FF-A814-7C6F22071565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F9A6E-2582-4362-9715-7C4F9709B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52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9485-7D08-4B41-98C4-C173122F262B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67D46-75D1-4F2A-AC50-31C1D8FB2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84910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24429-3128-469C-81EB-428687BD0579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5EF42-B7F7-4DD6-A426-DE0AA28C4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582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36ACC-869B-476C-A9CE-43E831C9CED5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80DAE-0F0C-4331-A68F-EE0279987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8108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E0B01-E653-4402-ACA7-BA5F25E1394E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FC5F0-846E-4140-B5AA-6ABC41653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238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8740-67C2-487E-8D1C-018B31DFEF9A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9ABC3-57E3-4263-B017-AE7487723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9617C-9FA4-4731-A5D2-5840FB457215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11415-F218-468F-B6D8-EB153C1B6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84207-B20A-49F6-8D17-ADF5A515B2F4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F81F0-1DD9-4A12-81BA-4876FA126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4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F112E-35B1-4F61-8FF6-3755DA1C048B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F7A3F-56A8-4847-98ED-009861780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3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46416-1832-4F3D-8A9F-CBB13E3BA05C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F2B03-2C9C-49B7-A539-6B3CB5379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D2637-5D4D-4B0C-A263-4591BBD4ED5D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32F6F-53E7-460B-863D-D3A7118C5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DB9EA0-ED11-4264-91C9-517FA3EE5347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D947CE-26CD-4657-9A96-7E2EAE6D1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fr-FR" sz="1600">
              <a:solidFill>
                <a:srgbClr val="1E1E5C"/>
              </a:solidFill>
              <a:latin typeface="Arial" pitchFamily="34" charset="0"/>
            </a:endParaRPr>
          </a:p>
        </p:txBody>
      </p:sp>
      <p:pic>
        <p:nvPicPr>
          <p:cNvPr id="1031" name="Picture 9" descr="Logo_EGEA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357938"/>
            <a:ext cx="7493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10001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fr-FR" sz="1600" dirty="0">
              <a:solidFill>
                <a:schemeClr val="bg1">
                  <a:lumMod val="65000"/>
                </a:schemeClr>
              </a:solidFill>
              <a:latin typeface="Arial" pitchFamily="34" charset="0"/>
            </a:endParaRPr>
          </a:p>
        </p:txBody>
      </p:sp>
      <p:sp>
        <p:nvSpPr>
          <p:cNvPr id="103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2448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altLang="en-US" sz="1600">
              <a:solidFill>
                <a:srgbClr val="1E1E5C"/>
              </a:solidFill>
              <a:latin typeface="Calibri" pitchFamily="34" charset="0"/>
            </a:endParaRPr>
          </a:p>
        </p:txBody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6" r:id="rId1"/>
    <p:sldLayoutId id="2147484557" r:id="rId2"/>
    <p:sldLayoutId id="2147484558" r:id="rId3"/>
    <p:sldLayoutId id="2147484559" r:id="rId4"/>
    <p:sldLayoutId id="2147484560" r:id="rId5"/>
    <p:sldLayoutId id="2147484561" r:id="rId6"/>
    <p:sldLayoutId id="2147484562" r:id="rId7"/>
    <p:sldLayoutId id="2147484563" r:id="rId8"/>
    <p:sldLayoutId id="2147484564" r:id="rId9"/>
    <p:sldLayoutId id="2147484565" r:id="rId10"/>
    <p:sldLayoutId id="21474845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C796C776-C357-4E13-804A-2BBBC5A9A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7" r:id="rId1"/>
    <p:sldLayoutId id="2147484568" r:id="rId2"/>
    <p:sldLayoutId id="2147484569" r:id="rId3"/>
    <p:sldLayoutId id="2147484570" r:id="rId4"/>
    <p:sldLayoutId id="2147484571" r:id="rId5"/>
    <p:sldLayoutId id="2147484572" r:id="rId6"/>
    <p:sldLayoutId id="2147484573" r:id="rId7"/>
    <p:sldLayoutId id="2147484574" r:id="rId8"/>
    <p:sldLayoutId id="2147484575" r:id="rId9"/>
    <p:sldLayoutId id="2147484576" r:id="rId10"/>
    <p:sldLayoutId id="214748457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000125"/>
            <a:ext cx="8501063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6357938"/>
            <a:ext cx="1285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2D0F473-1B1E-4EE6-A076-0409763F43BF}" type="datetimeFigureOut">
              <a:rPr lang="en-US"/>
              <a:pPr>
                <a:defRPr/>
              </a:pPr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AA33F53-8449-423C-A313-B329EA74F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76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80" name="Rectangle 45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81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pic>
        <p:nvPicPr>
          <p:cNvPr id="3082" name="Picture 9" descr="Figiefa_Logo_HD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343650"/>
            <a:ext cx="10715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secretariat@egea-association.eu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 flipV="1">
            <a:off x="0" y="6781800"/>
            <a:ext cx="91440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fr-FR" sz="1600">
              <a:solidFill>
                <a:srgbClr val="1E1E5C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7543800" cy="609600"/>
          </a:xfrm>
          <a:prstGeom prst="rect">
            <a:avLst/>
          </a:prstGeom>
          <a:gradFill rotWithShape="1">
            <a:gsLst>
              <a:gs pos="0">
                <a:srgbClr val="244890"/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altLang="en-US" sz="1600">
              <a:solidFill>
                <a:srgbClr val="1E1E5C"/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609600"/>
            <a:ext cx="9144000" cy="460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fr-FR" sz="1600" dirty="0">
              <a:solidFill>
                <a:srgbClr val="FFFFFF">
                  <a:lumMod val="65000"/>
                </a:srgbClr>
              </a:solidFill>
            </a:endParaRPr>
          </a:p>
        </p:txBody>
      </p:sp>
      <p:pic>
        <p:nvPicPr>
          <p:cNvPr id="6149" name="Picture 9" descr="Logo_EGE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436688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6742113"/>
            <a:ext cx="9144000" cy="115887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fr-FR" sz="1600" kern="0">
              <a:solidFill>
                <a:srgbClr val="1E1E5C"/>
              </a:solidFill>
              <a:latin typeface="Arial" pitchFamily="34" charset="0"/>
            </a:endParaRPr>
          </a:p>
        </p:txBody>
      </p:sp>
      <p:sp>
        <p:nvSpPr>
          <p:cNvPr id="6151" name="Title 8"/>
          <p:cNvSpPr>
            <a:spLocks noGrp="1"/>
          </p:cNvSpPr>
          <p:nvPr>
            <p:ph type="ctrTitle" idx="4294967295"/>
          </p:nvPr>
        </p:nvSpPr>
        <p:spPr>
          <a:xfrm>
            <a:off x="179388" y="1695450"/>
            <a:ext cx="8785225" cy="1724025"/>
          </a:xfrm>
        </p:spPr>
        <p:txBody>
          <a:bodyPr>
            <a:spAutoFit/>
          </a:bodyPr>
          <a:lstStyle/>
          <a:p>
            <a:pPr>
              <a:spcBef>
                <a:spcPts val="3000"/>
              </a:spcBef>
              <a:spcAft>
                <a:spcPts val="3000"/>
              </a:spcAft>
            </a:pPr>
            <a:r>
              <a:rPr lang="fr-BE" altLang="en-US" sz="4800" b="1" dirty="0" err="1" smtClean="0">
                <a:solidFill>
                  <a:srgbClr val="244890"/>
                </a:solidFill>
                <a:cs typeface="Arial" charset="0"/>
              </a:rPr>
              <a:t>EGEA</a:t>
            </a:r>
            <a:r>
              <a:rPr lang="fr-BE" altLang="en-US" sz="4800" b="1" dirty="0" smtClean="0">
                <a:solidFill>
                  <a:srgbClr val="244890"/>
                </a:solidFill>
                <a:cs typeface="Arial" charset="0"/>
              </a:rPr>
              <a:t> WG10</a:t>
            </a:r>
            <a:br>
              <a:rPr lang="fr-BE" altLang="en-US" sz="4800" b="1" dirty="0" smtClean="0">
                <a:solidFill>
                  <a:srgbClr val="244890"/>
                </a:solidFill>
                <a:cs typeface="Arial" charset="0"/>
              </a:rPr>
            </a:br>
            <a:r>
              <a:rPr lang="fr-BE" altLang="en-US" sz="2400" b="1" dirty="0" smtClean="0">
                <a:solidFill>
                  <a:srgbClr val="244890"/>
                </a:solidFill>
                <a:cs typeface="Arial" charset="0"/>
              </a:rPr>
              <a:t/>
            </a:r>
            <a:br>
              <a:rPr lang="fr-BE" altLang="en-US" sz="2400" b="1" dirty="0" smtClean="0">
                <a:solidFill>
                  <a:srgbClr val="244890"/>
                </a:solidFill>
                <a:cs typeface="Arial" charset="0"/>
              </a:rPr>
            </a:br>
            <a:r>
              <a:rPr lang="fr-BE" altLang="en-US" sz="3400" b="1" dirty="0" smtClean="0">
                <a:solidFill>
                  <a:srgbClr val="244890"/>
                </a:solidFill>
                <a:cs typeface="Arial" charset="0"/>
              </a:rPr>
              <a:t>3</a:t>
            </a:r>
            <a:r>
              <a:rPr lang="fr-BE" altLang="en-US" sz="3400" b="1" baseline="30000" dirty="0" smtClean="0">
                <a:solidFill>
                  <a:srgbClr val="244890"/>
                </a:solidFill>
                <a:cs typeface="Arial" charset="0"/>
              </a:rPr>
              <a:t>rd</a:t>
            </a:r>
            <a:r>
              <a:rPr lang="fr-BE" altLang="en-US" sz="3400" b="1" dirty="0" smtClean="0">
                <a:solidFill>
                  <a:srgbClr val="244890"/>
                </a:solidFill>
                <a:cs typeface="Arial" charset="0"/>
              </a:rPr>
              <a:t> meeting – 10/09/2013</a:t>
            </a:r>
            <a:endParaRPr lang="en-US" altLang="en-US" sz="3400" b="1" dirty="0" smtClean="0">
              <a:solidFill>
                <a:srgbClr val="244890"/>
              </a:solidFill>
              <a:cs typeface="Arial" charset="0"/>
            </a:endParaRP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41"/>
            <a:ext cx="9144000" cy="1152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76200" y="44450"/>
            <a:ext cx="891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BE" sz="3000" b="1" dirty="0" smtClean="0">
                <a:solidFill>
                  <a:srgbClr val="FFFFFF"/>
                </a:solidFill>
                <a:latin typeface="+mn-lt"/>
              </a:rPr>
              <a:t>22/08/2013 - Meeting with </a:t>
            </a:r>
            <a:r>
              <a:rPr lang="nl-BE" sz="3000" b="1" dirty="0" smtClean="0">
                <a:solidFill>
                  <a:srgbClr val="FFFFFF"/>
                </a:solidFill>
                <a:latin typeface="+mn-lt"/>
              </a:rPr>
              <a:t>UNISYS (1/2)</a:t>
            </a:r>
            <a:endParaRPr lang="en-US" sz="3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9219" name="Rectangle 11"/>
          <p:cNvSpPr>
            <a:spLocks noChangeArrowheads="1"/>
          </p:cNvSpPr>
          <p:nvPr/>
        </p:nvSpPr>
        <p:spPr bwMode="auto">
          <a:xfrm>
            <a:off x="3352800" y="4572000"/>
            <a:ext cx="21336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Rectangle 32"/>
          <p:cNvSpPr/>
          <p:nvPr/>
        </p:nvSpPr>
        <p:spPr>
          <a:xfrm>
            <a:off x="3429000" y="4495800"/>
            <a:ext cx="1873250" cy="661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64256" y="836712"/>
            <a:ext cx="8739287" cy="563231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UNISYS (UIS) won the tender bid of the EC for the feasibility study on the “Vehicle Information Platform” (VIP)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Contacts: Marie van de </a:t>
            </a:r>
            <a:r>
              <a:rPr lang="en-US" sz="2400" dirty="0" err="1" smtClean="0"/>
              <a:t>Poele</a:t>
            </a:r>
            <a:r>
              <a:rPr lang="en-US" sz="2400" dirty="0" smtClean="0"/>
              <a:t> (project manager) and </a:t>
            </a:r>
            <a:r>
              <a:rPr lang="en-US" sz="2400" dirty="0" err="1" smtClean="0"/>
              <a:t>Emidio</a:t>
            </a:r>
            <a:r>
              <a:rPr lang="en-US" sz="2400" dirty="0" smtClean="0"/>
              <a:t> </a:t>
            </a:r>
            <a:r>
              <a:rPr lang="en-US" sz="2400" dirty="0" err="1" smtClean="0"/>
              <a:t>Stani</a:t>
            </a:r>
            <a:r>
              <a:rPr lang="en-US" sz="2400" dirty="0" smtClean="0"/>
              <a:t> (technical consultant in charge of the study)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Located in Brussels (close to NATO)</a:t>
            </a:r>
            <a:endParaRPr lang="en-US" sz="2400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UIS will begin with a research and elaboration of a questionnaire to be sent to the member states.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Spain will be the first (pilot) country to be analyzed.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The strategy for the data exchange platform is to be defined. Most likely the system will connect to the existing infrastructure and databases in those countries where they are available. A central EU database may be the solution for the other countries that do not have a national DB.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UIS developed </a:t>
            </a:r>
            <a:r>
              <a:rPr lang="en-US" sz="2400" dirty="0"/>
              <a:t>the infrastructure for </a:t>
            </a:r>
            <a:r>
              <a:rPr lang="en-US" sz="2400" dirty="0" err="1" smtClean="0"/>
              <a:t>EUCARIS</a:t>
            </a:r>
            <a:r>
              <a:rPr lang="en-US" sz="2400" dirty="0" smtClean="0"/>
              <a:t>, </a:t>
            </a:r>
            <a:r>
              <a:rPr lang="en-US" sz="2400" dirty="0"/>
              <a:t>an exchange platform for driving license data and fines across Europe.</a:t>
            </a:r>
            <a:endParaRPr lang="en-US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76200" y="44450"/>
            <a:ext cx="891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BE" sz="3000" b="1" dirty="0" smtClean="0">
                <a:solidFill>
                  <a:srgbClr val="FFFFFF"/>
                </a:solidFill>
                <a:latin typeface="+mn-lt"/>
              </a:rPr>
              <a:t>22/08/2013 - Meeting with </a:t>
            </a:r>
            <a:r>
              <a:rPr lang="nl-BE" sz="3000" b="1" dirty="0" smtClean="0">
                <a:solidFill>
                  <a:srgbClr val="FFFFFF"/>
                </a:solidFill>
                <a:latin typeface="+mn-lt"/>
              </a:rPr>
              <a:t>UNISYS (2/2)</a:t>
            </a:r>
            <a:endParaRPr lang="en-US" sz="3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9219" name="Rectangle 11"/>
          <p:cNvSpPr>
            <a:spLocks noChangeArrowheads="1"/>
          </p:cNvSpPr>
          <p:nvPr/>
        </p:nvSpPr>
        <p:spPr bwMode="auto">
          <a:xfrm>
            <a:off x="3352800" y="4572000"/>
            <a:ext cx="21336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Rectangle 32"/>
          <p:cNvSpPr/>
          <p:nvPr/>
        </p:nvSpPr>
        <p:spPr>
          <a:xfrm>
            <a:off x="3429000" y="4495800"/>
            <a:ext cx="1873250" cy="661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53193" y="980728"/>
            <a:ext cx="8532813" cy="378565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n-US" sz="2400" dirty="0" smtClean="0"/>
              <a:t>Possible synergies between </a:t>
            </a:r>
            <a:r>
              <a:rPr lang="en-US" sz="2400" dirty="0" err="1" smtClean="0"/>
              <a:t>EGEA</a:t>
            </a:r>
            <a:r>
              <a:rPr lang="en-US" sz="2400" dirty="0" smtClean="0"/>
              <a:t> WG10 and UIS</a:t>
            </a:r>
          </a:p>
          <a:p>
            <a:pPr algn="just" eaLnBrk="1" hangingPunct="1">
              <a:defRPr/>
            </a:pPr>
            <a:endParaRPr lang="en-US" sz="2400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UIS has no expertise in </a:t>
            </a:r>
            <a:r>
              <a:rPr lang="en-US" sz="2400" dirty="0" err="1" smtClean="0"/>
              <a:t>PTI</a:t>
            </a:r>
            <a:r>
              <a:rPr lang="en-US" sz="2400" dirty="0" smtClean="0"/>
              <a:t> matters and are interested in keeping in touch with </a:t>
            </a:r>
            <a:r>
              <a:rPr lang="en-US" sz="2400" dirty="0" err="1" smtClean="0"/>
              <a:t>EGEA</a:t>
            </a:r>
            <a:endParaRPr lang="en-US" sz="2400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WG10 could participate </a:t>
            </a:r>
            <a:r>
              <a:rPr lang="en-US" sz="2400" dirty="0"/>
              <a:t>to the set up of the questionnaire and include some questions that are important to us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WG10 could collaborate </a:t>
            </a:r>
            <a:r>
              <a:rPr lang="en-US" sz="2400" dirty="0"/>
              <a:t>to the </a:t>
            </a:r>
            <a:r>
              <a:rPr lang="en-US" sz="2400" dirty="0" smtClean="0"/>
              <a:t>contents definition </a:t>
            </a:r>
            <a:r>
              <a:rPr lang="en-US" sz="2400" dirty="0"/>
              <a:t>of a central EU </a:t>
            </a:r>
            <a:r>
              <a:rPr lang="en-US" sz="2400" dirty="0" smtClean="0"/>
              <a:t>database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UIS could be invited as guest to the WG10 meetings</a:t>
            </a:r>
            <a:r>
              <a:rPr lang="en-US" sz="2400" dirty="0"/>
              <a:t> </a:t>
            </a:r>
            <a:r>
              <a:rPr lang="en-US" sz="2400" dirty="0" smtClean="0"/>
              <a:t>(permanently or to selected meetings?)</a:t>
            </a:r>
          </a:p>
        </p:txBody>
      </p:sp>
    </p:spTree>
    <p:extLst>
      <p:ext uri="{BB962C8B-B14F-4D97-AF65-F5344CB8AC3E}">
        <p14:creationId xmlns:p14="http://schemas.microsoft.com/office/powerpoint/2010/main" val="32378538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fr-FR" sz="1600">
              <a:solidFill>
                <a:srgbClr val="1E1E5C"/>
              </a:solidFill>
              <a:latin typeface="Arial" pitchFamily="34" charset="0"/>
            </a:endParaRPr>
          </a:p>
        </p:txBody>
      </p:sp>
      <p:sp>
        <p:nvSpPr>
          <p:cNvPr id="16390" name="TextBox 13"/>
          <p:cNvSpPr txBox="1">
            <a:spLocks noChangeArrowheads="1"/>
          </p:cNvSpPr>
          <p:nvPr/>
        </p:nvSpPr>
        <p:spPr bwMode="auto">
          <a:xfrm>
            <a:off x="205758" y="800011"/>
            <a:ext cx="8532813" cy="563231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n-GB" sz="2400" dirty="0" err="1" smtClean="0"/>
              <a:t>EGEA</a:t>
            </a:r>
            <a:r>
              <a:rPr lang="en-GB" sz="2400" dirty="0" smtClean="0"/>
              <a:t> </a:t>
            </a:r>
            <a:r>
              <a:rPr lang="en-GB" sz="2400" dirty="0"/>
              <a:t>WG10 is a team of experts in </a:t>
            </a:r>
            <a:r>
              <a:rPr lang="en-GB" sz="2400" dirty="0" err="1"/>
              <a:t>PTI</a:t>
            </a:r>
            <a:r>
              <a:rPr lang="en-GB" sz="2400" dirty="0"/>
              <a:t> and networking, coming from different companies and working together on the definition of a standard communication protocol and data exchange format, with the following goals</a:t>
            </a:r>
            <a:r>
              <a:rPr lang="en-GB" sz="2400" dirty="0" smtClean="0"/>
              <a:t>:</a:t>
            </a:r>
          </a:p>
          <a:p>
            <a:pPr algn="just" eaLnBrk="1" hangingPunct="1">
              <a:defRPr/>
            </a:pPr>
            <a:endParaRPr lang="en-US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400" dirty="0"/>
              <a:t>plug &amp; play functionality of vehicle test equipment in </a:t>
            </a:r>
            <a:r>
              <a:rPr lang="en-GB" sz="2400" dirty="0" err="1"/>
              <a:t>PTI</a:t>
            </a:r>
            <a:r>
              <a:rPr lang="en-GB" sz="2400" dirty="0"/>
              <a:t> test centres, repair and maintenance workshops and body shops, and for technical roadside inspection;</a:t>
            </a:r>
            <a:endParaRPr lang="en-US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400" dirty="0"/>
              <a:t>open source, non-profit, non-discriminatory basis;</a:t>
            </a:r>
            <a:endParaRPr lang="en-US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400" dirty="0"/>
              <a:t>single pan-European solution, leveraging existing </a:t>
            </a:r>
            <a:r>
              <a:rPr lang="en-GB" sz="2400" dirty="0" err="1"/>
              <a:t>PTI</a:t>
            </a:r>
            <a:r>
              <a:rPr lang="en-GB" sz="2400" dirty="0"/>
              <a:t> implementations;</a:t>
            </a:r>
            <a:endParaRPr lang="en-US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400" dirty="0"/>
              <a:t>align with the goals of the EU Commission’s roadworthiness package – in particular the generation and secure transmission of electronic test certificates to allow cross-verification of </a:t>
            </a:r>
            <a:r>
              <a:rPr lang="en-GB" sz="2400" dirty="0" err="1"/>
              <a:t>PTI</a:t>
            </a:r>
            <a:r>
              <a:rPr lang="en-GB" sz="2400" dirty="0"/>
              <a:t> results for improved road safety</a:t>
            </a:r>
            <a:r>
              <a:rPr lang="en-GB" sz="2400" dirty="0" smtClean="0"/>
              <a:t>.</a:t>
            </a:r>
            <a:endParaRPr lang="en-US" sz="2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4300" y="36738"/>
            <a:ext cx="891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r-BE" altLang="en-US" sz="3000" b="1" dirty="0">
                <a:solidFill>
                  <a:schemeClr val="bg1"/>
                </a:solidFill>
                <a:latin typeface="Calibri" pitchFamily="34" charset="0"/>
              </a:rPr>
              <a:t>WG10 – « </a:t>
            </a:r>
            <a:r>
              <a:rPr lang="fr-BE" altLang="en-US" sz="3000" b="1" dirty="0" err="1">
                <a:solidFill>
                  <a:schemeClr val="bg1"/>
                </a:solidFill>
                <a:latin typeface="Calibri" pitchFamily="34" charset="0"/>
              </a:rPr>
              <a:t>Elevator</a:t>
            </a:r>
            <a:r>
              <a:rPr lang="fr-BE" altLang="en-US" sz="3000" b="1" dirty="0">
                <a:solidFill>
                  <a:schemeClr val="bg1"/>
                </a:solidFill>
                <a:latin typeface="Calibri" pitchFamily="34" charset="0"/>
              </a:rPr>
              <a:t> Speech » (1/2)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fr-FR" sz="1600">
              <a:solidFill>
                <a:srgbClr val="1E1E5C"/>
              </a:solidFill>
              <a:latin typeface="Arial" pitchFamily="34" charset="0"/>
            </a:endParaRPr>
          </a:p>
        </p:txBody>
      </p:sp>
      <p:sp>
        <p:nvSpPr>
          <p:cNvPr id="16390" name="TextBox 13"/>
          <p:cNvSpPr txBox="1">
            <a:spLocks noChangeArrowheads="1"/>
          </p:cNvSpPr>
          <p:nvPr/>
        </p:nvSpPr>
        <p:spPr bwMode="auto">
          <a:xfrm>
            <a:off x="205758" y="908720"/>
            <a:ext cx="8532813" cy="452431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GB" sz="2400" dirty="0" smtClean="0"/>
              <a:t>WG10 </a:t>
            </a:r>
            <a:r>
              <a:rPr lang="en-GB" sz="2400" dirty="0"/>
              <a:t>will work in coordination with the EU Commission and with the organization delivering the tender for Article 15 on the “Vehicle Information Platform” (UNISYS</a:t>
            </a:r>
            <a:r>
              <a:rPr lang="en-GB" sz="2400" dirty="0" smtClean="0"/>
              <a:t>).</a:t>
            </a:r>
          </a:p>
          <a:p>
            <a:pPr algn="just"/>
            <a:endParaRPr lang="en-US" sz="2400" dirty="0"/>
          </a:p>
          <a:p>
            <a:pPr algn="just"/>
            <a:r>
              <a:rPr lang="en-GB" sz="2400" dirty="0" err="1"/>
              <a:t>EGEA</a:t>
            </a:r>
            <a:r>
              <a:rPr lang="en-GB" sz="2400" dirty="0"/>
              <a:t> is in the best position to define a solution that is good for the industry (vehicle test equipment manufacturers, test centres, vehicle manufacturers) in terms of implementation costs, risks and times</a:t>
            </a:r>
            <a:r>
              <a:rPr lang="en-GB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GB" sz="2400" dirty="0"/>
              <a:t>WG10 expects to be active for about 1.5 years and will seek financial support from the </a:t>
            </a:r>
            <a:r>
              <a:rPr lang="en-GB" sz="2400" dirty="0" err="1"/>
              <a:t>EGEA</a:t>
            </a:r>
            <a:r>
              <a:rPr lang="en-GB" sz="2400" dirty="0"/>
              <a:t> members and from the EU Commission</a:t>
            </a:r>
            <a:r>
              <a:rPr lang="en-GB" sz="2400" dirty="0" smtClean="0"/>
              <a:t>.</a:t>
            </a:r>
            <a:endParaRPr lang="en-US" sz="2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4300" y="36738"/>
            <a:ext cx="891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r-BE" altLang="en-US" sz="3000" b="1" dirty="0">
                <a:solidFill>
                  <a:schemeClr val="bg1"/>
                </a:solidFill>
                <a:latin typeface="Calibri" pitchFamily="34" charset="0"/>
              </a:rPr>
              <a:t>WG10 – « </a:t>
            </a:r>
            <a:r>
              <a:rPr lang="fr-BE" altLang="en-US" sz="3000" b="1" dirty="0" err="1">
                <a:solidFill>
                  <a:schemeClr val="bg1"/>
                </a:solidFill>
                <a:latin typeface="Calibri" pitchFamily="34" charset="0"/>
              </a:rPr>
              <a:t>Elevator</a:t>
            </a:r>
            <a:r>
              <a:rPr lang="fr-BE" altLang="en-US" sz="3000" b="1" dirty="0">
                <a:solidFill>
                  <a:schemeClr val="bg1"/>
                </a:solidFill>
                <a:latin typeface="Calibri" pitchFamily="34" charset="0"/>
              </a:rPr>
              <a:t> Speech » </a:t>
            </a:r>
            <a:r>
              <a:rPr lang="fr-BE" altLang="en-US" sz="3000" b="1" dirty="0" smtClean="0">
                <a:solidFill>
                  <a:schemeClr val="bg1"/>
                </a:solidFill>
                <a:latin typeface="Calibri" pitchFamily="34" charset="0"/>
              </a:rPr>
              <a:t>(2/2</a:t>
            </a:r>
            <a:r>
              <a:rPr lang="fr-BE" altLang="en-US" sz="3000" b="1" dirty="0">
                <a:solidFill>
                  <a:schemeClr val="bg1"/>
                </a:solidFill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371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3141663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BE" altLang="en-US" sz="4800" b="1">
                <a:solidFill>
                  <a:srgbClr val="003399"/>
                </a:solidFill>
              </a:rPr>
              <a:t>Thank you!</a:t>
            </a:r>
            <a:endParaRPr lang="en-US" altLang="en-US">
              <a:solidFill>
                <a:srgbClr val="003399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2292" name="Picture 9" descr="Logo_EGE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45125"/>
            <a:ext cx="1135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3" name="Group 8"/>
          <p:cNvGrpSpPr>
            <a:grpSpLocks/>
          </p:cNvGrpSpPr>
          <p:nvPr/>
        </p:nvGrpSpPr>
        <p:grpSpPr bwMode="auto">
          <a:xfrm>
            <a:off x="0" y="0"/>
            <a:ext cx="9144000" cy="785813"/>
            <a:chOff x="0" y="0"/>
            <a:chExt cx="9144000" cy="785813"/>
          </a:xfrm>
        </p:grpSpPr>
        <p:sp>
          <p:nvSpPr>
            <p:cNvPr id="1229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"/>
            </a:xfrm>
            <a:prstGeom prst="rect">
              <a:avLst/>
            </a:prstGeom>
            <a:solidFill>
              <a:srgbClr val="2448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fr-FR" altLang="en-US" sz="1600">
                <a:solidFill>
                  <a:srgbClr val="1E1E5C"/>
                </a:solidFill>
              </a:endParaRPr>
            </a:p>
          </p:txBody>
        </p:sp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0" y="685800"/>
              <a:ext cx="9144000" cy="1000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fr-FR" sz="16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endParaRPr>
            </a:p>
          </p:txBody>
        </p:sp>
      </p:grpSp>
      <p:pic>
        <p:nvPicPr>
          <p:cNvPr id="11" name="Picture 10" descr="road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0" y="5949280"/>
            <a:ext cx="9144000" cy="864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5" name="TextBox 5"/>
          <p:cNvSpPr txBox="1">
            <a:spLocks noChangeArrowheads="1"/>
          </p:cNvSpPr>
          <p:nvPr/>
        </p:nvSpPr>
        <p:spPr bwMode="auto">
          <a:xfrm>
            <a:off x="6215063" y="4306888"/>
            <a:ext cx="27860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GB" altLang="en-US" sz="1200" dirty="0" err="1"/>
              <a:t>EGEA</a:t>
            </a:r>
            <a:r>
              <a:rPr lang="en-GB" altLang="en-US" sz="1200" dirty="0"/>
              <a:t> </a:t>
            </a:r>
            <a:r>
              <a:rPr lang="en-GB" altLang="en-US" sz="1200" dirty="0" smtClean="0"/>
              <a:t>WG10</a:t>
            </a:r>
            <a:endParaRPr lang="en-GB" altLang="en-US" sz="1200" dirty="0"/>
          </a:p>
          <a:p>
            <a:pPr algn="r" eaLnBrk="1" hangingPunct="1"/>
            <a:r>
              <a:rPr lang="en-GB" altLang="en-US" sz="1200" dirty="0" smtClean="0"/>
              <a:t>Boulevard </a:t>
            </a:r>
            <a:r>
              <a:rPr lang="en-GB" altLang="en-US" sz="1200" dirty="0"/>
              <a:t>de la </a:t>
            </a:r>
            <a:r>
              <a:rPr lang="en-GB" altLang="en-US" sz="1200" dirty="0" err="1"/>
              <a:t>Woluwe</a:t>
            </a:r>
            <a:r>
              <a:rPr lang="en-GB" altLang="en-US" sz="1200" dirty="0"/>
              <a:t> 42</a:t>
            </a:r>
          </a:p>
          <a:p>
            <a:pPr algn="r" eaLnBrk="1" hangingPunct="1"/>
            <a:r>
              <a:rPr lang="en-GB" altLang="en-US" sz="1200" dirty="0"/>
              <a:t>1200 Brussels</a:t>
            </a:r>
          </a:p>
          <a:p>
            <a:pPr algn="r" eaLnBrk="1" hangingPunct="1"/>
            <a:endParaRPr lang="en-GB" altLang="en-US" sz="1200" dirty="0"/>
          </a:p>
          <a:p>
            <a:pPr algn="r" eaLnBrk="1" hangingPunct="1"/>
            <a:r>
              <a:rPr lang="en-GB" altLang="en-US" sz="1200" dirty="0"/>
              <a:t>+32 2 761 95 15</a:t>
            </a:r>
          </a:p>
          <a:p>
            <a:pPr algn="r" eaLnBrk="1" hangingPunct="1"/>
            <a:r>
              <a:rPr lang="fr-FR" altLang="en-US" sz="1200" dirty="0">
                <a:hlinkClick r:id="rId5" tooltip="blocked::mailto:figiefa.secretariat@figiefa.eu&#10;mailto:laurence.eeckhout@figiefa.eu"/>
              </a:rPr>
              <a:t>secretariat@egea-association.eu</a:t>
            </a:r>
            <a:r>
              <a:rPr lang="fr-FR" altLang="en-US" sz="1200" dirty="0"/>
              <a:t> </a:t>
            </a:r>
            <a:endParaRPr lang="en-US" altLang="en-US" sz="1200" dirty="0"/>
          </a:p>
          <a:p>
            <a:pPr algn="r" eaLnBrk="1" hangingPunct="1"/>
            <a:endParaRPr lang="en-GB" altLang="en-US" sz="1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EA power 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IGIEFA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IGIEF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484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EGEA power point template</vt:lpstr>
      <vt:lpstr>1_Default Design</vt:lpstr>
      <vt:lpstr>FIGIEFA ppt template</vt:lpstr>
      <vt:lpstr>EGEA WG10  3rd meeting – 10/09/2013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Neil</dc:creator>
  <cp:lastModifiedBy>Marco Le Brun</cp:lastModifiedBy>
  <cp:revision>486</cp:revision>
  <dcterms:created xsi:type="dcterms:W3CDTF">2009-11-25T17:22:12Z</dcterms:created>
  <dcterms:modified xsi:type="dcterms:W3CDTF">2013-09-06T10:37:25Z</dcterms:modified>
</cp:coreProperties>
</file>