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notesMasterIdLst>
    <p:notesMasterId r:id="rId26"/>
  </p:notesMasterIdLst>
  <p:handoutMasterIdLst>
    <p:handoutMasterId r:id="rId27"/>
  </p:handoutMasterIdLst>
  <p:sldIdLst>
    <p:sldId id="257" r:id="rId12"/>
    <p:sldId id="261" r:id="rId13"/>
    <p:sldId id="289" r:id="rId14"/>
    <p:sldId id="280" r:id="rId15"/>
    <p:sldId id="264" r:id="rId16"/>
    <p:sldId id="266" r:id="rId17"/>
    <p:sldId id="290" r:id="rId18"/>
    <p:sldId id="288" r:id="rId19"/>
    <p:sldId id="287" r:id="rId20"/>
    <p:sldId id="285" r:id="rId21"/>
    <p:sldId id="284" r:id="rId22"/>
    <p:sldId id="283" r:id="rId23"/>
    <p:sldId id="282" r:id="rId24"/>
    <p:sldId id="281" r:id="rId25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A3296"/>
    <a:srgbClr val="0000FF"/>
    <a:srgbClr val="198885"/>
    <a:srgbClr val="007458"/>
    <a:srgbClr val="9900FF"/>
    <a:srgbClr val="D000D0"/>
    <a:srgbClr val="6000A2"/>
    <a:srgbClr val="09A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93C16-4B4B-4FEB-ADF0-64238BD40A16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94EF-35CF-47BD-91F3-B3C60AD45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36567" cy="4465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 noProof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50443" y="9428583"/>
            <a:ext cx="2944085" cy="4946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1" hangingPunct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5F98686-6C14-4BB6-85D1-6C310D10C77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  <p:sp>
        <p:nvSpPr>
          <p:cNvPr id="26632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2576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2C532695-E2B0-4D34-B3E8-4C260E39C0D3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4580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C3BD082F-2A55-4E61-BC78-1E1777D95311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10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23F52CDA-840D-4235-AE09-776C94DECB83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10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86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E92BB2AD-AEF2-42E9-A977-BA715E5B9084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11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550836A4-C5D8-48B0-80C9-1652183180D0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11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44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52F0D52D-FE53-4CB4-9BA1-8F8EDA668B01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12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47542B55-9D44-4730-8E81-4570733BC25D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12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80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FE86E06B-0A95-43C4-9D7C-B3A9BD29821E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13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0D4E9014-8775-4868-BF21-AA0BC3346459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13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91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5496CA4E-C73E-4976-B531-FF2BA51F67E9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14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A88A0F98-0B6D-4086-9763-E2E7A07A1DA0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14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8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B0067F41-E215-4475-98E8-8080ADFBD861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2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72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3AE50547-5BAB-4866-BC87-8FF181D322E7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3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202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FEE31C4A-D559-4E98-BCFD-7DFB2B17EF9D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4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848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D80AB08A-66FA-4DA2-8F04-5FE96B5D7523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5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706842B6-FFF2-48EE-AB0E-55E9AAA50FC3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5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4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49EBE08B-03E2-47A5-BB13-75BEB939A50B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6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052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9987B1F5-88C2-46E9-82FF-572E388A9558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7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5555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FA3F57EE-E603-4FF2-89E6-C638B6A1C524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8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F8E73028-C089-4EB8-8460-3D2A7E02E442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8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30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59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730595F6-E520-494E-82AE-D5A066B76BB9}" type="slidenum">
              <a:rPr lang="en-US" altLang="nl-NL" smtClean="0">
                <a:solidFill>
                  <a:srgbClr val="000000"/>
                </a:solidFill>
                <a:latin typeface="Times New Roman" pitchFamily="16" charset="0"/>
              </a:rPr>
              <a:pPr/>
              <a:t>9</a:t>
            </a:fld>
            <a:endParaRPr lang="en-US" altLang="nl-N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54D115D4-A314-436E-B28A-9CB756D5CA18}" type="slidenum">
              <a:rPr lang="en-US" altLang="nl-NL" sz="1200">
                <a:solidFill>
                  <a:srgbClr val="000000"/>
                </a:solidFill>
              </a:rPr>
              <a:pPr algn="r" eaLnBrk="1" hangingPunct="1">
                <a:buSzPct val="100000"/>
              </a:pPr>
              <a:t>9</a:t>
            </a:fld>
            <a:endParaRPr lang="en-US" altLang="nl-N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2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63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5730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0978-AAD7-4D83-AA4F-041C4E371D4E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1059455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773A6-D787-443C-BFF0-3A439421D31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974514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69E8-F78F-4D28-82B0-7AF43932E04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761426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9155-8402-462A-93B9-786456C4635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587370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B8781-D05C-4E34-A652-56D0A5BCE36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0618570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992A7-23E7-4D2B-8579-1CBCC624C93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8615117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84B42-90FC-4E6A-A6C5-1B2144EC2ED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5097146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C0E52-2FFD-4BE7-B549-278394AA6ED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2278595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6FE9A-3430-48F8-AF60-183B887393B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4574351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29AE-C1FF-4DF1-86A5-5C22F9E6098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8059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5812" cy="4992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992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42832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0ADE-8034-40DF-A64A-14158627F70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383082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B3F51-1F6A-4EA8-8555-D48EA33A4D2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8878117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1A5D-F624-49D7-93F5-946912295B1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516462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6A678-6850-4929-B340-C7508A524DDE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4327784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48D25-FDF3-4257-A093-CF73C99D624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7865266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19906-A119-43D5-9A5A-3D4BBC858DF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9810525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E8FE6-50E6-47C6-9A4E-1E08C0413D5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268076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921D-46C7-448C-9114-5BA1D296FF7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082221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550F-162D-4AE7-9A9A-E84C361D091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2466321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F175D-DB3E-415B-B932-816BA0FFDEB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7804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D478-1448-4196-B0A6-ACB38AD4123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4157494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9430-B061-45A0-98CD-03CF3BA91F8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7077010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3E31-1782-4140-9CC0-07577356303E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26561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F2E15-C8B9-45E5-B6E8-B6CE48FAAE5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2907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221A4-67A3-441C-89CC-25FABF1F68B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09452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9762-171A-4AB8-ADF6-9409238D176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328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1F6D-4E76-4947-B5D6-68ABA35AB4E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53860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16DA-4269-45B9-AAAB-20D9454253D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61696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4501-1B50-463E-91F0-340B19CB224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02373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D26E-B394-4A76-BC4C-00C3BCE5064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0989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703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31A74-132B-455B-B166-3F0F5A2D003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79316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9CC2A-0355-4D14-9E28-4C33255ED8A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8996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10124-6EBF-4A1E-B7DF-A9720784138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03456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3AE0-8C1A-49AA-8211-F325E68CFCB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39508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0963-439A-4433-9EBC-1549CD641D4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71202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7262C-7C43-4871-8AA3-B884F71064A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02215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5E9E0-35BA-4307-83B9-C47F316A1D5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354128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099F-A694-4ED3-AA5D-BB9F90B619F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31399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7E1A-CA1B-44AD-8DD0-F904BEF35BC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179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C037-0248-44DF-AB9C-C945EA34E24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7585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2904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52EC-E9DD-4D14-8951-F24982D8895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794866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B1562-1C7E-4B9E-9581-F5496942F86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0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34F70-B68B-4D97-9734-18F023FAA38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18842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D9024-69B1-4AAB-A6F4-23E801FF003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21883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63FA-26E5-4EBF-8042-07127B25FC2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44404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4798E-A632-4336-808B-95D5F7A6447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944423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106A4-DE10-48CB-A429-FE8B297D5EF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061465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138EC-7B6B-4170-9FF4-F3CAB70E940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31267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7024-62E4-4C9C-9DB4-4D6E497A5DA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96775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DF0D-DE17-4684-A78F-9CAEA7261A8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3787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05038"/>
            <a:ext cx="4037012" cy="398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2205038"/>
            <a:ext cx="4038600" cy="398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5864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A9273-10C1-418D-977E-31C7B8E1C54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50335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3D58-D9A3-4A8F-A0F4-0CCC9B6A9C0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36043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FA06-0D95-4BB3-8D16-257093C8C7A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50748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4829-3E0C-4FDC-8906-5F0431048C4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38672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1E76-646C-4F92-8254-74A3410FD6B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678013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9CBA6-EC6C-40F6-B3CF-545CFBA84FF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849505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45F7-62E3-4414-8E08-2AEC583DDEF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85495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9A05-2C2D-4002-A0B5-B43D3EAE72D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650519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BEC6-991D-407A-AF0D-3B3C755D344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521120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23CC-136B-454D-BA56-2EB7E49437E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7700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781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C5C19-BC55-41F3-B0FA-0E7977D4AD7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327643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6FDCC-AA8A-4634-9097-399FC2E37A4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049953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1C39-CD84-4C79-8ABF-070DB140C51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044048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555B6-0DAB-4C37-AA36-084B66EAF02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755049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3870F-B990-4E2A-9E32-A1606987F4F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169470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D9E88-F023-4EDF-A897-09537F32FB5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544541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60AB3-7E15-4AF3-A9C9-63C55171EE4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320523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7BFD-5CEE-434B-9305-7D2937E2F92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5115051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326C-708B-48FE-8D9C-8DA2472033E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307519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5A0AF-9C93-4364-9C97-178FCF7245C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3225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4262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A7AC-E3AC-472F-B8EE-B358EA93CCC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0414109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ED313-7929-487D-91D6-9263B61FFA8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374518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BE98F-7991-49F6-AC4B-2CE1DC47498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267289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FD99-41B6-4B4F-AAE5-3B1B4382491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048926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A8274-9BB9-4D9A-BEFC-2F858606A46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235018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1E11-521B-4954-A626-6F92BD0443D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995201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630F-9C75-4293-9443-F636284EAD1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672586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AD4-8698-4920-B00E-1A443CF9A0D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9798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5CFB0-856A-4AD6-A6A0-6462D4F77EE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90819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C21EC-5C97-4E74-9E05-9A6A9D83CFE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1356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5049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08DE2-A5BB-4CEA-96FC-6D9B08DFE4D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484582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E45A-5719-4AF7-83C9-713760A33E2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0454533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A1234-1A90-4D55-BD85-A87B8AE77F7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932911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B9F-CB54-4F54-8FA0-D71E96A1201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111640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2B362-0FBA-44FA-B5E8-B9DD00EC1D7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863236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938AF-B90F-471B-82A3-1D04203D0CE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622596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B551C-3562-4D3E-993A-8BE3268CA74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706601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555F-A43B-451E-AE72-FCDBF74EEDE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341345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5544-6D0E-40D7-A90E-423506F3DEA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5889506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2DC64-3E21-4C66-8A69-B8C06936453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4847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75524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026C-B172-4B25-A6E5-7CD0397E2B5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432529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2171-4EA7-4D9E-BCC0-DBE29D890E4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8633570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F3D0-BCE9-4F7A-A615-85C73BE16E3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44055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C720-5AF8-42DD-B0D0-1FEAE4B3514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62572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2F175-3C2C-4CAD-AF48-7C9E75DB777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766060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22CE6-C76A-420A-9D96-9F4B29127FB2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725504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D14-E244-4443-964B-84FF29A962F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580403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13C4-8D52-4989-8AE8-383D37976FA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6886976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ACE6-679E-4545-96E9-A6531B169AE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460648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8C1F2-021E-4B40-AE72-BF68169637D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291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58230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2CE32-9E1E-4FDE-8905-A7D5BEB4337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7621933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FB735-E3D5-4DBE-AFFF-4F01CA81FFF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8479600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82F72-BB3B-43A5-B751-524D5CF9601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2539950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F6B5-2236-4F8A-99C8-9B359FCDF171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061962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32138-5F13-41F9-93D7-5AD1D81A58CF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9548078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F6295-2C78-4037-961E-659F3347D357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843297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E516D-AE43-456B-8628-A19C399F98FA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5407628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DF1A4-D4AE-44A5-85D0-E19C73D21BD5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065082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3590-16D8-4C7F-95CE-A19D5517B59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3319777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5813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3302-5DD0-42C8-8A79-323641FBDB68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7339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057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05038"/>
            <a:ext cx="8228012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/>
          <a:lstStyle/>
          <a:p>
            <a: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FA5BEF0-2115-4B78-8B66-186994808123}" type="slidenum">
              <a:rPr lang="en-US" altLang="nl-NL" sz="1400">
                <a:solidFill>
                  <a:srgbClr val="202480"/>
                </a:solidFill>
              </a:rPr>
              <a:pPr algn="r" eaLnBrk="1" hangingPunct="1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US" altLang="nl-NL" sz="1400">
              <a:solidFill>
                <a:srgbClr val="202480"/>
              </a:solidFill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27013"/>
            <a:ext cx="16256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476250"/>
            <a:ext cx="26733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A3296"/>
          </a:solidFill>
          <a:latin typeface="Trebuchet M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A329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A329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A3296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A3296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A3296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A3296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A3296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A3296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A329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84E7ABD-70D7-49BE-9406-00CCC360D0B4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D34FC58-470D-468D-AE26-C0BA07FFAB1C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E6AAD3C-3581-4C6B-A475-B1B3B197D8DD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4495800" y="3924300"/>
            <a:ext cx="84138" cy="84138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3076" name="Oval 3"/>
          <p:cNvSpPr>
            <a:spLocks noChangeArrowheads="1"/>
          </p:cNvSpPr>
          <p:nvPr/>
        </p:nvSpPr>
        <p:spPr bwMode="auto">
          <a:xfrm>
            <a:off x="4695825" y="3924300"/>
            <a:ext cx="84138" cy="84138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4297363" y="3924300"/>
            <a:ext cx="84137" cy="84138"/>
          </a:xfrm>
          <a:prstGeom prst="ellipse">
            <a:avLst/>
          </a:prstGeom>
          <a:solidFill>
            <a:srgbClr val="7F7F7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altLang="nl-NL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CA3F472-2464-47E9-9631-43093288D67E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70CE6F47-E116-44A7-8D9F-45175842549E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50D58DE-E2C2-4A96-8489-7CA9B4499973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4ED49730-658D-4D48-8A18-2788DABC92F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B7C9571-7188-4395-A08F-51E5B30C1946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E0E6C14-4F97-45D5-A6AA-586E31A52E89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243138"/>
            <a:ext cx="45370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8013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4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10/21/15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8813" y="6356350"/>
            <a:ext cx="2846387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nl-NL"/>
              <a:t>Footer Text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60388" cy="36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defRPr sz="2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8CCA76C-F144-4C65-9ADB-3060D2B415CB}" type="slidenum">
              <a:rPr lang="en-US" altLang="nl-NL"/>
              <a:pPr>
                <a:defRPr/>
              </a:pPr>
              <a:t>‹#›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/>
  <p:txStyles>
    <p:titleStyle>
      <a:lvl1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2pPr>
      <a:lvl3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3pPr>
      <a:lvl4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4pPr>
      <a:lvl5pPr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ts val="5788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1600">
          <a:solidFill>
            <a:srgbClr val="7F7F7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600">
          <a:solidFill>
            <a:srgbClr val="7F7F7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1600">
          <a:solidFill>
            <a:srgbClr val="7F7F7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84213" y="17732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700"/>
              </a:spcBef>
              <a:buSzPct val="100000"/>
            </a:pPr>
            <a:r>
              <a:rPr lang="en-US" altLang="nl-NL" sz="5400" b="1">
                <a:solidFill>
                  <a:srgbClr val="0A3296"/>
                </a:solidFill>
                <a:latin typeface="Trebuchet MS" pitchFamily="32" charset="0"/>
              </a:rPr>
              <a:t>JAMach14</a:t>
            </a:r>
          </a:p>
          <a:p>
            <a:pPr algn="ctr" eaLnBrk="1" hangingPunct="1">
              <a:spcBef>
                <a:spcPts val="700"/>
              </a:spcBef>
              <a:buSzPct val="100000"/>
            </a:pPr>
            <a:r>
              <a:rPr lang="en-US" altLang="nl-NL" sz="5400" b="1">
                <a:solidFill>
                  <a:srgbClr val="0A3296"/>
                </a:solidFill>
                <a:latin typeface="Trebuchet MS" pitchFamily="32" charset="0"/>
              </a:rPr>
              <a:t>Vehicle lifts activity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331913" y="3141663"/>
            <a:ext cx="69135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700"/>
              </a:spcBef>
              <a:buSzPct val="100000"/>
            </a:pPr>
            <a:endParaRPr lang="en-US" altLang="nl-NL" sz="2200" i="1" dirty="0">
              <a:solidFill>
                <a:srgbClr val="0A3296"/>
              </a:solidFill>
              <a:latin typeface="Trebuchet MS" pitchFamily="32" charset="0"/>
            </a:endParaRPr>
          </a:p>
          <a:p>
            <a:pPr algn="ctr" eaLnBrk="1" hangingPunct="1">
              <a:spcBef>
                <a:spcPts val="700"/>
              </a:spcBef>
              <a:buSzPct val="100000"/>
            </a:pPr>
            <a:r>
              <a:rPr lang="en-US" altLang="nl-NL" sz="3600" b="1" dirty="0">
                <a:solidFill>
                  <a:srgbClr val="0A3296"/>
                </a:solidFill>
                <a:latin typeface="Trebuchet MS" pitchFamily="32" charset="0"/>
              </a:rPr>
              <a:t>Progress report</a:t>
            </a:r>
          </a:p>
          <a:p>
            <a:pPr algn="ctr" eaLnBrk="1" hangingPunct="1">
              <a:spcBef>
                <a:spcPts val="700"/>
              </a:spcBef>
              <a:buSzPct val="100000"/>
            </a:pPr>
            <a:r>
              <a:rPr lang="en-US" altLang="nl-NL" sz="2400" b="1" dirty="0">
                <a:solidFill>
                  <a:srgbClr val="0A3296"/>
                </a:solidFill>
                <a:latin typeface="Trebuchet MS" pitchFamily="32" charset="0"/>
              </a:rPr>
              <a:t>Stakeholder session</a:t>
            </a:r>
          </a:p>
          <a:p>
            <a:pPr algn="ctr" eaLnBrk="1" hangingPunct="1">
              <a:spcBef>
                <a:spcPts val="700"/>
              </a:spcBef>
              <a:buSzPct val="100000"/>
            </a:pPr>
            <a:r>
              <a:rPr lang="en-US" altLang="nl-NL" sz="2400" b="1" dirty="0">
                <a:solidFill>
                  <a:srgbClr val="0A3296"/>
                </a:solidFill>
                <a:latin typeface="Trebuchet MS" pitchFamily="32" charset="0"/>
              </a:rPr>
              <a:t>27 September 2017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292725" y="5157788"/>
            <a:ext cx="3455988" cy="895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  <a:defRPr/>
            </a:pPr>
            <a:r>
              <a:rPr lang="fr-BE" altLang="nl-NL" sz="2800" dirty="0">
                <a:solidFill>
                  <a:srgbClr val="0A329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Ian FRASER</a:t>
            </a:r>
            <a:endParaRPr lang="en-GB" altLang="nl-NL" sz="2800" dirty="0">
              <a:solidFill>
                <a:srgbClr val="0A329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r" eaLnBrk="1" hangingPunct="1">
              <a:buSzPct val="100000"/>
              <a:defRPr/>
            </a:pPr>
            <a:r>
              <a:rPr lang="fr-BE" altLang="nl-NL" sz="2400" b="1" dirty="0">
                <a:solidFill>
                  <a:srgbClr val="0A3296"/>
                </a:solidFill>
                <a:latin typeface="+mj-lt"/>
              </a:rPr>
              <a:t>Project </a:t>
            </a:r>
            <a:r>
              <a:rPr lang="fr-BE" altLang="nl-NL" sz="2400" b="1" dirty="0" err="1">
                <a:solidFill>
                  <a:srgbClr val="0A3296"/>
                </a:solidFill>
                <a:latin typeface="+mj-lt"/>
              </a:rPr>
              <a:t>Coordinator</a:t>
            </a:r>
            <a:endParaRPr lang="en-GB" altLang="nl-NL" sz="2400" b="1" dirty="0">
              <a:solidFill>
                <a:srgbClr val="0A3296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971550" y="1500188"/>
            <a:ext cx="72009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Most frequent technical </a:t>
            </a:r>
          </a:p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non-conformities (EN 1493)</a:t>
            </a:r>
          </a:p>
          <a:p>
            <a:pPr algn="ctr" eaLnBrk="1" hangingPunct="1">
              <a:buSzPct val="100000"/>
            </a:pPr>
            <a:endParaRPr lang="nl-NL" altLang="nl-NL" sz="4000" b="1">
              <a:solidFill>
                <a:srgbClr val="0A3296"/>
              </a:solidFill>
              <a:latin typeface="Trebuchet MS" pitchFamily="32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85750" y="2357430"/>
            <a:ext cx="8643938" cy="39512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5.17 - Lack of protection against pinching and shearing (18/47)</a:t>
            </a: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5.21 -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Non-compliant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electrical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equipment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(13/47)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5.12 - Risk due to unintended blockage of load carrying device (13/47)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5.14.2 - Inadequate protection against leakage (11/47)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5.8.1, 5.8.2 - Lack of means to prevent inadvertent motion (11/47)</a:t>
            </a:r>
          </a:p>
          <a:p>
            <a:pPr marL="457200" indent="-457200" eaLnBrk="1" hangingPunct="1">
              <a:spcBef>
                <a:spcPts val="3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6.1.5 - Failure in practical tests (9)</a:t>
            </a:r>
          </a:p>
          <a:p>
            <a:pPr marL="457200" indent="-457200" eaLnBrk="1" hangingPunct="1">
              <a:spcBef>
                <a:spcPts val="3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71550" y="1143001"/>
            <a:ext cx="6552778" cy="84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Other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 frequent </a:t>
            </a:r>
          </a:p>
          <a:p>
            <a:pPr algn="ctr" eaLnBrk="1" hangingPunct="1">
              <a:buSzPct val="100000"/>
            </a:pP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non-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conformities</a:t>
            </a:r>
            <a:endParaRPr lang="nl-NL" altLang="nl-NL" sz="4000" b="1" dirty="0">
              <a:solidFill>
                <a:srgbClr val="0A3296"/>
              </a:solidFill>
              <a:latin typeface="Trebuchet MS" pitchFamily="32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88" y="2276872"/>
            <a:ext cx="8572500" cy="40318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5.9.5 - Inadequate locking systems of load-carrying arms (11/47)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5.8.3.1 - Lack of derailment protection (9/47)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5.7.4 – Load distribution not reversible (8/47)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5.3.5 - Lack of means to prevent inadvertent operation (7/47)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5.3.4 - Lack of marking on control devices (7/47)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5.15 - Lack of synchronisation between load carrying devices (5/47)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5.8.3.2 - Lack of safety at nip points (5/47)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defRPr/>
            </a:pP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71550" y="765175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Risk assessment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57188" y="1700213"/>
            <a:ext cx="8501062" cy="4608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authorities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assess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risks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associated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with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non-conformities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detected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using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RAPEX risk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assessment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method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0A3296"/>
              </a:buClr>
              <a:buSzPct val="100000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	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Examples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A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falls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on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the operator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following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failure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an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inadequate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carrying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arm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locking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system 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0A3296"/>
              </a:buClr>
              <a:buSzPct val="100000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		= SERIOUS RISK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Due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to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lack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protection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, the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operator’s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foot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is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crushed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under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lifting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arm 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		= MEDIUM RISK</a:t>
            </a:r>
          </a:p>
          <a:p>
            <a:pPr marL="1258887" lvl="2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71550" y="857250"/>
            <a:ext cx="7200900" cy="7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Follow-up 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actions</a:t>
            </a:r>
            <a:endParaRPr lang="nl-NL" altLang="nl-NL" sz="4000" b="1" dirty="0">
              <a:solidFill>
                <a:srgbClr val="0A3296"/>
              </a:solidFill>
              <a:latin typeface="Trebuchet MS" pitchFamily="32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85750" y="1428736"/>
            <a:ext cx="8572500" cy="48799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In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light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the risk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assessment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each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authority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contacts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economic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operators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concerned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to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ensure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that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appropriate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measures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are taken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with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respect to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non-compliant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unsafe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has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inspected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Possible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actions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Bringing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into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conformity</a:t>
            </a: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Withdrawal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from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market</a:t>
            </a: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1258887" lvl="2" indent="-457200" eaLnBrk="1" hangingPunct="1">
              <a:spcBef>
                <a:spcPts val="0"/>
              </a:spcBef>
              <a:spcAft>
                <a:spcPts val="6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Recall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from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users</a:t>
            </a: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Wherever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possible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measures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are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voluntary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Where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necessary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measures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are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mandatory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71550" y="1000108"/>
            <a:ext cx="7200900" cy="64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Follow-up in the EEA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85720" y="1643050"/>
            <a:ext cx="8572560" cy="4665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In case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serious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risk, the product is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notified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to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Commission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to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other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market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surveillance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authorities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via RAPEX (system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Rapid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Exchange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information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)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objective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is to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ensure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that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necessary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corrective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measures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are taken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throughout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EEA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other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cases will be reported to all EEA market surveillance authorities for Machinery via the market surveillance database ICSMS and to the Machinery ADCO Group </a:t>
            </a: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971550" y="1052513"/>
            <a:ext cx="6769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Objectives of the activity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857375"/>
            <a:ext cx="8229600" cy="43799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4487" indent="-342900" eaLnBrk="1" hangingPunct="1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Check the conformity and safety of vehicle lifts against key requirements of the Machinery Directive</a:t>
            </a:r>
          </a:p>
          <a:p>
            <a:pPr marL="344487" indent="-342900" eaLnBrk="1" hangingPunct="1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Ensure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that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non-compliant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unsafe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are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brought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into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conformity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or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removed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from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market</a:t>
            </a:r>
          </a:p>
          <a:p>
            <a:pPr marL="344487" indent="-342900" eaLnBrk="1" hangingPunct="1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Examine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working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conformity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assessment procedures</a:t>
            </a:r>
          </a:p>
          <a:p>
            <a:pPr marL="344487" indent="-342900" eaLnBrk="1" hangingPunct="1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Improve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general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level of compliance</a:t>
            </a:r>
          </a:p>
          <a:p>
            <a:pPr marL="344487" indent="-342900" eaLnBrk="1" hangingPunct="1">
              <a:spcBef>
                <a:spcPts val="3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Discourage unfair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competition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400" dirty="0">
              <a:solidFill>
                <a:srgbClr val="0A3296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971550" y="1052513"/>
            <a:ext cx="67691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Further objectives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2060575"/>
            <a:ext cx="8229600" cy="417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4487" indent="-34290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Share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experience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common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market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surveillance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action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develop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best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practices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–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cooperation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with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Machinery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ADCO</a:t>
            </a:r>
          </a:p>
          <a:p>
            <a:pPr marL="344487" indent="-34290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Develop cooperation with economic operators and their trade associations</a:t>
            </a:r>
          </a:p>
          <a:p>
            <a:pPr marL="344487" indent="-34290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Share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ressources (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technical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experts)</a:t>
            </a:r>
          </a:p>
          <a:p>
            <a:pPr marL="344487" indent="-34290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Improve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harmonised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standards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4487" indent="-34290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Draw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lessons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future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market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surveillance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machinery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similar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products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4487" indent="-342900" eaLnBrk="1" hangingPunct="1">
              <a:spcBef>
                <a:spcPts val="300"/>
              </a:spcBef>
              <a:buSzPct val="100000"/>
              <a:defRPr/>
            </a:pP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400" dirty="0">
              <a:solidFill>
                <a:srgbClr val="0A3296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684213" y="1052513"/>
            <a:ext cx="72009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Scope of the activity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68313" y="2060575"/>
            <a:ext cx="8229600" cy="417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Clr>
                <a:srgbClr val="0A3296"/>
              </a:buClr>
              <a:buSzPct val="100000"/>
              <a:buFont typeface="Trebuchet MS" pitchFamily="32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Participating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authorities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9 EU Member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States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0" indent="0" eaLnBrk="1" hangingPunct="1">
              <a:spcAft>
                <a:spcPts val="1200"/>
              </a:spcAft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	BE, DK, FR, IE, LV, LU, MT, SE, UK</a:t>
            </a:r>
          </a:p>
          <a:p>
            <a:pPr eaLnBrk="1" hangingPunct="1">
              <a:buClr>
                <a:srgbClr val="0A3296"/>
              </a:buClr>
              <a:buSzPct val="100000"/>
              <a:buFont typeface="Trebuchet MS" pitchFamily="32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2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categories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targeted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0" indent="0" eaLnBrk="1" hangingPunct="1">
              <a:spcAft>
                <a:spcPts val="1200"/>
              </a:spcAft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	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two-column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scissor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47 models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lift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inspected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0" indent="0" eaLnBrk="1" hangingPunct="1"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	25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two-column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</a:p>
          <a:p>
            <a:pPr marL="0" indent="0" eaLnBrk="1" hangingPunct="1"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	22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scissor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buClr>
                <a:srgbClr val="0A3296"/>
              </a:buClr>
              <a:buSzPct val="100000"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nl-NL" sz="2800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400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400" dirty="0">
              <a:solidFill>
                <a:srgbClr val="0A3296"/>
              </a:solidFill>
              <a:latin typeface="Trebuchet MS" pitchFamily="32" charset="0"/>
            </a:endParaRPr>
          </a:p>
          <a:p>
            <a:pPr marL="342900" eaLnBrk="1" hangingPunct="1">
              <a:spcBef>
                <a:spcPts val="300"/>
              </a:spcBef>
              <a:buSzPct val="100000"/>
              <a:defRPr/>
            </a:pPr>
            <a:endParaRPr lang="nl-NL" altLang="nl-NL" sz="2400" dirty="0">
              <a:solidFill>
                <a:srgbClr val="0A3296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71550" y="765175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Content of inspections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571612"/>
            <a:ext cx="8229600" cy="4737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200"/>
              </a:spcBef>
              <a:spcAft>
                <a:spcPts val="2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Checks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marking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DoC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and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carried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out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by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participating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authorities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200"/>
              </a:spcBef>
              <a:spcAft>
                <a:spcPts val="2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inspection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programme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was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based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on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selected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specifications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harmonised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standard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EN 1493</a:t>
            </a:r>
          </a:p>
          <a:p>
            <a:pPr marL="457200" indent="-457200" eaLnBrk="1" hangingPunct="1">
              <a:spcBef>
                <a:spcPts val="200"/>
              </a:spcBef>
              <a:spcAft>
                <a:spcPts val="2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The main programme was limited by the need to avoid potentially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destructive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tests</a:t>
            </a:r>
          </a:p>
          <a:p>
            <a:pPr marL="457200" indent="-457200" eaLnBrk="1" hangingPunct="1">
              <a:spcBef>
                <a:spcPts val="200"/>
              </a:spcBef>
              <a:spcAft>
                <a:spcPts val="2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Consequently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inspections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detect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important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non-conformities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but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do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not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establish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full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conformity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lifts</a:t>
            </a: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28688" y="1071563"/>
            <a:ext cx="74866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>
                <a:solidFill>
                  <a:srgbClr val="0A3296"/>
                </a:solidFill>
                <a:latin typeface="Trebuchet MS" pitchFamily="32" charset="0"/>
              </a:rPr>
              <a:t>Main method for inspection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496300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108426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>
                <a:solidFill>
                  <a:srgbClr val="0A3296"/>
                </a:solidFill>
                <a:latin typeface="Trebuchet MS" pitchFamily="32" charset="0"/>
              </a:rPr>
              <a:t>Vehicle lifts were inspected at the premises of the owner (importer, distributor, user)</a:t>
            </a:r>
          </a:p>
          <a:p>
            <a:pPr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>
                <a:solidFill>
                  <a:srgbClr val="0A3296"/>
                </a:solidFill>
                <a:latin typeface="Trebuchet MS" pitchFamily="32" charset="0"/>
              </a:rPr>
              <a:t>Inspection was carried out by local inspectors assisted by a JAMach14 technical expert, who then drew up an inspection report</a:t>
            </a:r>
          </a:p>
          <a:p>
            <a:pPr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>
                <a:solidFill>
                  <a:srgbClr val="0A3296"/>
                </a:solidFill>
                <a:latin typeface="Trebuchet MS" pitchFamily="32" charset="0"/>
              </a:rPr>
              <a:t>2 technical experts:</a:t>
            </a:r>
          </a:p>
          <a:p>
            <a:pPr lvl="1" eaLnBrk="1" hangingPunct="1">
              <a:spcBef>
                <a:spcPts val="600"/>
              </a:spcBef>
              <a:buClr>
                <a:srgbClr val="0A3296"/>
              </a:buClr>
              <a:buSzPct val="100000"/>
            </a:pPr>
            <a:r>
              <a:rPr lang="en-GB" altLang="nl-NL" sz="2800" b="1">
                <a:solidFill>
                  <a:srgbClr val="0A3296"/>
                </a:solidFill>
                <a:latin typeface="Trebuchet MS" pitchFamily="32" charset="0"/>
              </a:rPr>
              <a:t>	Christer Danielsson (Sweden)</a:t>
            </a:r>
          </a:p>
          <a:p>
            <a:pPr lvl="1" eaLnBrk="1" hangingPunct="1">
              <a:spcBef>
                <a:spcPts val="600"/>
              </a:spcBef>
              <a:buClr>
                <a:srgbClr val="0A3296"/>
              </a:buClr>
              <a:buSzPct val="100000"/>
            </a:pPr>
            <a:r>
              <a:rPr lang="en-GB" altLang="nl-NL" sz="2800" b="1">
                <a:solidFill>
                  <a:srgbClr val="0A3296"/>
                </a:solidFill>
                <a:latin typeface="Trebuchet MS" pitchFamily="32" charset="0"/>
              </a:rPr>
              <a:t>	Jacques Ducasse (France</a:t>
            </a:r>
            <a:r>
              <a:rPr lang="en-GB" altLang="nl-NL" sz="2600" b="1">
                <a:solidFill>
                  <a:srgbClr val="0A3296"/>
                </a:solidFill>
                <a:latin typeface="Trebuchet MS" pitchFamily="32" charset="0"/>
              </a:rPr>
              <a:t>)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28688" y="1214422"/>
            <a:ext cx="7486650" cy="85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Other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inspection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methods</a:t>
            </a:r>
            <a:endParaRPr lang="nl-NL" altLang="nl-NL" sz="4000" b="1" dirty="0">
              <a:solidFill>
                <a:srgbClr val="0A3296"/>
              </a:solidFill>
              <a:latin typeface="Trebuchet MS" pitchFamily="32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68313" y="2214563"/>
            <a:ext cx="8496300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 dirty="0">
                <a:solidFill>
                  <a:srgbClr val="0A3296"/>
                </a:solidFill>
                <a:latin typeface="Trebuchet MS" pitchFamily="32" charset="0"/>
              </a:rPr>
              <a:t>In view of the limitations of the main method, other methods were also used: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 dirty="0">
                <a:solidFill>
                  <a:srgbClr val="0A3296"/>
                </a:solidFill>
                <a:latin typeface="Trebuchet MS" pitchFamily="32" charset="0"/>
              </a:rPr>
              <a:t>In DK, 4 vehicle lifts were taken for inspection and testing then returned to the economic operators</a:t>
            </a:r>
          </a:p>
          <a:p>
            <a:pPr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rebuchet MS" pitchFamily="32" charset="0"/>
              <a:buChar char="•"/>
            </a:pPr>
            <a:r>
              <a:rPr lang="en-GB" altLang="nl-NL" sz="2800" b="1" dirty="0">
                <a:solidFill>
                  <a:srgbClr val="0A3296"/>
                </a:solidFill>
                <a:latin typeface="Trebuchet MS" pitchFamily="32" charset="0"/>
              </a:rPr>
              <a:t>6 vehicle lifts were purchased ( FR, UK) and installed in the premises of the authorities for more thorough testing and inspection</a:t>
            </a:r>
          </a:p>
          <a:p>
            <a:pPr eaLnBrk="1" hangingPunct="1">
              <a:spcBef>
                <a:spcPts val="600"/>
              </a:spcBef>
              <a:buClr>
                <a:srgbClr val="0A3296"/>
              </a:buClr>
              <a:buSzPct val="100000"/>
            </a:pPr>
            <a:r>
              <a:rPr lang="en-GB" altLang="nl-NL" sz="2800" b="1" dirty="0">
                <a:solidFill>
                  <a:srgbClr val="0A3296"/>
                </a:solidFill>
                <a:latin typeface="Trebuchet MS" pitchFamily="32" charset="0"/>
              </a:rPr>
              <a:t>	</a:t>
            </a:r>
            <a:endParaRPr lang="en-GB" altLang="nl-NL" sz="2400" b="1" dirty="0">
              <a:solidFill>
                <a:srgbClr val="0A3296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71550" y="928669"/>
            <a:ext cx="7200900" cy="91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‘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Administrative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’ issues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700213"/>
            <a:ext cx="8229600" cy="4608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800" b="1" dirty="0">
                <a:solidFill>
                  <a:srgbClr val="0A3296"/>
                </a:solidFill>
                <a:latin typeface="Trebuchet MS" pitchFamily="32" charset="0"/>
              </a:rPr>
              <a:t>There were many ‘administrative’ failings, 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defRPr/>
            </a:pPr>
            <a:r>
              <a:rPr lang="en-US" altLang="nl-NL" sz="2800" b="1" dirty="0">
                <a:solidFill>
                  <a:srgbClr val="0A3296"/>
                </a:solidFill>
                <a:latin typeface="Trebuchet MS" pitchFamily="32" charset="0"/>
              </a:rPr>
              <a:t>	for example: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800" b="1" dirty="0">
                <a:solidFill>
                  <a:srgbClr val="0A3296"/>
                </a:solidFill>
                <a:latin typeface="Trebuchet MS" pitchFamily="32" charset="0"/>
              </a:rPr>
              <a:t>Name plate: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identification of manufacturer (8/47)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country of manufacture (11/47)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designation of the machinery (14/47)</a:t>
            </a:r>
          </a:p>
          <a:p>
            <a:pPr marL="457200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800" b="1" dirty="0">
                <a:solidFill>
                  <a:srgbClr val="0A3296"/>
                </a:solidFill>
                <a:latin typeface="Trebuchet MS" pitchFamily="32" charset="0"/>
              </a:rPr>
              <a:t>Declaration of conformity: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Declaration of conformity (11/47)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identification of machinery (5/47)</a:t>
            </a:r>
          </a:p>
          <a:p>
            <a:pPr marL="1258887" lvl="2" indent="-457200" eaLnBrk="1" hangingPunct="1">
              <a:spcBef>
                <a:spcPts val="0"/>
              </a:spcBef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Incorrect references of Directives or of </a:t>
            </a:r>
            <a:r>
              <a:rPr lang="en-US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harmonised</a:t>
            </a: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 standards (5/47)</a:t>
            </a:r>
          </a:p>
          <a:p>
            <a:pPr marL="457200" indent="-457200" eaLnBrk="1" hangingPunct="1">
              <a:spcBef>
                <a:spcPts val="600"/>
              </a:spcBef>
              <a:buClr>
                <a:srgbClr val="0A3296"/>
              </a:buClr>
              <a:buSzPct val="100000"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971550" y="857232"/>
            <a:ext cx="7200900" cy="928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40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4000" b="1" dirty="0" err="1">
                <a:solidFill>
                  <a:srgbClr val="0A3296"/>
                </a:solidFill>
                <a:latin typeface="Trebuchet MS" pitchFamily="32" charset="0"/>
              </a:rPr>
              <a:t>use</a:t>
            </a:r>
            <a:endParaRPr lang="nl-NL" altLang="nl-NL" sz="4000" b="1" dirty="0">
              <a:solidFill>
                <a:srgbClr val="0A3296"/>
              </a:solidFill>
              <a:latin typeface="Trebuchet MS" pitchFamily="32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8313" y="1857375"/>
            <a:ext cx="8229600" cy="4714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marL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eaLnBrk="1" hangingPunct="1">
              <a:spcBef>
                <a:spcPts val="300"/>
              </a:spcBef>
              <a:spcAft>
                <a:spcPts val="1200"/>
              </a:spcAft>
              <a:buClr>
                <a:srgbClr val="0A3296"/>
              </a:buClr>
              <a:buSzPct val="100000"/>
              <a:buFont typeface="Arial" pitchFamily="34" charset="0"/>
              <a:buChar char="•"/>
              <a:defRPr/>
            </a:pP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There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were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many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omissions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relating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to the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use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,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800" b="1" dirty="0" err="1">
                <a:solidFill>
                  <a:srgbClr val="0A3296"/>
                </a:solidFill>
                <a:latin typeface="Trebuchet MS" pitchFamily="32" charset="0"/>
              </a:rPr>
              <a:t>example</a:t>
            </a:r>
            <a:r>
              <a:rPr lang="nl-NL" altLang="nl-NL" sz="2800" b="1" dirty="0">
                <a:solidFill>
                  <a:srgbClr val="0A3296"/>
                </a:solidFill>
                <a:latin typeface="Trebuchet MS" pitchFamily="32" charset="0"/>
              </a:rPr>
              <a:t>: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No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the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vehicle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lift (3/47)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not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translated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(6/47)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No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instructions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for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inspection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,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trouble-shooting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or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replacement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of </a:t>
            </a:r>
            <a:r>
              <a:rPr lang="nl-NL" altLang="nl-NL" sz="2600" b="1" dirty="0" err="1">
                <a:solidFill>
                  <a:srgbClr val="0A3296"/>
                </a:solidFill>
                <a:latin typeface="Trebuchet MS" pitchFamily="32" charset="0"/>
              </a:rPr>
              <a:t>parts</a:t>
            </a:r>
            <a:r>
              <a:rPr lang="nl-NL" altLang="nl-NL" sz="2600" b="1" dirty="0">
                <a:solidFill>
                  <a:srgbClr val="0A3296"/>
                </a:solidFill>
                <a:latin typeface="Trebuchet MS" pitchFamily="32" charset="0"/>
              </a:rPr>
              <a:t> (10/47)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instructions for checks before putting into service (9/47)</a:t>
            </a:r>
          </a:p>
          <a:p>
            <a:pPr marL="1258887" lvl="2" indent="-457200" eaLnBrk="1" hangingPunct="1">
              <a:spcBef>
                <a:spcPts val="0"/>
              </a:spcBef>
              <a:spcAft>
                <a:spcPts val="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nl-NL" sz="2600" b="1" dirty="0">
                <a:solidFill>
                  <a:srgbClr val="0A3296"/>
                </a:solidFill>
                <a:latin typeface="Trebuchet MS" pitchFamily="32" charset="0"/>
              </a:rPr>
              <a:t>No warning not to climb on to the load (14/47)</a:t>
            </a:r>
          </a:p>
          <a:p>
            <a:pPr marL="1258887" lvl="2" indent="-457200" eaLnBrk="1" hangingPunct="1">
              <a:spcBef>
                <a:spcPts val="300"/>
              </a:spcBef>
              <a:spcAft>
                <a:spcPts val="300"/>
              </a:spcAft>
              <a:buClr>
                <a:srgbClr val="0A3296"/>
              </a:buClr>
              <a:buSzPct val="100000"/>
              <a:buFont typeface="Courier New" pitchFamily="49" charset="0"/>
              <a:buChar char="o"/>
              <a:defRPr/>
            </a:pPr>
            <a:endParaRPr lang="nl-NL" altLang="nl-NL" sz="26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1200"/>
              </a:spcAft>
              <a:buClr>
                <a:srgbClr val="0A3296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nl-NL" altLang="nl-NL" sz="2800" b="1" dirty="0">
              <a:solidFill>
                <a:srgbClr val="0A3296"/>
              </a:solidFill>
              <a:latin typeface="Trebuchet MS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0A3296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  <a:p>
            <a:pPr eaLnBrk="1" hangingPunct="1">
              <a:spcBef>
                <a:spcPts val="575"/>
              </a:spcBef>
              <a:buClr>
                <a:srgbClr val="FF0000"/>
              </a:buClr>
              <a:buSzPct val="100000"/>
              <a:buFont typeface="Trebuchet MS" pitchFamily="32" charset="0"/>
              <a:buNone/>
              <a:defRPr/>
            </a:pPr>
            <a:endParaRPr lang="nl-NL" altLang="nl-NL" sz="2300" b="1" dirty="0">
              <a:solidFill>
                <a:srgbClr val="FF0000"/>
              </a:solidFill>
              <a:latin typeface="Trebuchet MS" pitchFamily="3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Palatino Linotype"/>
        <a:ea typeface="Microsoft YaHei"/>
        <a:cs typeface=""/>
      </a:majorFont>
      <a:minorFont>
        <a:latin typeface="Century Gothic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nl-N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703</Words>
  <Application>Microsoft Office PowerPoint</Application>
  <PresentationFormat>On-screen Show (4:3)</PresentationFormat>
  <Paragraphs>136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14</vt:i4>
      </vt:variant>
    </vt:vector>
  </HeadingPairs>
  <TitlesOfParts>
    <vt:vector size="33" baseType="lpstr">
      <vt:lpstr>Microsoft YaHei</vt:lpstr>
      <vt:lpstr>Arial</vt:lpstr>
      <vt:lpstr>Century Gothic</vt:lpstr>
      <vt:lpstr>Courier New</vt:lpstr>
      <vt:lpstr>Palatino Linotype</vt:lpstr>
      <vt:lpstr>Times New Roman</vt:lpstr>
      <vt:lpstr>Trebuchet MS</vt:lpstr>
      <vt:lpstr>Wingdings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izlotila</dc:creator>
  <cp:lastModifiedBy>Eleonore Van Haute</cp:lastModifiedBy>
  <cp:revision>328</cp:revision>
  <cp:lastPrinted>2017-10-04T13:36:26Z</cp:lastPrinted>
  <dcterms:created xsi:type="dcterms:W3CDTF">2011-06-14T07:30:21Z</dcterms:created>
  <dcterms:modified xsi:type="dcterms:W3CDTF">2017-10-04T13:36:46Z</dcterms:modified>
</cp:coreProperties>
</file>