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318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4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14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70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305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41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7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164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5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633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486737-4334-4DEB-8F93-B64DEC53A0B5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309320"/>
            <a:ext cx="5552256" cy="4121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B5540-4BFA-422C-B915-AFB9D5CD40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346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694B5540-4BFA-422C-B915-AFB9D5CD405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38" y="5842817"/>
            <a:ext cx="9144438" cy="101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37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anetwork.de/index.php/homepage.html" TargetMode="External"/><Relationship Id="rId2" Type="http://schemas.openxmlformats.org/officeDocument/2006/relationships/hyperlink" Target="http://www.mit.gov.it/mit/site.php?p=cm&amp;o=vd&amp;f=cl&amp;id_cat_org=28&amp;id=65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ftermarket.org/Technology/iShop" TargetMode="External"/><Relationship Id="rId4" Type="http://schemas.openxmlformats.org/officeDocument/2006/relationships/hyperlink" Target="http://www.utac-otc.com/fr/ctvl/base_doc.asp?idCategDoc=2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Proposals for an European Vehicle Test Equipment </a:t>
            </a:r>
            <a:r>
              <a:rPr lang="en-US" dirty="0" smtClean="0">
                <a:solidFill>
                  <a:srgbClr val="000000"/>
                </a:solidFill>
              </a:rPr>
              <a:t>Network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00"/>
                </a:solidFill>
              </a:rPr>
              <a:t>EGEA</a:t>
            </a:r>
            <a:r>
              <a:rPr lang="en-US" dirty="0">
                <a:solidFill>
                  <a:srgbClr val="000000"/>
                </a:solidFill>
              </a:rPr>
              <a:t> WG10 meeting – 6</a:t>
            </a:r>
            <a:r>
              <a:rPr lang="en-US" baseline="30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 June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652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Goals </a:t>
            </a:r>
            <a:r>
              <a:rPr lang="en-US" sz="3200" dirty="0"/>
              <a:t>of WG10 (proposal)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Interface </a:t>
            </a:r>
            <a:r>
              <a:rPr lang="en-US" b="1" dirty="0" err="1"/>
              <a:t>PTI</a:t>
            </a:r>
            <a:r>
              <a:rPr lang="en-US" b="1" dirty="0"/>
              <a:t> and </a:t>
            </a:r>
            <a:r>
              <a:rPr lang="en-US" b="1" dirty="0" smtClean="0"/>
              <a:t>possibly other </a:t>
            </a:r>
            <a:r>
              <a:rPr lang="en-US" b="1" dirty="0"/>
              <a:t>garage equipment to Data Management Systems and other players in the network using one common standard</a:t>
            </a:r>
          </a:p>
          <a:p>
            <a:endParaRPr lang="en-US" b="1" dirty="0"/>
          </a:p>
          <a:p>
            <a:r>
              <a:rPr lang="en-US" b="1" dirty="0"/>
              <a:t>Plug &amp; play </a:t>
            </a:r>
            <a:r>
              <a:rPr lang="en-US" b="1" dirty="0" smtClean="0"/>
              <a:t>garage </a:t>
            </a:r>
            <a:r>
              <a:rPr lang="en-US" b="1" dirty="0"/>
              <a:t>equipment </a:t>
            </a:r>
            <a:r>
              <a:rPr lang="en-US" b="1" dirty="0" smtClean="0"/>
              <a:t>independently of manufacturer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464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Scope of </a:t>
            </a:r>
            <a:r>
              <a:rPr lang="en-US" sz="3200" dirty="0" smtClean="0"/>
              <a:t>WG10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Scope might include</a:t>
            </a:r>
            <a:r>
              <a:rPr lang="en-US" dirty="0"/>
              <a:t>:</a:t>
            </a:r>
          </a:p>
          <a:p>
            <a:pPr>
              <a:defRPr/>
            </a:pPr>
            <a:endParaRPr lang="en-US" dirty="0"/>
          </a:p>
          <a:p>
            <a:pPr marL="285750" indent="-285750">
              <a:defRPr/>
            </a:pPr>
            <a:r>
              <a:rPr lang="en-US" dirty="0" smtClean="0"/>
              <a:t>Definition of </a:t>
            </a:r>
            <a:r>
              <a:rPr lang="en-US" dirty="0"/>
              <a:t>use cases (</a:t>
            </a:r>
            <a:r>
              <a:rPr lang="en-US" dirty="0" err="1"/>
              <a:t>PTI</a:t>
            </a:r>
            <a:r>
              <a:rPr lang="en-US" dirty="0"/>
              <a:t>, etc.) and </a:t>
            </a:r>
            <a:r>
              <a:rPr lang="en-US" dirty="0" smtClean="0"/>
              <a:t>their priority.</a:t>
            </a:r>
            <a:endParaRPr lang="en-US" dirty="0"/>
          </a:p>
          <a:p>
            <a:pPr marL="285750" indent="-285750">
              <a:defRPr/>
            </a:pPr>
            <a:r>
              <a:rPr lang="en-US" dirty="0" smtClean="0"/>
              <a:t>Definition of a </a:t>
            </a:r>
            <a:r>
              <a:rPr lang="en-US" dirty="0"/>
              <a:t>data exchange protocol </a:t>
            </a:r>
            <a:r>
              <a:rPr lang="en-US" dirty="0" smtClean="0"/>
              <a:t>(independent of contents, secure, </a:t>
            </a:r>
            <a:r>
              <a:rPr lang="en-US" dirty="0"/>
              <a:t>future oriented)</a:t>
            </a:r>
          </a:p>
          <a:p>
            <a:pPr marL="285750" indent="-285750">
              <a:defRPr/>
            </a:pPr>
            <a:r>
              <a:rPr lang="en-US" dirty="0" smtClean="0"/>
              <a:t>Definition of contents (vehicle data, test results) independently of specific national </a:t>
            </a:r>
            <a:r>
              <a:rPr lang="en-US" dirty="0" err="1" smtClean="0"/>
              <a:t>PTI</a:t>
            </a:r>
            <a:r>
              <a:rPr lang="en-US" dirty="0" smtClean="0"/>
              <a:t> test procedures.</a:t>
            </a:r>
            <a:br>
              <a:rPr lang="en-US" dirty="0" smtClean="0"/>
            </a:br>
            <a:r>
              <a:rPr lang="en-US" sz="2600" i="1" dirty="0" smtClean="0"/>
              <a:t>Note: harmonization </a:t>
            </a:r>
            <a:r>
              <a:rPr lang="en-US" sz="2600" i="1" dirty="0"/>
              <a:t>of </a:t>
            </a:r>
            <a:r>
              <a:rPr lang="en-US" sz="2600" i="1" dirty="0" err="1"/>
              <a:t>PTI</a:t>
            </a:r>
            <a:r>
              <a:rPr lang="en-US" sz="2600" i="1" dirty="0"/>
              <a:t> test procedures </a:t>
            </a:r>
            <a:r>
              <a:rPr lang="en-US" sz="2600" i="1" dirty="0" smtClean="0"/>
              <a:t>is very tied to legislation and is beyond the scope of WG10</a:t>
            </a:r>
            <a:endParaRPr lang="en-US" i="1" dirty="0"/>
          </a:p>
          <a:p>
            <a:pPr marL="285750" indent="-285750">
              <a:defRPr/>
            </a:pPr>
            <a:r>
              <a:rPr lang="en-US" dirty="0"/>
              <a:t>Ensure connection to a future EU database of vehicle data relevant for </a:t>
            </a:r>
            <a:r>
              <a:rPr lang="en-US" dirty="0" err="1" smtClean="0"/>
              <a:t>PTI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>
              <a:defRPr/>
            </a:pPr>
            <a:r>
              <a:rPr lang="en-US" dirty="0"/>
              <a:t>Ensure connection to a future EU database of </a:t>
            </a:r>
            <a:r>
              <a:rPr lang="en-US" dirty="0" err="1" smtClean="0"/>
              <a:t>PTI</a:t>
            </a:r>
            <a:r>
              <a:rPr lang="en-US" dirty="0" smtClean="0"/>
              <a:t> test results.</a:t>
            </a:r>
            <a:endParaRPr lang="en-US" dirty="0"/>
          </a:p>
          <a:p>
            <a:pPr marL="285750" indent="-285750">
              <a:defRPr/>
            </a:pPr>
            <a:r>
              <a:rPr lang="en-US" dirty="0"/>
              <a:t>Expandability to other garage equipment that is not </a:t>
            </a:r>
            <a:r>
              <a:rPr lang="en-US" dirty="0" err="1"/>
              <a:t>PTI</a:t>
            </a:r>
            <a:r>
              <a:rPr lang="en-US" dirty="0"/>
              <a:t> </a:t>
            </a:r>
            <a:r>
              <a:rPr lang="en-US" dirty="0" smtClean="0"/>
              <a:t>related.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214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defRPr/>
            </a:pPr>
            <a:r>
              <a:rPr lang="en-US" sz="3200" dirty="0"/>
              <a:t>What is required for a </a:t>
            </a:r>
            <a:r>
              <a:rPr lang="en-US" sz="3200" dirty="0" err="1"/>
              <a:t>PTI</a:t>
            </a:r>
            <a:r>
              <a:rPr lang="en-US" sz="3200" dirty="0"/>
              <a:t> network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1330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Example </a:t>
            </a:r>
            <a:r>
              <a:rPr lang="en-US" dirty="0"/>
              <a:t>feature list (1/2):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285750" indent="-285750">
              <a:defRPr/>
            </a:pPr>
            <a:r>
              <a:rPr lang="en-US" dirty="0"/>
              <a:t>Performance</a:t>
            </a:r>
          </a:p>
          <a:p>
            <a:pPr marL="285750" indent="-285750">
              <a:defRPr/>
            </a:pPr>
            <a:r>
              <a:rPr lang="en-US" dirty="0"/>
              <a:t>Robustness (fail safe)</a:t>
            </a:r>
          </a:p>
          <a:p>
            <a:pPr marL="285750" indent="-285750">
              <a:defRPr/>
            </a:pPr>
            <a:r>
              <a:rPr lang="en-US" dirty="0"/>
              <a:t>Configurability (national procedures, different test equipment)</a:t>
            </a:r>
          </a:p>
          <a:p>
            <a:pPr marL="285750" indent="-285750">
              <a:defRPr/>
            </a:pPr>
            <a:r>
              <a:rPr lang="en-US" dirty="0"/>
              <a:t>Extendable through configuration without software development</a:t>
            </a:r>
          </a:p>
          <a:p>
            <a:pPr marL="285750" indent="-285750">
              <a:defRPr/>
            </a:pPr>
            <a:r>
              <a:rPr lang="en-US" dirty="0" smtClean="0"/>
              <a:t>Integrity and authenticity of data </a:t>
            </a:r>
            <a:r>
              <a:rPr lang="en-US" dirty="0"/>
              <a:t>and configuration </a:t>
            </a:r>
            <a:r>
              <a:rPr lang="en-US" dirty="0" smtClean="0"/>
              <a:t>(e.g. </a:t>
            </a:r>
            <a:r>
              <a:rPr lang="en-US" dirty="0" err="1" smtClean="0"/>
              <a:t>Welmec</a:t>
            </a:r>
            <a:r>
              <a:rPr lang="en-US" dirty="0" smtClean="0"/>
              <a:t> 7.2)</a:t>
            </a:r>
            <a:endParaRPr lang="en-US" dirty="0"/>
          </a:p>
          <a:p>
            <a:pPr marL="285750" indent="-285750">
              <a:defRPr/>
            </a:pPr>
            <a:r>
              <a:rPr lang="en-US" dirty="0"/>
              <a:t>Privacy (vehicles, owners, test results)</a:t>
            </a:r>
          </a:p>
          <a:p>
            <a:pPr marL="285750" indent="-285750">
              <a:defRPr/>
            </a:pPr>
            <a:r>
              <a:rPr lang="en-US" dirty="0"/>
              <a:t>Asynchronous operation (local operation possible even if network is down)</a:t>
            </a:r>
          </a:p>
          <a:p>
            <a:pPr marL="285750" indent="-285750">
              <a:defRPr/>
            </a:pPr>
            <a:r>
              <a:rPr lang="en-US" dirty="0"/>
              <a:t>Open source </a:t>
            </a:r>
            <a:r>
              <a:rPr lang="en-US" dirty="0" smtClean="0"/>
              <a:t>(non proprietary, license </a:t>
            </a:r>
            <a:r>
              <a:rPr lang="en-US" dirty="0"/>
              <a:t>free)</a:t>
            </a:r>
          </a:p>
          <a:p>
            <a:pPr marL="285750" indent="-285750">
              <a:defRPr/>
            </a:pPr>
            <a:r>
              <a:rPr lang="en-US" dirty="0"/>
              <a:t>Support of embedded systems (including Linux, </a:t>
            </a:r>
            <a:r>
              <a:rPr lang="en-US" dirty="0" err="1"/>
              <a:t>iOS</a:t>
            </a:r>
            <a:r>
              <a:rPr lang="en-US" dirty="0"/>
              <a:t>, Android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218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defRPr/>
            </a:pPr>
            <a:r>
              <a:rPr lang="en-US" sz="3200" dirty="0"/>
              <a:t>What is required for a </a:t>
            </a:r>
            <a:r>
              <a:rPr lang="en-US" sz="3200" dirty="0" err="1"/>
              <a:t>PTI</a:t>
            </a:r>
            <a:r>
              <a:rPr lang="en-US" sz="3200" dirty="0"/>
              <a:t> network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Example </a:t>
            </a:r>
            <a:r>
              <a:rPr lang="en-US" dirty="0"/>
              <a:t>feature list </a:t>
            </a:r>
            <a:r>
              <a:rPr lang="en-US" dirty="0" smtClean="0"/>
              <a:t>(2/2</a:t>
            </a:r>
            <a:r>
              <a:rPr lang="en-US" dirty="0"/>
              <a:t>):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285750" indent="-285750">
              <a:defRPr/>
            </a:pPr>
            <a:r>
              <a:rPr lang="en-US" dirty="0"/>
              <a:t>Plug &amp; play (interchangeability of equipment)</a:t>
            </a:r>
          </a:p>
          <a:p>
            <a:pPr marL="285750" indent="-285750">
              <a:defRPr/>
            </a:pPr>
            <a:r>
              <a:rPr lang="en-US" dirty="0"/>
              <a:t>Independent from physical layer (e.g. USB, Ethernet, </a:t>
            </a:r>
            <a:r>
              <a:rPr lang="en-US" dirty="0" err="1"/>
              <a:t>WiFi</a:t>
            </a:r>
            <a:r>
              <a:rPr lang="en-US" dirty="0"/>
              <a:t>, BT)</a:t>
            </a:r>
          </a:p>
          <a:p>
            <a:pPr marL="285750" indent="-285750">
              <a:defRPr/>
            </a:pPr>
            <a:r>
              <a:rPr lang="en-US" dirty="0"/>
              <a:t>Support of contents in different languages</a:t>
            </a:r>
          </a:p>
          <a:p>
            <a:pPr marL="285750" indent="-285750">
              <a:defRPr/>
            </a:pPr>
            <a:r>
              <a:rPr lang="en-US" dirty="0"/>
              <a:t>Protocol definitions (e.g. keywords) in English</a:t>
            </a:r>
          </a:p>
          <a:p>
            <a:pPr marL="285750" indent="-285750">
              <a:defRPr/>
            </a:pPr>
            <a:r>
              <a:rPr lang="en-US" dirty="0"/>
              <a:t>Standard file format for reports</a:t>
            </a:r>
          </a:p>
          <a:p>
            <a:pPr marL="285750" indent="-285750">
              <a:defRPr/>
            </a:pPr>
            <a:r>
              <a:rPr lang="en-US" dirty="0"/>
              <a:t>Defined conformance test plan</a:t>
            </a:r>
          </a:p>
          <a:p>
            <a:pPr marL="285750" indent="-285750">
              <a:defRPr/>
            </a:pPr>
            <a:r>
              <a:rPr lang="en-US" dirty="0"/>
              <a:t>Support of </a:t>
            </a:r>
            <a:r>
              <a:rPr lang="en-US" dirty="0" smtClean="0"/>
              <a:t>all </a:t>
            </a:r>
            <a:r>
              <a:rPr lang="en-US" dirty="0"/>
              <a:t>vehicle categories (</a:t>
            </a:r>
            <a:r>
              <a:rPr lang="en-US" dirty="0" err="1"/>
              <a:t>LDV</a:t>
            </a:r>
            <a:r>
              <a:rPr lang="en-US" dirty="0"/>
              <a:t>, </a:t>
            </a:r>
            <a:r>
              <a:rPr lang="en-US" dirty="0" err="1"/>
              <a:t>HDV</a:t>
            </a:r>
            <a:r>
              <a:rPr lang="en-US" dirty="0"/>
              <a:t>, 2-3 wheelers, </a:t>
            </a:r>
            <a:r>
              <a:rPr lang="en-US" dirty="0" smtClean="0"/>
              <a:t>quads,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070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marL="0" indent="0">
              <a:defRPr/>
            </a:pPr>
            <a:r>
              <a:rPr lang="en-US" sz="3200" dirty="0" smtClean="0"/>
              <a:t>Existing networks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8965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sz="2800" dirty="0" smtClean="0"/>
              <a:t>Start from existing networks and experience in national </a:t>
            </a:r>
            <a:r>
              <a:rPr lang="en-US" sz="2800" dirty="0" err="1" smtClean="0"/>
              <a:t>PTI</a:t>
            </a:r>
            <a:r>
              <a:rPr lang="en-US" sz="2800" dirty="0" smtClean="0"/>
              <a:t> implementations</a:t>
            </a:r>
          </a:p>
          <a:p>
            <a:pPr>
              <a:buFont typeface="Symbol"/>
              <a:buChar char="Þ"/>
              <a:defRPr/>
            </a:pPr>
            <a:r>
              <a:rPr lang="en-US" sz="2800" dirty="0" smtClean="0"/>
              <a:t>Re-use </a:t>
            </a:r>
            <a:r>
              <a:rPr lang="en-US" sz="2800" dirty="0"/>
              <a:t>good concepts that have worked well</a:t>
            </a:r>
            <a:endParaRPr lang="en-US" sz="2800" dirty="0" smtClean="0"/>
          </a:p>
          <a:p>
            <a:pPr>
              <a:buFont typeface="Symbol"/>
              <a:buChar char="Þ"/>
              <a:defRPr/>
            </a:pPr>
            <a:r>
              <a:rPr lang="en-US" sz="2800" dirty="0"/>
              <a:t>d</a:t>
            </a:r>
            <a:r>
              <a:rPr lang="en-US" sz="2800" dirty="0" smtClean="0"/>
              <a:t>on’t repeat errors</a:t>
            </a:r>
          </a:p>
          <a:p>
            <a:pPr>
              <a:buFont typeface="Symbol"/>
              <a:buChar char="Þ"/>
              <a:defRPr/>
            </a:pPr>
            <a:r>
              <a:rPr lang="en-US" sz="2800" dirty="0"/>
              <a:t>c</a:t>
            </a:r>
            <a:r>
              <a:rPr lang="en-US" sz="2800" dirty="0" smtClean="0"/>
              <a:t>onsider backward compatibility with existing software (e.g. translation layer between new and existing networks)</a:t>
            </a:r>
          </a:p>
          <a:p>
            <a:pPr marL="0" indent="0">
              <a:buNone/>
              <a:defRPr/>
            </a:pPr>
            <a:endParaRPr lang="en-US" sz="2800" dirty="0" smtClean="0"/>
          </a:p>
          <a:p>
            <a:r>
              <a:rPr lang="en-US" sz="2800" dirty="0"/>
              <a:t>MCTC-NET2</a:t>
            </a:r>
          </a:p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www.mit.gov.it/mit/site.php?p=cm&amp;o=vd&amp;f=cl&amp;id_cat_org=28&amp;id=651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ASANET</a:t>
            </a:r>
            <a:endParaRPr lang="en-US" sz="2800" dirty="0"/>
          </a:p>
          <a:p>
            <a:r>
              <a:rPr lang="en-US" sz="2800" dirty="0">
                <a:hlinkClick r:id="rId3"/>
              </a:rPr>
              <a:t>http://www.asanetwork.de/index.php/homepage.html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OTC-LAN</a:t>
            </a:r>
          </a:p>
          <a:p>
            <a:r>
              <a:rPr lang="en-US" sz="2800" dirty="0">
                <a:hlinkClick r:id="rId4"/>
              </a:rPr>
              <a:t>http://www.utac-otc.com/fr/ctvl/base_doc.asp?idCategDoc=204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iShop</a:t>
            </a:r>
            <a:endParaRPr lang="en-US" sz="2800" dirty="0"/>
          </a:p>
          <a:p>
            <a:r>
              <a:rPr lang="en-US" sz="2800" dirty="0">
                <a:hlinkClick r:id="rId5"/>
              </a:rPr>
              <a:t>http://</a:t>
            </a:r>
            <a:r>
              <a:rPr lang="en-US" sz="2800" dirty="0" smtClean="0">
                <a:hlinkClick r:id="rId5"/>
              </a:rPr>
              <a:t>www.aftermarket.org/Technology/iShop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070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Proposals for an European Vehicle Test Equipment Network </vt:lpstr>
      <vt:lpstr>Goals of WG10 (proposal)</vt:lpstr>
      <vt:lpstr>Scope of WG10</vt:lpstr>
      <vt:lpstr>What is required for a PTI network</vt:lpstr>
      <vt:lpstr>What is required for a PTI network</vt:lpstr>
      <vt:lpstr>Existing networks</vt:lpstr>
    </vt:vector>
  </TitlesOfParts>
  <Company>SPX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Le Brun</dc:creator>
  <cp:lastModifiedBy>philippe.vogt</cp:lastModifiedBy>
  <cp:revision>15</cp:revision>
  <dcterms:created xsi:type="dcterms:W3CDTF">2013-05-23T11:00:50Z</dcterms:created>
  <dcterms:modified xsi:type="dcterms:W3CDTF">2013-06-06T07:31:02Z</dcterms:modified>
</cp:coreProperties>
</file>