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2" r:id="rId4"/>
    <p:sldId id="261" r:id="rId5"/>
    <p:sldId id="266" r:id="rId6"/>
    <p:sldId id="270" r:id="rId7"/>
    <p:sldId id="265" r:id="rId8"/>
    <p:sldId id="264" r:id="rId9"/>
    <p:sldId id="269" r:id="rId10"/>
    <p:sldId id="268" r:id="rId11"/>
    <p:sldId id="267" r:id="rId12"/>
    <p:sldId id="273" r:id="rId13"/>
    <p:sldId id="272" r:id="rId14"/>
    <p:sldId id="271" r:id="rId15"/>
    <p:sldId id="276" r:id="rId16"/>
    <p:sldId id="275" r:id="rId17"/>
    <p:sldId id="274"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80" d="100"/>
          <a:sy n="80" d="100"/>
        </p:scale>
        <p:origin x="-14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6AABD-FD9B-4C44-B7E2-43F9BFC03871}" type="datetimeFigureOut">
              <a:rPr lang="de-DE" smtClean="0"/>
              <a:t>04.06.2013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7D164-6979-4B90-ADBC-02D6DA535C63}" type="slidenum">
              <a:rPr lang="de-DE" smtClean="0"/>
              <a:t>‹Nr.›</a:t>
            </a:fld>
            <a:endParaRPr lang="de-DE"/>
          </a:p>
        </p:txBody>
      </p:sp>
    </p:spTree>
    <p:extLst>
      <p:ext uri="{BB962C8B-B14F-4D97-AF65-F5344CB8AC3E}">
        <p14:creationId xmlns:p14="http://schemas.microsoft.com/office/powerpoint/2010/main" val="1801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1FB4EEE-E322-4ED1-8C02-2D03E8BE496D}" type="datetime1">
              <a:rPr lang="de-DE" smtClean="0"/>
              <a:t>04.06.2013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214630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4AF581F-904E-4C91-944C-9059DAC0F9BC}" type="datetime1">
              <a:rPr lang="de-DE" smtClean="0"/>
              <a:t>04.06.2013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56392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AF0156B-49D9-4631-88E0-5EB8FB13C0F2}" type="datetime1">
              <a:rPr lang="de-DE" smtClean="0"/>
              <a:t>04.06.2013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46103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1BC207-ABFD-44B6-A22A-9CCD15203D16}" type="datetime1">
              <a:rPr lang="de-DE" smtClean="0"/>
              <a:t>04.06.2013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138159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CEE7158-59D9-40C3-AC87-7BC2ABDFB6E2}" type="datetime1">
              <a:rPr lang="de-DE" smtClean="0"/>
              <a:t>04.06.2013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102254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E68C83E-3FB8-48AF-A9A7-8FE9154B6A98}" type="datetime1">
              <a:rPr lang="de-DE" smtClean="0"/>
              <a:t>04.06.2013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239454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13A5F03-EE2B-477A-853D-C5DF3BFE7D3B}" type="datetime1">
              <a:rPr lang="de-DE" smtClean="0"/>
              <a:t>04.06.2013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125129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98DD4E5-8DC7-4745-BF79-5182C6CBDA98}" type="datetime1">
              <a:rPr lang="de-DE" smtClean="0"/>
              <a:t>04.06.2013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183053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1E1B622-C968-47BB-8510-054AE612236B}" type="datetime1">
              <a:rPr lang="de-DE" smtClean="0"/>
              <a:t>04.06.2013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23316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8FF5BFC-700B-44DD-9A54-891E5436446A}" type="datetime1">
              <a:rPr lang="de-DE" smtClean="0"/>
              <a:t>04.06.2013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34464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8A9BF36-D62A-4D60-9AD2-7C9DAA465859}" type="datetime1">
              <a:rPr lang="de-DE" smtClean="0"/>
              <a:t>04.06.2013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930902-2DAC-4F2E-A27E-A700602A9120}" type="slidenum">
              <a:rPr lang="de-DE" smtClean="0"/>
              <a:t>‹Nr.›</a:t>
            </a:fld>
            <a:endParaRPr lang="de-DE"/>
          </a:p>
        </p:txBody>
      </p:sp>
    </p:spTree>
    <p:extLst>
      <p:ext uri="{BB962C8B-B14F-4D97-AF65-F5344CB8AC3E}">
        <p14:creationId xmlns:p14="http://schemas.microsoft.com/office/powerpoint/2010/main" val="134731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9266B-883D-43C1-A51F-5879BF7AA043}" type="datetime1">
              <a:rPr lang="de-DE" smtClean="0"/>
              <a:t>04.06.2013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30902-2DAC-4F2E-A27E-A700602A9120}" type="slidenum">
              <a:rPr lang="de-DE" smtClean="0"/>
              <a:t>‹Nr.›</a:t>
            </a:fld>
            <a:endParaRPr lang="de-DE"/>
          </a:p>
        </p:txBody>
      </p:sp>
    </p:spTree>
    <p:extLst>
      <p:ext uri="{BB962C8B-B14F-4D97-AF65-F5344CB8AC3E}">
        <p14:creationId xmlns:p14="http://schemas.microsoft.com/office/powerpoint/2010/main" val="2757457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1.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2.bin"/><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1.bin"/><Relationship Id="rId5" Type="http://schemas.openxmlformats.org/officeDocument/2006/relationships/image" Target="../media/image5.wmf"/><Relationship Id="rId1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9.png"/><Relationship Id="rId1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1.xml"/><Relationship Id="rId16" Type="http://schemas.openxmlformats.org/officeDocument/2006/relationships/image" Target="../media/image5.w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oleObject" Target="../embeddings/oleObject4.bin"/><Relationship Id="rId15" Type="http://schemas.openxmlformats.org/officeDocument/2006/relationships/image" Target="../media/image20.png"/><Relationship Id="rId10"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15.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image" Target="../media/image1.png"/><Relationship Id="rId7" Type="http://schemas.openxmlformats.org/officeDocument/2006/relationships/image" Target="../media/image4.wmf"/><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slideLayout" Target="../slideLayouts/slideLayout1.xml"/><Relationship Id="rId16" Type="http://schemas.openxmlformats.org/officeDocument/2006/relationships/image" Target="../media/image25.png"/><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1.png"/><Relationship Id="rId5" Type="http://schemas.openxmlformats.org/officeDocument/2006/relationships/image" Target="../media/image22.png"/><Relationship Id="rId15" Type="http://schemas.openxmlformats.org/officeDocument/2006/relationships/image" Target="../media/image19.png"/><Relationship Id="rId10" Type="http://schemas.openxmlformats.org/officeDocument/2006/relationships/oleObject" Target="../embeddings/oleObject8.bin"/><Relationship Id="rId4" Type="http://schemas.openxmlformats.org/officeDocument/2006/relationships/image" Target="../media/image3.jpg"/><Relationship Id="rId9" Type="http://schemas.openxmlformats.org/officeDocument/2006/relationships/oleObject" Target="../embeddings/oleObject7.bin"/><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53" y="2006204"/>
            <a:ext cx="6951967" cy="437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8" name="Rechteck 7"/>
          <p:cNvSpPr/>
          <p:nvPr/>
        </p:nvSpPr>
        <p:spPr>
          <a:xfrm>
            <a:off x="395536" y="1287369"/>
            <a:ext cx="7200800" cy="707886"/>
          </a:xfrm>
          <a:prstGeom prst="rect">
            <a:avLst/>
          </a:prstGeom>
        </p:spPr>
        <p:txBody>
          <a:bodyPr wrap="square">
            <a:spAutoFit/>
          </a:bodyPr>
          <a:lstStyle/>
          <a:p>
            <a:pPr eaLnBrk="0" hangingPunct="0">
              <a:defRPr/>
            </a:pPr>
            <a:r>
              <a:rPr lang="de-DE" sz="2000" b="1" dirty="0">
                <a:effectLst>
                  <a:outerShdw blurRad="38100" dist="38100" dir="2700000" algn="tl">
                    <a:srgbClr val="C0C0C0"/>
                  </a:outerShdw>
                </a:effectLst>
                <a:latin typeface="Arial" pitchFamily="34" charset="0"/>
                <a:cs typeface="Arial" pitchFamily="34" charset="0"/>
              </a:rPr>
              <a:t>Sichere und zeitgerechte  Vernetzung 	</a:t>
            </a:r>
            <a:r>
              <a:rPr lang="de-DE" sz="2000" b="1" dirty="0" smtClean="0">
                <a:effectLst>
                  <a:outerShdw blurRad="38100" dist="38100" dir="2700000" algn="tl">
                    <a:srgbClr val="C0C0C0"/>
                  </a:outerShdw>
                </a:effectLst>
                <a:latin typeface="Arial" pitchFamily="34" charset="0"/>
                <a:cs typeface="Arial" pitchFamily="34" charset="0"/>
              </a:rPr>
              <a:t>			                       für </a:t>
            </a:r>
            <a:r>
              <a:rPr lang="de-DE" sz="2000" b="1" dirty="0">
                <a:effectLst>
                  <a:outerShdw blurRad="38100" dist="38100" dir="2700000" algn="tl">
                    <a:srgbClr val="C0C0C0"/>
                  </a:outerShdw>
                </a:effectLst>
                <a:latin typeface="Arial" pitchFamily="34" charset="0"/>
                <a:cs typeface="Arial" pitchFamily="34" charset="0"/>
              </a:rPr>
              <a:t>die </a:t>
            </a:r>
            <a:r>
              <a:rPr lang="de-DE" sz="2000" b="1" dirty="0" smtClean="0">
                <a:effectLst>
                  <a:outerShdw blurRad="38100" dist="38100" dir="2700000" algn="tl">
                    <a:srgbClr val="C0C0C0"/>
                  </a:outerShdw>
                </a:effectLst>
                <a:latin typeface="Arial" pitchFamily="34" charset="0"/>
                <a:cs typeface="Arial" pitchFamily="34" charset="0"/>
              </a:rPr>
              <a:t>Werkstatt mit Zukunft</a:t>
            </a:r>
            <a:endParaRPr lang="de-DE" sz="2000" b="1" dirty="0">
              <a:effectLst>
                <a:outerShdw blurRad="38100" dist="38100" dir="2700000" algn="tl">
                  <a:srgbClr val="C0C0C0"/>
                </a:outerShdw>
              </a:effectLst>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a:t>
            </a:fld>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Tree>
    <p:extLst>
      <p:ext uri="{BB962C8B-B14F-4D97-AF65-F5344CB8AC3E}">
        <p14:creationId xmlns:p14="http://schemas.microsoft.com/office/powerpoint/2010/main" val="1512134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10</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8" name="Text Box 2"/>
          <p:cNvSpPr txBox="1">
            <a:spLocks noChangeArrowheads="1"/>
          </p:cNvSpPr>
          <p:nvPr/>
        </p:nvSpPr>
        <p:spPr bwMode="auto">
          <a:xfrm>
            <a:off x="299197" y="1764000"/>
            <a:ext cx="73943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defRPr/>
            </a:pPr>
            <a:r>
              <a:rPr lang="de-DE" sz="1800" b="1" u="none" dirty="0"/>
              <a:t>Einsparung eines Computer-Arbeitsplatzes in der (papierlosen) Werkstatt durch Nutzung der Diagnose Geräte als PC-Arbeitsplatz</a:t>
            </a:r>
          </a:p>
        </p:txBody>
      </p:sp>
      <p:sp>
        <p:nvSpPr>
          <p:cNvPr id="10" name="Rechteck 9"/>
          <p:cNvSpPr/>
          <p:nvPr/>
        </p:nvSpPr>
        <p:spPr>
          <a:xfrm>
            <a:off x="299195" y="1340768"/>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Renditebringer asanetwork</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11" name="Text Box 2"/>
          <p:cNvSpPr txBox="1">
            <a:spLocks noChangeArrowheads="1"/>
          </p:cNvSpPr>
          <p:nvPr/>
        </p:nvSpPr>
        <p:spPr bwMode="auto">
          <a:xfrm>
            <a:off x="299195" y="2687330"/>
            <a:ext cx="739439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Reduzierung des “Ölschwundes“ um weit mehr ca. 90%. Derzeit hat eine </a:t>
            </a:r>
            <a:r>
              <a:rPr lang="de-DE" sz="1600" b="1" u="none" dirty="0" smtClean="0"/>
              <a:t>Markenwerkstatt </a:t>
            </a:r>
            <a:r>
              <a:rPr lang="de-DE" sz="1600" b="1" u="none" dirty="0"/>
              <a:t>ca. 10% “Ölschwund“!  </a:t>
            </a:r>
          </a:p>
          <a:p>
            <a:pPr marL="284400" algn="just">
              <a:buClr>
                <a:srgbClr val="FF0000"/>
              </a:buClr>
            </a:pPr>
            <a:r>
              <a:rPr lang="de-DE" sz="1600" b="1" u="none" dirty="0">
                <a:solidFill>
                  <a:srgbClr val="FF0000"/>
                </a:solidFill>
              </a:rPr>
              <a:t>Bei einem mittleren </a:t>
            </a:r>
            <a:r>
              <a:rPr lang="de-DE" sz="1600" b="1" u="none" dirty="0" err="1">
                <a:solidFill>
                  <a:srgbClr val="FF0000"/>
                </a:solidFill>
              </a:rPr>
              <a:t>Ölumsatz</a:t>
            </a:r>
            <a:r>
              <a:rPr lang="de-DE" sz="1600" b="1" u="none" dirty="0">
                <a:solidFill>
                  <a:srgbClr val="FF0000"/>
                </a:solidFill>
              </a:rPr>
              <a:t> einer Markenwerkstatt von ca. € 150.000 p.a. wäre dies ein zusätzlicher Ertrag von </a:t>
            </a:r>
            <a:r>
              <a:rPr lang="de-DE" sz="1600" b="1" dirty="0">
                <a:solidFill>
                  <a:srgbClr val="FF0000"/>
                </a:solidFill>
              </a:rPr>
              <a:t>€ 15.000</a:t>
            </a:r>
            <a:r>
              <a:rPr lang="de-DE" sz="600" b="1" dirty="0">
                <a:solidFill>
                  <a:srgbClr val="FF0000"/>
                </a:solidFill>
              </a:rPr>
              <a:t> </a:t>
            </a:r>
            <a:r>
              <a:rPr lang="de-DE" sz="1600" b="1" u="none" dirty="0">
                <a:solidFill>
                  <a:srgbClr val="FF0000"/>
                </a:solidFill>
              </a:rPr>
              <a:t>!</a:t>
            </a:r>
          </a:p>
        </p:txBody>
      </p:sp>
      <p:sp>
        <p:nvSpPr>
          <p:cNvPr id="12" name="Text Box 6"/>
          <p:cNvSpPr txBox="1">
            <a:spLocks noChangeArrowheads="1"/>
          </p:cNvSpPr>
          <p:nvPr/>
        </p:nvSpPr>
        <p:spPr bwMode="auto">
          <a:xfrm>
            <a:off x="272929" y="3789593"/>
            <a:ext cx="7394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Internetfähig und damit Zugriff auf alle künftigen </a:t>
            </a:r>
            <a:r>
              <a:rPr lang="de-DE" sz="1600" b="1" u="none" dirty="0" smtClean="0"/>
              <a:t>Informations-technologien</a:t>
            </a:r>
            <a:endParaRPr lang="de-DE" sz="1600" b="1" u="none" dirty="0"/>
          </a:p>
        </p:txBody>
      </p:sp>
      <p:sp>
        <p:nvSpPr>
          <p:cNvPr id="13" name="Text Box 4"/>
          <p:cNvSpPr txBox="1">
            <a:spLocks noChangeArrowheads="1"/>
          </p:cNvSpPr>
          <p:nvPr/>
        </p:nvSpPr>
        <p:spPr bwMode="auto">
          <a:xfrm>
            <a:off x="272929" y="4394480"/>
            <a:ext cx="739439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Pro Mechaniker können mehr </a:t>
            </a:r>
            <a:r>
              <a:rPr lang="de-DE" sz="1600" b="1" u="none" dirty="0" err="1"/>
              <a:t>AW‘s</a:t>
            </a:r>
            <a:r>
              <a:rPr lang="de-DE" sz="1600" b="1" u="none" dirty="0"/>
              <a:t> bzw. Stunden verkauft werden, also höhere Erträge erwirtschaftet werden.</a:t>
            </a:r>
          </a:p>
        </p:txBody>
      </p:sp>
      <p:sp>
        <p:nvSpPr>
          <p:cNvPr id="14" name="Rectangle 7"/>
          <p:cNvSpPr>
            <a:spLocks noChangeArrowheads="1"/>
          </p:cNvSpPr>
          <p:nvPr/>
        </p:nvSpPr>
        <p:spPr bwMode="auto">
          <a:xfrm>
            <a:off x="539552" y="5157192"/>
            <a:ext cx="7154038" cy="769441"/>
          </a:xfrm>
          <a:prstGeom prst="rect">
            <a:avLst/>
          </a:prstGeom>
          <a:noFill/>
          <a:ln w="12700">
            <a:noFill/>
            <a:miter lim="800000"/>
            <a:headEnd type="none" w="sm" len="sm"/>
            <a:tailEnd type="none" w="sm" len="sm"/>
          </a:ln>
          <a:effectLst/>
        </p:spPr>
        <p:txBody>
          <a:bodyPr wrap="square">
            <a:spAutoFit/>
          </a:bodyPr>
          <a:lstStyle/>
          <a:p>
            <a:pPr>
              <a:defRPr/>
            </a:pPr>
            <a:r>
              <a:rPr lang="de-DE" sz="1800" b="1" u="none" dirty="0">
                <a:solidFill>
                  <a:srgbClr val="FF0000"/>
                </a:solidFill>
                <a:effectLst>
                  <a:outerShdw blurRad="38100" dist="38100" dir="2700000" algn="tl">
                    <a:srgbClr val="000000"/>
                  </a:outerShdw>
                </a:effectLst>
              </a:rPr>
              <a:t>Weniger Fehler </a:t>
            </a:r>
            <a:r>
              <a:rPr lang="de-DE" sz="1800" b="1" u="none" dirty="0" smtClean="0">
                <a:solidFill>
                  <a:srgbClr val="FF0000"/>
                </a:solidFill>
                <a:effectLst>
                  <a:outerShdw blurRad="38100" dist="38100" dir="2700000" algn="tl">
                    <a:srgbClr val="000000"/>
                  </a:outerShdw>
                </a:effectLst>
              </a:rPr>
              <a:t>- </a:t>
            </a:r>
            <a:r>
              <a:rPr lang="de-DE" sz="1800" b="1" u="none" dirty="0">
                <a:solidFill>
                  <a:srgbClr val="FF0000"/>
                </a:solidFill>
                <a:effectLst>
                  <a:outerShdw blurRad="38100" dist="38100" dir="2700000" algn="tl">
                    <a:srgbClr val="000000"/>
                  </a:outerShdw>
                </a:effectLst>
              </a:rPr>
              <a:t>verbesserte Rendite </a:t>
            </a:r>
            <a:r>
              <a:rPr lang="de-DE" sz="1800" b="1" u="none" dirty="0" smtClean="0">
                <a:solidFill>
                  <a:srgbClr val="FF0000"/>
                </a:solidFill>
                <a:effectLst>
                  <a:outerShdw blurRad="38100" dist="38100" dir="2700000" algn="tl">
                    <a:srgbClr val="000000"/>
                  </a:outerShdw>
                </a:effectLst>
              </a:rPr>
              <a:t>- </a:t>
            </a:r>
            <a:r>
              <a:rPr lang="de-DE" sz="1800" b="1" u="none" dirty="0">
                <a:solidFill>
                  <a:srgbClr val="FF0000"/>
                </a:solidFill>
                <a:effectLst>
                  <a:outerShdw blurRad="38100" dist="38100" dir="2700000" algn="tl">
                    <a:srgbClr val="000000"/>
                  </a:outerShdw>
                </a:effectLst>
              </a:rPr>
              <a:t>Höhere Kundenzufriedenheit</a:t>
            </a:r>
          </a:p>
          <a:p>
            <a:pPr>
              <a:defRPr/>
            </a:pPr>
            <a:endParaRPr lang="de-DE" sz="800" b="1" u="none" dirty="0">
              <a:solidFill>
                <a:srgbClr val="FF0000"/>
              </a:solidFill>
              <a:effectLst>
                <a:outerShdw blurRad="38100" dist="38100" dir="2700000" algn="tl">
                  <a:srgbClr val="000000"/>
                </a:outerShdw>
              </a:effectLst>
            </a:endParaRPr>
          </a:p>
          <a:p>
            <a:pPr>
              <a:defRPr/>
            </a:pPr>
            <a:r>
              <a:rPr lang="de-DE" sz="1800" b="1" u="none" dirty="0" smtClean="0">
                <a:solidFill>
                  <a:srgbClr val="FF0000"/>
                </a:solidFill>
                <a:effectLst>
                  <a:outerShdw blurRad="38100" dist="38100" dir="2700000" algn="tl">
                    <a:srgbClr val="000000"/>
                  </a:outerShdw>
                </a:effectLst>
              </a:rPr>
              <a:t>und              .  </a:t>
            </a:r>
            <a:r>
              <a:rPr lang="de-DE" sz="1800" b="1" u="none" dirty="0">
                <a:solidFill>
                  <a:srgbClr val="FF0000"/>
                </a:solidFill>
                <a:effectLst>
                  <a:outerShdw blurRad="38100" dist="38100" dir="2700000" algn="tl">
                    <a:srgbClr val="000000"/>
                  </a:outerShdw>
                </a:effectLst>
              </a:rPr>
              <a:t>.  . </a:t>
            </a:r>
            <a:r>
              <a:rPr lang="de-DE" sz="1200" b="1" u="none" dirty="0">
                <a:solidFill>
                  <a:srgbClr val="FF0000"/>
                </a:solidFill>
                <a:effectLst>
                  <a:outerShdw blurRad="38100" dist="38100" dir="2700000" algn="tl">
                    <a:srgbClr val="000000"/>
                  </a:outerShdw>
                </a:effectLst>
              </a:rPr>
              <a:t> </a:t>
            </a:r>
            <a:r>
              <a:rPr lang="de-DE" sz="1800" b="1" u="none" dirty="0">
                <a:solidFill>
                  <a:srgbClr val="FF0000"/>
                </a:solidFill>
                <a:effectLst>
                  <a:outerShdw blurRad="38100" dist="38100" dir="2700000" algn="tl">
                    <a:srgbClr val="000000"/>
                  </a:outerShdw>
                </a:effectLst>
              </a:rPr>
              <a:t>Fahrzeug fertig </a:t>
            </a:r>
            <a:r>
              <a:rPr lang="de-DE" sz="1800" b="1" u="none" dirty="0">
                <a:solidFill>
                  <a:srgbClr val="FF0000"/>
                </a:solidFill>
                <a:effectLst>
                  <a:outerShdw blurRad="38100" dist="38100" dir="2700000" algn="tl">
                    <a:srgbClr val="000000"/>
                  </a:outerShdw>
                </a:effectLst>
                <a:sym typeface="ZapfDingbats BT" pitchFamily="18" charset="2"/>
              </a:rPr>
              <a:t>&gt; &gt; &gt;  </a:t>
            </a:r>
            <a:r>
              <a:rPr lang="de-DE" sz="1800" b="1" u="none" dirty="0" smtClean="0">
                <a:solidFill>
                  <a:srgbClr val="FF0000"/>
                </a:solidFill>
                <a:effectLst>
                  <a:outerShdw blurRad="38100" dist="38100" dir="2700000" algn="tl">
                    <a:srgbClr val="000000"/>
                  </a:outerShdw>
                </a:effectLst>
                <a:sym typeface="ZapfDingbats BT" pitchFamily="18" charset="2"/>
              </a:rPr>
              <a:t>transparente Rechnung </a:t>
            </a:r>
            <a:r>
              <a:rPr lang="de-DE" sz="1800" b="1" u="none" dirty="0">
                <a:solidFill>
                  <a:srgbClr val="FF0000"/>
                </a:solidFill>
                <a:effectLst>
                  <a:outerShdw blurRad="38100" dist="38100" dir="2700000" algn="tl">
                    <a:srgbClr val="000000"/>
                  </a:outerShdw>
                </a:effectLst>
                <a:sym typeface="ZapfDingbats BT" pitchFamily="18" charset="2"/>
              </a:rPr>
              <a:t>fertig</a:t>
            </a:r>
            <a:r>
              <a:rPr lang="de-DE" sz="600" b="1" u="none" dirty="0">
                <a:solidFill>
                  <a:srgbClr val="FF0000"/>
                </a:solidFill>
                <a:effectLst>
                  <a:outerShdw blurRad="38100" dist="38100" dir="2700000" algn="tl">
                    <a:srgbClr val="000000"/>
                  </a:outerShdw>
                </a:effectLst>
                <a:sym typeface="ZapfDingbats BT" pitchFamily="18" charset="2"/>
              </a:rPr>
              <a:t> </a:t>
            </a:r>
            <a:r>
              <a:rPr lang="de-DE" sz="1800" b="1" u="none" dirty="0">
                <a:solidFill>
                  <a:srgbClr val="FF0000"/>
                </a:solidFill>
                <a:effectLst>
                  <a:outerShdw blurRad="38100" dist="38100" dir="2700000" algn="tl">
                    <a:srgbClr val="000000"/>
                  </a:outerShdw>
                </a:effectLst>
                <a:sym typeface="ZapfDingbats BT" pitchFamily="18" charset="2"/>
              </a:rPr>
              <a:t>!</a:t>
            </a:r>
          </a:p>
        </p:txBody>
      </p:sp>
    </p:spTree>
    <p:extLst>
      <p:ext uri="{BB962C8B-B14F-4D97-AF65-F5344CB8AC3E}">
        <p14:creationId xmlns:p14="http://schemas.microsoft.com/office/powerpoint/2010/main" val="20641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build="allAtOnce"/>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11</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8" name="Rechteck 8"/>
          <p:cNvSpPr>
            <a:spLocks noChangeArrowheads="1"/>
          </p:cNvSpPr>
          <p:nvPr/>
        </p:nvSpPr>
        <p:spPr bwMode="auto">
          <a:xfrm>
            <a:off x="335458" y="1340768"/>
            <a:ext cx="727280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de-DE" sz="1600" b="1" dirty="0">
                <a:solidFill>
                  <a:srgbClr val="0000FF"/>
                </a:solidFill>
                <a:effectLst>
                  <a:outerShdw blurRad="38100" dist="38100" dir="2700000" algn="tl">
                    <a:srgbClr val="000000">
                      <a:alpha val="43137"/>
                    </a:srgbClr>
                  </a:outerShdw>
                </a:effectLst>
                <a:latin typeface="Arial" pitchFamily="34" charset="0"/>
                <a:cs typeface="Arial" pitchFamily="34" charset="0"/>
              </a:rPr>
              <a:t>Beispielrechnung</a:t>
            </a:r>
          </a:p>
          <a:p>
            <a:pPr algn="just" eaLnBrk="1" hangingPunct="1"/>
            <a:endParaRPr lang="de-DE" sz="1000" b="1" dirty="0">
              <a:solidFill>
                <a:schemeClr val="tx1"/>
              </a:solidFill>
              <a:latin typeface="Arial" pitchFamily="34" charset="0"/>
              <a:cs typeface="Arial" pitchFamily="34" charset="0"/>
            </a:endParaRPr>
          </a:p>
          <a:p>
            <a:pPr algn="just" eaLnBrk="1" hangingPunct="1"/>
            <a:r>
              <a:rPr lang="de-DE" sz="1600" b="1" dirty="0">
                <a:solidFill>
                  <a:schemeClr val="tx1"/>
                </a:solidFill>
                <a:latin typeface="Arial" pitchFamily="34" charset="0"/>
                <a:cs typeface="Arial" pitchFamily="34" charset="0"/>
              </a:rPr>
              <a:t>Einsparungen pro Jahr:</a:t>
            </a:r>
          </a:p>
          <a:p>
            <a:pPr algn="just" eaLnBrk="1" hangingPunct="1"/>
            <a:r>
              <a:rPr lang="de-DE" sz="1600" b="1" dirty="0">
                <a:solidFill>
                  <a:schemeClr val="tx1"/>
                </a:solidFill>
                <a:latin typeface="Arial" pitchFamily="34" charset="0"/>
                <a:cs typeface="Arial" pitchFamily="34" charset="0"/>
              </a:rPr>
              <a:t>Geht man davon aus, dass pro Fahrzeugdurchgang mindestens ein asanetwork fähiges Gerät (z.B. AU Tester) eingesetzt wird, entstehen bei einem Stundenverrechnungssatz von € </a:t>
            </a:r>
            <a:r>
              <a:rPr lang="de-DE" sz="1600" b="1" dirty="0" smtClean="0">
                <a:latin typeface="Arial" pitchFamily="34" charset="0"/>
                <a:cs typeface="Arial" pitchFamily="34" charset="0"/>
              </a:rPr>
              <a:t>60</a:t>
            </a:r>
            <a:r>
              <a:rPr lang="de-DE" sz="1600" b="1" dirty="0" smtClean="0">
                <a:solidFill>
                  <a:schemeClr val="tx1"/>
                </a:solidFill>
                <a:latin typeface="Arial" pitchFamily="34" charset="0"/>
                <a:cs typeface="Arial" pitchFamily="34" charset="0"/>
              </a:rPr>
              <a:t>,00 </a:t>
            </a:r>
            <a:r>
              <a:rPr lang="de-DE" sz="1600" b="1" dirty="0">
                <a:solidFill>
                  <a:schemeClr val="tx1"/>
                </a:solidFill>
                <a:latin typeface="Arial" pitchFamily="34" charset="0"/>
                <a:cs typeface="Arial" pitchFamily="34" charset="0"/>
              </a:rPr>
              <a:t>allein durch den Wegfall der Eingabe von </a:t>
            </a:r>
            <a:r>
              <a:rPr lang="de-DE" sz="1600" b="1" dirty="0" smtClean="0">
                <a:solidFill>
                  <a:schemeClr val="tx1"/>
                </a:solidFill>
                <a:latin typeface="Arial" pitchFamily="34" charset="0"/>
                <a:cs typeface="Arial" pitchFamily="34" charset="0"/>
              </a:rPr>
              <a:t>Kunden- </a:t>
            </a:r>
            <a:r>
              <a:rPr lang="de-DE" sz="1600" b="1" dirty="0">
                <a:solidFill>
                  <a:schemeClr val="tx1"/>
                </a:solidFill>
                <a:latin typeface="Arial" pitchFamily="34" charset="0"/>
                <a:cs typeface="Arial" pitchFamily="34" charset="0"/>
              </a:rPr>
              <a:t>bzw. </a:t>
            </a:r>
            <a:r>
              <a:rPr lang="de-DE" sz="1600" b="1" dirty="0" smtClean="0">
                <a:solidFill>
                  <a:schemeClr val="tx1"/>
                </a:solidFill>
                <a:latin typeface="Arial" pitchFamily="34" charset="0"/>
                <a:cs typeface="Arial" pitchFamily="34" charset="0"/>
              </a:rPr>
              <a:t>Fahrzeugdaten plus Statistik (AU Plus) </a:t>
            </a:r>
            <a:r>
              <a:rPr lang="de-DE" sz="1600" b="1" dirty="0">
                <a:solidFill>
                  <a:schemeClr val="tx1"/>
                </a:solidFill>
                <a:latin typeface="Arial" pitchFamily="34" charset="0"/>
                <a:cs typeface="Arial" pitchFamily="34" charset="0"/>
              </a:rPr>
              <a:t>mit einem Zeitaufwand von ca. </a:t>
            </a:r>
            <a:r>
              <a:rPr lang="de-DE" sz="1600" b="1" dirty="0">
                <a:latin typeface="Arial" pitchFamily="34" charset="0"/>
                <a:cs typeface="Arial" pitchFamily="34" charset="0"/>
              </a:rPr>
              <a:t>8</a:t>
            </a:r>
            <a:r>
              <a:rPr lang="de-DE" sz="1600" b="1" dirty="0" smtClean="0">
                <a:solidFill>
                  <a:schemeClr val="tx1"/>
                </a:solidFill>
                <a:latin typeface="Arial" pitchFamily="34" charset="0"/>
                <a:cs typeface="Arial" pitchFamily="34" charset="0"/>
              </a:rPr>
              <a:t> </a:t>
            </a:r>
            <a:r>
              <a:rPr lang="de-DE" sz="1600" b="1" dirty="0">
                <a:solidFill>
                  <a:schemeClr val="tx1"/>
                </a:solidFill>
                <a:latin typeface="Arial" pitchFamily="34" charset="0"/>
                <a:cs typeface="Arial" pitchFamily="34" charset="0"/>
              </a:rPr>
              <a:t>Minuten  am jeweiligen Arbeitsplatz folgende anteilige Einsparungen:</a:t>
            </a:r>
          </a:p>
        </p:txBody>
      </p:sp>
      <p:sp>
        <p:nvSpPr>
          <p:cNvPr id="6" name="Rechteck 5"/>
          <p:cNvSpPr/>
          <p:nvPr/>
        </p:nvSpPr>
        <p:spPr>
          <a:xfrm>
            <a:off x="335458" y="3556759"/>
            <a:ext cx="7189326" cy="677108"/>
          </a:xfrm>
          <a:prstGeom prst="rect">
            <a:avLst/>
          </a:prstGeom>
          <a:ln w="6350">
            <a:solidFill>
              <a:schemeClr val="tx1"/>
            </a:solidFill>
          </a:ln>
        </p:spPr>
        <p:txBody>
          <a:bodyPr wrap="square">
            <a:spAutoFit/>
          </a:bodyPr>
          <a:lstStyle/>
          <a:p>
            <a:pPr algn="just">
              <a:defRPr/>
            </a:pPr>
            <a:r>
              <a:rPr lang="de-DE" sz="1600" b="1" dirty="0">
                <a:solidFill>
                  <a:srgbClr val="0000FF"/>
                </a:solidFill>
                <a:latin typeface="Arial" pitchFamily="34" charset="0"/>
                <a:ea typeface="Times New Roman" pitchFamily="18" charset="0"/>
                <a:cs typeface="Arial" pitchFamily="34" charset="0"/>
              </a:rPr>
              <a:t>Durchgängen    	   </a:t>
            </a:r>
            <a:r>
              <a:rPr lang="de-DE" sz="1600" b="1" dirty="0" smtClean="0">
                <a:solidFill>
                  <a:srgbClr val="0000FF"/>
                </a:solidFill>
                <a:latin typeface="Arial" pitchFamily="34" charset="0"/>
                <a:ea typeface="Times New Roman" pitchFamily="18" charset="0"/>
                <a:cs typeface="Arial" pitchFamily="34" charset="0"/>
              </a:rPr>
              <a:t>   10 </a:t>
            </a:r>
            <a:r>
              <a:rPr lang="de-DE" sz="1600" b="1" dirty="0">
                <a:solidFill>
                  <a:srgbClr val="0000FF"/>
                </a:solidFill>
                <a:latin typeface="Arial" pitchFamily="34" charset="0"/>
                <a:ea typeface="Times New Roman" pitchFamily="18" charset="0"/>
                <a:cs typeface="Arial" pitchFamily="34" charset="0"/>
              </a:rPr>
              <a:t>pro Tag	</a:t>
            </a:r>
            <a:r>
              <a:rPr lang="de-DE" sz="1600" b="1" dirty="0" smtClean="0">
                <a:solidFill>
                  <a:srgbClr val="0000FF"/>
                </a:solidFill>
                <a:latin typeface="Arial" pitchFamily="34" charset="0"/>
                <a:ea typeface="Times New Roman" pitchFamily="18" charset="0"/>
                <a:cs typeface="Arial" pitchFamily="34" charset="0"/>
              </a:rPr>
              <a:t>   20 </a:t>
            </a:r>
            <a:r>
              <a:rPr lang="de-DE" sz="1600" b="1" dirty="0">
                <a:solidFill>
                  <a:srgbClr val="0000FF"/>
                </a:solidFill>
                <a:latin typeface="Arial" pitchFamily="34" charset="0"/>
                <a:ea typeface="Times New Roman" pitchFamily="18" charset="0"/>
                <a:cs typeface="Arial" pitchFamily="34" charset="0"/>
              </a:rPr>
              <a:t>pro Tag	</a:t>
            </a:r>
            <a:r>
              <a:rPr lang="de-DE" sz="1600" b="1" dirty="0" smtClean="0">
                <a:solidFill>
                  <a:srgbClr val="0000FF"/>
                </a:solidFill>
                <a:latin typeface="Arial" pitchFamily="34" charset="0"/>
                <a:ea typeface="Times New Roman" pitchFamily="18" charset="0"/>
                <a:cs typeface="Arial" pitchFamily="34" charset="0"/>
              </a:rPr>
              <a:t>   35 </a:t>
            </a:r>
            <a:r>
              <a:rPr lang="de-DE" sz="1600" b="1" dirty="0">
                <a:solidFill>
                  <a:srgbClr val="0000FF"/>
                </a:solidFill>
                <a:latin typeface="Arial" pitchFamily="34" charset="0"/>
                <a:ea typeface="Times New Roman" pitchFamily="18" charset="0"/>
                <a:cs typeface="Arial" pitchFamily="34" charset="0"/>
              </a:rPr>
              <a:t>pro </a:t>
            </a:r>
            <a:r>
              <a:rPr lang="de-DE" sz="1600" b="1" dirty="0" smtClean="0">
                <a:solidFill>
                  <a:srgbClr val="0000FF"/>
                </a:solidFill>
                <a:latin typeface="Arial" pitchFamily="34" charset="0"/>
                <a:ea typeface="Times New Roman" pitchFamily="18" charset="0"/>
                <a:cs typeface="Arial" pitchFamily="34" charset="0"/>
              </a:rPr>
              <a:t>Tag</a:t>
            </a:r>
          </a:p>
          <a:p>
            <a:pPr algn="just">
              <a:defRPr/>
            </a:pPr>
            <a:endParaRPr lang="de-DE" sz="600" b="1" dirty="0">
              <a:latin typeface="Arial" pitchFamily="34" charset="0"/>
              <a:cs typeface="Arial" pitchFamily="34" charset="0"/>
            </a:endParaRPr>
          </a:p>
          <a:p>
            <a:pPr algn="just">
              <a:defRPr/>
            </a:pPr>
            <a:r>
              <a:rPr lang="de-DE" sz="1600" b="1" dirty="0">
                <a:solidFill>
                  <a:srgbClr val="FF0000"/>
                </a:solidFill>
                <a:latin typeface="Arial" pitchFamily="34" charset="0"/>
                <a:ea typeface="Times New Roman" pitchFamily="18" charset="0"/>
                <a:cs typeface="Arial" pitchFamily="34" charset="0"/>
              </a:rPr>
              <a:t>Einsparung / Jahr 	   </a:t>
            </a:r>
            <a:r>
              <a:rPr lang="de-DE" sz="1600" b="1" dirty="0" smtClean="0">
                <a:solidFill>
                  <a:srgbClr val="FF0000"/>
                </a:solidFill>
                <a:latin typeface="Arial" pitchFamily="34" charset="0"/>
                <a:ea typeface="Times New Roman" pitchFamily="18" charset="0"/>
                <a:cs typeface="Arial" pitchFamily="34" charset="0"/>
              </a:rPr>
              <a:t>  ca</a:t>
            </a:r>
            <a:r>
              <a:rPr lang="de-DE" sz="1600" b="1" dirty="0">
                <a:solidFill>
                  <a:srgbClr val="FF0000"/>
                </a:solidFill>
                <a:latin typeface="Arial" pitchFamily="34" charset="0"/>
                <a:ea typeface="Times New Roman" pitchFamily="18" charset="0"/>
                <a:cs typeface="Arial" pitchFamily="34" charset="0"/>
              </a:rPr>
              <a:t>. </a:t>
            </a:r>
            <a:r>
              <a:rPr lang="de-DE" sz="1600" b="1" dirty="0" smtClean="0">
                <a:solidFill>
                  <a:srgbClr val="FF0000"/>
                </a:solidFill>
                <a:latin typeface="Arial" pitchFamily="34" charset="0"/>
                <a:ea typeface="Times New Roman" pitchFamily="18" charset="0"/>
                <a:cs typeface="Arial" pitchFamily="34" charset="0"/>
              </a:rPr>
              <a:t>17.000 </a:t>
            </a:r>
            <a:r>
              <a:rPr lang="de-DE" sz="1600" b="1" dirty="0">
                <a:solidFill>
                  <a:srgbClr val="FF0000"/>
                </a:solidFill>
                <a:latin typeface="Arial" pitchFamily="34" charset="0"/>
                <a:ea typeface="Times New Roman" pitchFamily="18" charset="0"/>
                <a:cs typeface="Arial" pitchFamily="34" charset="0"/>
              </a:rPr>
              <a:t>€	</a:t>
            </a:r>
            <a:r>
              <a:rPr lang="de-DE" sz="1600" b="1" dirty="0" smtClean="0">
                <a:solidFill>
                  <a:srgbClr val="FF0000"/>
                </a:solidFill>
                <a:latin typeface="Arial" pitchFamily="34" charset="0"/>
                <a:ea typeface="Times New Roman" pitchFamily="18" charset="0"/>
                <a:cs typeface="Arial" pitchFamily="34" charset="0"/>
              </a:rPr>
              <a:t>  ca</a:t>
            </a:r>
            <a:r>
              <a:rPr lang="de-DE" sz="1600" b="1" dirty="0">
                <a:solidFill>
                  <a:srgbClr val="FF0000"/>
                </a:solidFill>
                <a:latin typeface="Arial" pitchFamily="34" charset="0"/>
                <a:ea typeface="Times New Roman" pitchFamily="18" charset="0"/>
                <a:cs typeface="Arial" pitchFamily="34" charset="0"/>
              </a:rPr>
              <a:t>.  </a:t>
            </a:r>
            <a:r>
              <a:rPr lang="de-DE" sz="1600" b="1" dirty="0" smtClean="0">
                <a:solidFill>
                  <a:srgbClr val="FF0000"/>
                </a:solidFill>
                <a:latin typeface="Arial" pitchFamily="34" charset="0"/>
                <a:ea typeface="Times New Roman" pitchFamily="18" charset="0"/>
                <a:cs typeface="Arial" pitchFamily="34" charset="0"/>
              </a:rPr>
              <a:t>35.000 </a:t>
            </a:r>
            <a:r>
              <a:rPr lang="de-DE" sz="1600" b="1" dirty="0">
                <a:solidFill>
                  <a:srgbClr val="FF0000"/>
                </a:solidFill>
                <a:latin typeface="Arial" pitchFamily="34" charset="0"/>
                <a:ea typeface="Times New Roman" pitchFamily="18" charset="0"/>
                <a:cs typeface="Arial" pitchFamily="34" charset="0"/>
              </a:rPr>
              <a:t>€	</a:t>
            </a:r>
            <a:r>
              <a:rPr lang="de-DE" sz="1600" b="1" dirty="0" smtClean="0">
                <a:solidFill>
                  <a:srgbClr val="FF0000"/>
                </a:solidFill>
                <a:latin typeface="Arial" pitchFamily="34" charset="0"/>
                <a:ea typeface="Times New Roman" pitchFamily="18" charset="0"/>
                <a:cs typeface="Arial" pitchFamily="34" charset="0"/>
              </a:rPr>
              <a:t>  ca</a:t>
            </a:r>
            <a:r>
              <a:rPr lang="de-DE" sz="1600" b="1" dirty="0">
                <a:solidFill>
                  <a:srgbClr val="FF0000"/>
                </a:solidFill>
                <a:latin typeface="Arial" pitchFamily="34" charset="0"/>
                <a:ea typeface="Times New Roman" pitchFamily="18" charset="0"/>
                <a:cs typeface="Arial" pitchFamily="34" charset="0"/>
              </a:rPr>
              <a:t>.  </a:t>
            </a:r>
            <a:r>
              <a:rPr lang="de-DE" sz="1600" b="1" dirty="0" smtClean="0">
                <a:solidFill>
                  <a:srgbClr val="FF0000"/>
                </a:solidFill>
                <a:latin typeface="Arial" pitchFamily="34" charset="0"/>
                <a:ea typeface="Times New Roman" pitchFamily="18" charset="0"/>
                <a:cs typeface="Arial" pitchFamily="34" charset="0"/>
              </a:rPr>
              <a:t>60.000 </a:t>
            </a:r>
            <a:r>
              <a:rPr lang="de-DE" sz="1600" b="1" dirty="0">
                <a:solidFill>
                  <a:srgbClr val="FF0000"/>
                </a:solidFill>
                <a:latin typeface="Arial" pitchFamily="34" charset="0"/>
                <a:ea typeface="Times New Roman" pitchFamily="18" charset="0"/>
                <a:cs typeface="Arial" pitchFamily="34" charset="0"/>
              </a:rPr>
              <a:t>€</a:t>
            </a:r>
            <a:endParaRPr lang="de-DE" sz="1600" b="1" dirty="0">
              <a:solidFill>
                <a:srgbClr val="FF0000"/>
              </a:solidFill>
              <a:latin typeface="Arial" pitchFamily="34" charset="0"/>
              <a:cs typeface="Arial" pitchFamily="34" charset="0"/>
            </a:endParaRPr>
          </a:p>
        </p:txBody>
      </p:sp>
      <p:sp>
        <p:nvSpPr>
          <p:cNvPr id="12" name="Rechteck 11"/>
          <p:cNvSpPr/>
          <p:nvPr/>
        </p:nvSpPr>
        <p:spPr>
          <a:xfrm>
            <a:off x="296793" y="4725144"/>
            <a:ext cx="7272808" cy="1077218"/>
          </a:xfrm>
          <a:prstGeom prst="rect">
            <a:avLst/>
          </a:prstGeom>
        </p:spPr>
        <p:txBody>
          <a:bodyPr wrap="square">
            <a:spAutoFit/>
          </a:bodyPr>
          <a:lstStyle/>
          <a:p>
            <a:pPr algn="just">
              <a:defRPr/>
            </a:pPr>
            <a:r>
              <a:rPr lang="de-DE" sz="1600" b="1" dirty="0">
                <a:latin typeface="Arial" pitchFamily="34" charset="0"/>
                <a:cs typeface="Arial" pitchFamily="34" charset="0"/>
              </a:rPr>
              <a:t>Nicht berücksichtigt sind bei dieser Kalkulation zusätzliche Einsparungen durch </a:t>
            </a:r>
            <a:r>
              <a:rPr lang="de-DE" sz="1600" b="1" dirty="0" smtClean="0">
                <a:latin typeface="Arial" pitchFamily="34" charset="0"/>
                <a:cs typeface="Arial" pitchFamily="34" charset="0"/>
              </a:rPr>
              <a:t>schnelleren </a:t>
            </a:r>
            <a:r>
              <a:rPr lang="de-DE" sz="1600" b="1" dirty="0">
                <a:latin typeface="Arial" pitchFamily="34" charset="0"/>
                <a:cs typeface="Arial" pitchFamily="34" charset="0"/>
              </a:rPr>
              <a:t>Fahrzeugdurchlauf, Reduzierung von Eingabefehlern und Wartezeiten, </a:t>
            </a:r>
            <a:r>
              <a:rPr lang="de-DE" sz="1600" b="1" dirty="0" smtClean="0">
                <a:latin typeface="Arial" pitchFamily="34" charset="0"/>
                <a:cs typeface="Arial" pitchFamily="34" charset="0"/>
              </a:rPr>
              <a:t>Reduzierung </a:t>
            </a:r>
            <a:r>
              <a:rPr lang="de-DE" sz="1600" b="1" dirty="0">
                <a:latin typeface="Arial" pitchFamily="34" charset="0"/>
                <a:cs typeface="Arial" pitchFamily="34" charset="0"/>
              </a:rPr>
              <a:t>von unnötigen </a:t>
            </a:r>
            <a:r>
              <a:rPr lang="de-DE" sz="1600" b="1" dirty="0" err="1" smtClean="0">
                <a:latin typeface="Arial" pitchFamily="34" charset="0"/>
                <a:cs typeface="Arial" pitchFamily="34" charset="0"/>
              </a:rPr>
              <a:t>organi-satorischen</a:t>
            </a:r>
            <a:r>
              <a:rPr lang="de-DE" sz="1600" b="1" dirty="0" smtClean="0">
                <a:latin typeface="Arial" pitchFamily="34" charset="0"/>
                <a:cs typeface="Arial" pitchFamily="34" charset="0"/>
              </a:rPr>
              <a:t> </a:t>
            </a:r>
            <a:r>
              <a:rPr lang="de-DE" sz="1600" b="1" dirty="0">
                <a:latin typeface="Arial" pitchFamily="34" charset="0"/>
                <a:cs typeface="Arial" pitchFamily="34" charset="0"/>
              </a:rPr>
              <a:t>Arbeiten.</a:t>
            </a:r>
          </a:p>
        </p:txBody>
      </p:sp>
      <p:sp>
        <p:nvSpPr>
          <p:cNvPr id="13" name="Rechteck 12"/>
          <p:cNvSpPr/>
          <p:nvPr/>
        </p:nvSpPr>
        <p:spPr>
          <a:xfrm>
            <a:off x="335458" y="4295402"/>
            <a:ext cx="7189326" cy="276999"/>
          </a:xfrm>
          <a:prstGeom prst="rect">
            <a:avLst/>
          </a:prstGeom>
        </p:spPr>
        <p:txBody>
          <a:bodyPr wrap="square">
            <a:spAutoFit/>
          </a:bodyPr>
          <a:lstStyle/>
          <a:p>
            <a:pPr algn="just"/>
            <a:r>
              <a:rPr lang="de-DE" sz="1200" b="1" dirty="0">
                <a:latin typeface="Arial" pitchFamily="34" charset="0"/>
                <a:cs typeface="Arial" pitchFamily="34" charset="0"/>
              </a:rPr>
              <a:t>(Durchschn. Werkstattdurchgänge p. Monat: 195, </a:t>
            </a:r>
            <a:r>
              <a:rPr lang="de-DE" sz="1200" b="1" dirty="0" smtClean="0">
                <a:latin typeface="Arial" pitchFamily="34" charset="0"/>
                <a:cs typeface="Arial" pitchFamily="34" charset="0"/>
              </a:rPr>
              <a:t> freie Werkst. </a:t>
            </a:r>
            <a:r>
              <a:rPr lang="de-DE" sz="1200" b="1" dirty="0">
                <a:latin typeface="Arial" pitchFamily="34" charset="0"/>
                <a:cs typeface="Arial" pitchFamily="34" charset="0"/>
              </a:rPr>
              <a:t>132 / </a:t>
            </a:r>
            <a:r>
              <a:rPr lang="de-DE" sz="1200" b="1" dirty="0" err="1">
                <a:latin typeface="Arial" pitchFamily="34" charset="0"/>
                <a:cs typeface="Arial" pitchFamily="34" charset="0"/>
              </a:rPr>
              <a:t>fabrikatsgeb</a:t>
            </a:r>
            <a:r>
              <a:rPr lang="de-DE" sz="1200" b="1" dirty="0">
                <a:latin typeface="Arial" pitchFamily="34" charset="0"/>
                <a:cs typeface="Arial" pitchFamily="34" charset="0"/>
              </a:rPr>
              <a:t>.: 262)</a:t>
            </a:r>
          </a:p>
        </p:txBody>
      </p:sp>
    </p:spTree>
    <p:extLst>
      <p:ext uri="{BB962C8B-B14F-4D97-AF65-F5344CB8AC3E}">
        <p14:creationId xmlns:p14="http://schemas.microsoft.com/office/powerpoint/2010/main" val="20641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902474" cy="1215717"/>
          </a:xfrm>
          <a:prstGeom prst="rect">
            <a:avLst/>
          </a:prstGeom>
          <a:noFill/>
        </p:spPr>
        <p:txBody>
          <a:bodyPr wrap="square" rtlCol="0">
            <a:spAutoFit/>
          </a:bodyPr>
          <a:lstStyle/>
          <a:p>
            <a:r>
              <a:rPr lang="de-DE" sz="900" i="1" dirty="0" smtClean="0">
                <a:solidFill>
                  <a:srgbClr val="0000FF"/>
                </a:solidFill>
                <a:latin typeface="Arial Black" pitchFamily="34" charset="0"/>
              </a:rPr>
              <a:t>				</a:t>
            </a:r>
          </a:p>
          <a:p>
            <a:r>
              <a:rPr lang="de-DE" sz="2400" i="1" dirty="0">
                <a:solidFill>
                  <a:srgbClr val="0000FF"/>
                </a:solidFill>
                <a:latin typeface="Arial Black" pitchFamily="34" charset="0"/>
              </a:rPr>
              <a:t>	</a:t>
            </a:r>
            <a:r>
              <a:rPr lang="de-DE" sz="2400" i="1" dirty="0" smtClean="0">
                <a:solidFill>
                  <a:srgbClr val="0000FF"/>
                </a:solidFill>
                <a:latin typeface="Arial Black" pitchFamily="34" charset="0"/>
              </a:rPr>
              <a:t>			asanetwork</a:t>
            </a:r>
          </a:p>
          <a:p>
            <a:endParaRPr lang="de-DE" sz="2000" b="1" i="1" dirty="0" smtClean="0">
              <a:solidFill>
                <a:srgbClr val="0000FF"/>
              </a:solidFill>
              <a:latin typeface="Arial" pitchFamily="34" charset="0"/>
              <a:cs typeface="Arial" pitchFamily="34" charset="0"/>
            </a:endParaRP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12</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235128">
            <a:off x="587249" y="471215"/>
            <a:ext cx="2886843" cy="2754792"/>
          </a:xfrm>
          <a:prstGeom prst="rect">
            <a:avLst/>
          </a:prstGeom>
        </p:spPr>
      </p:pic>
      <p:sp>
        <p:nvSpPr>
          <p:cNvPr id="6" name="Rechteck 5"/>
          <p:cNvSpPr/>
          <p:nvPr/>
        </p:nvSpPr>
        <p:spPr>
          <a:xfrm>
            <a:off x="411421" y="3573016"/>
            <a:ext cx="7169942" cy="1323439"/>
          </a:xfrm>
          <a:prstGeom prst="rect">
            <a:avLst/>
          </a:prstGeom>
        </p:spPr>
        <p:txBody>
          <a:bodyPr wrap="square">
            <a:spAutoFit/>
          </a:bodyPr>
          <a:lstStyle/>
          <a:p>
            <a:pPr algn="just"/>
            <a:r>
              <a:rPr lang="de-DE" sz="1600" b="1" dirty="0">
                <a:latin typeface="Arial" pitchFamily="34" charset="0"/>
                <a:cs typeface="Arial" pitchFamily="34" charset="0"/>
              </a:rPr>
              <a:t>In der neuen Bremsenprüfstandsrichtlinie des </a:t>
            </a:r>
            <a:r>
              <a:rPr lang="de-DE" sz="1600" b="1" dirty="0" smtClean="0">
                <a:latin typeface="Arial" pitchFamily="34" charset="0"/>
                <a:cs typeface="Arial" pitchFamily="34" charset="0"/>
              </a:rPr>
              <a:t>Bundesministerium </a:t>
            </a:r>
            <a:r>
              <a:rPr lang="de-DE" sz="1600" b="1" dirty="0">
                <a:latin typeface="Arial" pitchFamily="34" charset="0"/>
                <a:cs typeface="Arial" pitchFamily="34" charset="0"/>
              </a:rPr>
              <a:t>für Verkehr, Bau und Stadtentwicklung (BMVBS) müssen </a:t>
            </a:r>
            <a:r>
              <a:rPr lang="de-DE" sz="1600" b="1">
                <a:latin typeface="Arial" pitchFamily="34" charset="0"/>
                <a:cs typeface="Arial" pitchFamily="34" charset="0"/>
              </a:rPr>
              <a:t>alle </a:t>
            </a:r>
            <a:r>
              <a:rPr lang="de-DE" sz="1600" b="1" smtClean="0">
                <a:latin typeface="Arial" pitchFamily="34" charset="0"/>
                <a:cs typeface="Arial" pitchFamily="34" charset="0"/>
              </a:rPr>
              <a:t>Bremsen-prüfstände</a:t>
            </a:r>
            <a:r>
              <a:rPr lang="de-DE" sz="1600" b="1" dirty="0">
                <a:latin typeface="Arial" pitchFamily="34" charset="0"/>
                <a:cs typeface="Arial" pitchFamily="34" charset="0"/>
              </a:rPr>
              <a:t>, die im Rahmen der HU nach §29 StVZO in den Untersuchungsstellen verwendet werden, über die </a:t>
            </a:r>
            <a:r>
              <a:rPr lang="de-DE" sz="1600" b="1" i="1" dirty="0">
                <a:latin typeface="Arial" pitchFamily="34" charset="0"/>
                <a:cs typeface="Arial" pitchFamily="34" charset="0"/>
              </a:rPr>
              <a:t>asanetwork-livestream-Schnittstelle</a:t>
            </a:r>
            <a:r>
              <a:rPr lang="de-DE" sz="1600" b="1" dirty="0">
                <a:latin typeface="Arial" pitchFamily="34" charset="0"/>
                <a:cs typeface="Arial" pitchFamily="34" charset="0"/>
              </a:rPr>
              <a:t> als standardisierte Datenschnittstelle </a:t>
            </a:r>
            <a:r>
              <a:rPr lang="de-DE" sz="1600" b="1" dirty="0" smtClean="0">
                <a:latin typeface="Arial" pitchFamily="34" charset="0"/>
                <a:cs typeface="Arial" pitchFamily="34" charset="0"/>
              </a:rPr>
              <a:t>verfügen.</a:t>
            </a:r>
            <a:endParaRPr lang="de-DE" sz="1600" b="1" dirty="0">
              <a:latin typeface="Arial" pitchFamily="34" charset="0"/>
              <a:cs typeface="Arial" pitchFamily="34" charset="0"/>
            </a:endParaRPr>
          </a:p>
        </p:txBody>
      </p:sp>
      <p:sp>
        <p:nvSpPr>
          <p:cNvPr id="10" name="Rechteck 9"/>
          <p:cNvSpPr/>
          <p:nvPr/>
        </p:nvSpPr>
        <p:spPr>
          <a:xfrm>
            <a:off x="411421" y="5013176"/>
            <a:ext cx="7169942" cy="1077218"/>
          </a:xfrm>
          <a:prstGeom prst="rect">
            <a:avLst/>
          </a:prstGeom>
        </p:spPr>
        <p:txBody>
          <a:bodyPr wrap="square">
            <a:spAutoFit/>
          </a:bodyPr>
          <a:lstStyle/>
          <a:p>
            <a:pPr algn="just"/>
            <a:r>
              <a:rPr lang="de-DE" sz="1600" b="1" dirty="0">
                <a:latin typeface="Arial" pitchFamily="34" charset="0"/>
                <a:cs typeface="Arial" pitchFamily="34" charset="0"/>
              </a:rPr>
              <a:t>Bei </a:t>
            </a:r>
            <a:r>
              <a:rPr lang="de-DE" sz="1600" b="1" i="1" dirty="0" smtClean="0">
                <a:solidFill>
                  <a:srgbClr val="0000FF"/>
                </a:solidFill>
                <a:latin typeface="Arial" pitchFamily="34" charset="0"/>
                <a:cs typeface="Arial" pitchFamily="34" charset="0"/>
              </a:rPr>
              <a:t>asanetwork</a:t>
            </a:r>
            <a:r>
              <a:rPr lang="de-DE" sz="1600" b="1" dirty="0" smtClean="0">
                <a:latin typeface="Arial" pitchFamily="34" charset="0"/>
                <a:cs typeface="Arial" pitchFamily="34" charset="0"/>
              </a:rPr>
              <a:t> </a:t>
            </a:r>
            <a:r>
              <a:rPr lang="de-DE" sz="1600" b="1" i="1" dirty="0" smtClean="0">
                <a:solidFill>
                  <a:srgbClr val="0000FF"/>
                </a:solidFill>
                <a:latin typeface="Arial" pitchFamily="34" charset="0"/>
                <a:cs typeface="Arial" pitchFamily="34" charset="0"/>
              </a:rPr>
              <a:t>livestream</a:t>
            </a:r>
            <a:r>
              <a:rPr lang="de-DE" sz="1600" b="1" dirty="0" smtClean="0">
                <a:solidFill>
                  <a:srgbClr val="0000FF"/>
                </a:solidFill>
                <a:latin typeface="Arial" pitchFamily="34" charset="0"/>
                <a:cs typeface="Arial" pitchFamily="34" charset="0"/>
              </a:rPr>
              <a:t> </a:t>
            </a:r>
            <a:r>
              <a:rPr lang="de-DE" sz="1600" b="1" dirty="0">
                <a:latin typeface="Arial" pitchFamily="34" charset="0"/>
                <a:cs typeface="Arial" pitchFamily="34" charset="0"/>
              </a:rPr>
              <a:t>handelt es sich um eine abgewandelte, vereinfachte Version der asanetwork-Standardschnittstelle, </a:t>
            </a:r>
            <a:r>
              <a:rPr lang="de-DE" sz="1600" b="1" dirty="0" err="1" smtClean="0">
                <a:latin typeface="Arial" pitchFamily="34" charset="0"/>
                <a:cs typeface="Arial" pitchFamily="34" charset="0"/>
              </a:rPr>
              <a:t>diespeziell</a:t>
            </a:r>
            <a:r>
              <a:rPr lang="de-DE" sz="1600" b="1" dirty="0" smtClean="0">
                <a:latin typeface="Arial" pitchFamily="34" charset="0"/>
                <a:cs typeface="Arial" pitchFamily="34" charset="0"/>
              </a:rPr>
              <a:t> </a:t>
            </a:r>
            <a:r>
              <a:rPr lang="de-DE" sz="1600" b="1" dirty="0">
                <a:latin typeface="Arial" pitchFamily="34" charset="0"/>
                <a:cs typeface="Arial" pitchFamily="34" charset="0"/>
              </a:rPr>
              <a:t>der </a:t>
            </a:r>
            <a:r>
              <a:rPr lang="de-DE" sz="1600" b="1" dirty="0" smtClean="0">
                <a:latin typeface="Arial" pitchFamily="34" charset="0"/>
                <a:cs typeface="Arial" pitchFamily="34" charset="0"/>
              </a:rPr>
              <a:t>Bremsenprüfstandsrichtlinie angepasst </a:t>
            </a:r>
            <a:r>
              <a:rPr lang="de-DE" sz="1600" b="1" dirty="0">
                <a:latin typeface="Arial" pitchFamily="34" charset="0"/>
                <a:cs typeface="Arial" pitchFamily="34" charset="0"/>
              </a:rPr>
              <a:t>und veröffentlicht wurde. Für diesen Einsatz steht die Schnittstelle kostenlos zur </a:t>
            </a:r>
            <a:r>
              <a:rPr lang="de-DE" sz="1600" b="1" dirty="0" smtClean="0">
                <a:latin typeface="Arial" pitchFamily="34" charset="0"/>
                <a:cs typeface="Arial" pitchFamily="34" charset="0"/>
              </a:rPr>
              <a:t>Verfügung.</a:t>
            </a:r>
            <a:endParaRPr lang="de-DE" sz="1600" b="1" dirty="0">
              <a:latin typeface="Arial" pitchFamily="34" charset="0"/>
              <a:cs typeface="Arial" pitchFamily="34" charset="0"/>
            </a:endParaRPr>
          </a:p>
        </p:txBody>
      </p:sp>
    </p:spTree>
    <p:extLst>
      <p:ext uri="{BB962C8B-B14F-4D97-AF65-F5344CB8AC3E}">
        <p14:creationId xmlns:p14="http://schemas.microsoft.com/office/powerpoint/2010/main" val="4569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13</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grpSp>
        <p:nvGrpSpPr>
          <p:cNvPr id="8" name="Gruppieren 4"/>
          <p:cNvGrpSpPr>
            <a:grpSpLocks/>
          </p:cNvGrpSpPr>
          <p:nvPr/>
        </p:nvGrpSpPr>
        <p:grpSpPr bwMode="auto">
          <a:xfrm>
            <a:off x="539750" y="2852738"/>
            <a:ext cx="7058025" cy="3289300"/>
            <a:chOff x="78929" y="2700338"/>
            <a:chExt cx="7518400" cy="3441372"/>
          </a:xfrm>
        </p:grpSpPr>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929" y="2700338"/>
              <a:ext cx="7518400" cy="30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 y="2700338"/>
              <a:ext cx="7518400" cy="317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Grafik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87624" y="4919993"/>
              <a:ext cx="1440160"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p:nvSpPr>
          <p:spPr>
            <a:xfrm>
              <a:off x="1331996" y="5879289"/>
              <a:ext cx="936841" cy="262421"/>
            </a:xfrm>
            <a:prstGeom prst="rect">
              <a:avLst/>
            </a:prstGeom>
            <a:noFill/>
          </p:spPr>
          <p:txBody>
            <a:bodyPr>
              <a:spAutoFit/>
            </a:bodyPr>
            <a:lstStyle/>
            <a:p>
              <a:pPr eaLnBrk="1" hangingPunct="1">
                <a:defRPr/>
              </a:pPr>
              <a:r>
                <a:rPr lang="de-DE" sz="1050" dirty="0">
                  <a:solidFill>
                    <a:schemeClr val="accent5">
                      <a:lumMod val="25000"/>
                    </a:schemeClr>
                  </a:solidFill>
                </a:rPr>
                <a:t>PTI-TOOL</a:t>
              </a:r>
            </a:p>
          </p:txBody>
        </p:sp>
      </p:grpSp>
      <p:sp>
        <p:nvSpPr>
          <p:cNvPr id="14" name="Rechteck 13"/>
          <p:cNvSpPr/>
          <p:nvPr/>
        </p:nvSpPr>
        <p:spPr>
          <a:xfrm>
            <a:off x="395536" y="1340768"/>
            <a:ext cx="6950479" cy="369332"/>
          </a:xfrm>
          <a:prstGeom prst="rect">
            <a:avLst/>
          </a:prstGeom>
        </p:spPr>
        <p:txBody>
          <a:bodyPr wrap="square">
            <a:spAutoFit/>
          </a:bodyPr>
          <a:lstStyle/>
          <a:p>
            <a:pPr eaLnBrk="0" hangingPunct="0">
              <a:defRPr/>
            </a:pPr>
            <a:r>
              <a:rPr lang="de-DE" b="1" i="1" dirty="0">
                <a:solidFill>
                  <a:srgbClr val="0000FF"/>
                </a:solidFill>
                <a:effectLst>
                  <a:outerShdw blurRad="38100" dist="38100" dir="2700000" algn="tl">
                    <a:srgbClr val="C0C0C0"/>
                  </a:outerShdw>
                </a:effectLst>
                <a:latin typeface="Arial" pitchFamily="34" charset="0"/>
                <a:cs typeface="Arial" pitchFamily="34" charset="0"/>
              </a:rPr>
              <a:t>a</a:t>
            </a:r>
            <a:r>
              <a:rPr lang="de-DE" b="1" i="1" dirty="0" smtClean="0">
                <a:solidFill>
                  <a:srgbClr val="0000FF"/>
                </a:solidFill>
                <a:effectLst>
                  <a:outerShdw blurRad="38100" dist="38100" dir="2700000" algn="tl">
                    <a:srgbClr val="C0C0C0"/>
                  </a:outerShdw>
                </a:effectLst>
                <a:latin typeface="Arial" pitchFamily="34" charset="0"/>
                <a:cs typeface="Arial" pitchFamily="34" charset="0"/>
              </a:rPr>
              <a:t>sanetwork livestream</a:t>
            </a:r>
            <a:endParaRPr lang="de-DE" b="1" i="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6" name="Rechteck 5"/>
          <p:cNvSpPr/>
          <p:nvPr/>
        </p:nvSpPr>
        <p:spPr>
          <a:xfrm>
            <a:off x="430635" y="1898680"/>
            <a:ext cx="1864613" cy="369332"/>
          </a:xfrm>
          <a:prstGeom prst="rect">
            <a:avLst/>
          </a:prstGeom>
        </p:spPr>
        <p:txBody>
          <a:bodyPr wrap="none">
            <a:spAutoFit/>
          </a:bodyPr>
          <a:lstStyle/>
          <a:p>
            <a:r>
              <a:rPr lang="de-DE" b="1" dirty="0">
                <a:solidFill>
                  <a:srgbClr val="0000FF"/>
                </a:solidFill>
                <a:effectLst>
                  <a:outerShdw blurRad="38100" dist="38100" dir="2700000" algn="tl">
                    <a:srgbClr val="000000">
                      <a:alpha val="43137"/>
                    </a:srgbClr>
                  </a:outerShdw>
                </a:effectLst>
                <a:latin typeface="Arial" pitchFamily="34" charset="0"/>
                <a:cs typeface="Arial" pitchFamily="34" charset="0"/>
              </a:rPr>
              <a:t>Lösungsansatz</a:t>
            </a:r>
            <a:endParaRPr lang="de-DE"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15" name="Grafik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86724" y="5408437"/>
            <a:ext cx="1046567" cy="965552"/>
          </a:xfrm>
          <a:prstGeom prst="rect">
            <a:avLst/>
          </a:prstGeom>
        </p:spPr>
      </p:pic>
      <p:sp>
        <p:nvSpPr>
          <p:cNvPr id="16" name="Textfeld 15"/>
          <p:cNvSpPr txBox="1"/>
          <p:nvPr/>
        </p:nvSpPr>
        <p:spPr>
          <a:xfrm>
            <a:off x="611560" y="2636912"/>
            <a:ext cx="6783462" cy="369332"/>
          </a:xfrm>
          <a:prstGeom prst="rect">
            <a:avLst/>
          </a:prstGeom>
          <a:noFill/>
        </p:spPr>
        <p:txBody>
          <a:bodyPr wrap="square" rtlCol="0">
            <a:spAutoFit/>
          </a:bodyPr>
          <a:lstStyle/>
          <a:p>
            <a:r>
              <a:rPr lang="de-DE" dirty="0" smtClean="0"/>
              <a:t>Prüfingenieur				  Werkstatt</a:t>
            </a:r>
            <a:endParaRPr lang="de-DE" dirty="0"/>
          </a:p>
        </p:txBody>
      </p:sp>
    </p:spTree>
    <p:extLst>
      <p:ext uri="{BB962C8B-B14F-4D97-AF65-F5344CB8AC3E}">
        <p14:creationId xmlns:p14="http://schemas.microsoft.com/office/powerpoint/2010/main" val="4569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14</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6724" y="5408437"/>
            <a:ext cx="1046567" cy="965552"/>
          </a:xfrm>
          <a:prstGeom prst="rect">
            <a:avLst/>
          </a:prstGeom>
        </p:spPr>
      </p:pic>
      <p:sp>
        <p:nvSpPr>
          <p:cNvPr id="6" name="Rechteck 5"/>
          <p:cNvSpPr/>
          <p:nvPr/>
        </p:nvSpPr>
        <p:spPr>
          <a:xfrm>
            <a:off x="395536" y="1844824"/>
            <a:ext cx="7185193" cy="4031873"/>
          </a:xfrm>
          <a:prstGeom prst="rect">
            <a:avLst/>
          </a:prstGeom>
        </p:spPr>
        <p:txBody>
          <a:bodyPr wrap="square">
            <a:spAutoFit/>
          </a:bodyPr>
          <a:lstStyle/>
          <a:p>
            <a:pPr algn="just"/>
            <a:r>
              <a:rPr lang="de-DE" sz="1600" b="1" dirty="0">
                <a:latin typeface="Arial" pitchFamily="34" charset="0"/>
                <a:cs typeface="Arial" pitchFamily="34" charset="0"/>
              </a:rPr>
              <a:t>Seit dem Inkrafttreten dieser Richtlinie im Oktober 2011 haben die Gerätehersteller </a:t>
            </a:r>
            <a:r>
              <a:rPr lang="de-DE" sz="1600" b="1" dirty="0" smtClean="0">
                <a:latin typeface="Arial" pitchFamily="34" charset="0"/>
                <a:cs typeface="Arial" pitchFamily="34" charset="0"/>
              </a:rPr>
              <a:t>permanent Sachkundige </a:t>
            </a:r>
            <a:r>
              <a:rPr lang="de-DE" sz="1600" b="1" dirty="0">
                <a:latin typeface="Arial" pitchFamily="34" charset="0"/>
                <a:cs typeface="Arial" pitchFamily="34" charset="0"/>
              </a:rPr>
              <a:t>für die Stückprüfung geschult. Neben den Kundendiensttechnikern der Gerätehersteller wurden Mitarbeiter des Fachgroßhandels und der Prüforganisationen nach den neuen Richtlinien auf Ihren Geräten geschult. Hilfreich war dabei vor allem die im Auftrag der Gerätehersteller neu entwickelte Prüfsoftware </a:t>
            </a:r>
            <a:r>
              <a:rPr lang="de-DE" sz="1600" b="1" i="1" dirty="0">
                <a:solidFill>
                  <a:srgbClr val="0000FF"/>
                </a:solidFill>
                <a:latin typeface="Arial" pitchFamily="34" charset="0"/>
                <a:cs typeface="Arial" pitchFamily="34" charset="0"/>
              </a:rPr>
              <a:t>livestream </a:t>
            </a:r>
            <a:r>
              <a:rPr lang="de-DE" sz="1600" b="1" i="1" dirty="0" err="1">
                <a:solidFill>
                  <a:srgbClr val="0000FF"/>
                </a:solidFill>
                <a:latin typeface="Arial" pitchFamily="34" charset="0"/>
                <a:cs typeface="Arial" pitchFamily="34" charset="0"/>
              </a:rPr>
              <a:t>Validator</a:t>
            </a:r>
            <a:r>
              <a:rPr lang="de-DE" sz="1600" b="1" dirty="0">
                <a:latin typeface="Arial" pitchFamily="34" charset="0"/>
                <a:cs typeface="Arial" pitchFamily="34" charset="0"/>
              </a:rPr>
              <a:t>. Bei den Schulungen hat sich gezeigt, dass der Einsatz dieser Prüfsoftware die Stückprüfung wesentlich erleichtert und die Technik einwandfrei funktioniert. Den nun anstehenden </a:t>
            </a:r>
            <a:r>
              <a:rPr lang="de-DE" sz="1600" b="1" dirty="0" smtClean="0">
                <a:latin typeface="Arial" pitchFamily="34" charset="0"/>
                <a:cs typeface="Arial" pitchFamily="34" charset="0"/>
              </a:rPr>
              <a:t>Stück-prüfungen </a:t>
            </a:r>
            <a:r>
              <a:rPr lang="de-DE" sz="1600" b="1" dirty="0">
                <a:latin typeface="Arial" pitchFamily="34" charset="0"/>
                <a:cs typeface="Arial" pitchFamily="34" charset="0"/>
              </a:rPr>
              <a:t>der seit 2011 neu in den Verkehr gebrachten </a:t>
            </a:r>
            <a:r>
              <a:rPr lang="de-DE" sz="1600" b="1" dirty="0" smtClean="0">
                <a:latin typeface="Arial" pitchFamily="34" charset="0"/>
                <a:cs typeface="Arial" pitchFamily="34" charset="0"/>
              </a:rPr>
              <a:t>Bremsen-</a:t>
            </a:r>
            <a:r>
              <a:rPr lang="de-DE" sz="1600" b="1" dirty="0" err="1" smtClean="0">
                <a:latin typeface="Arial" pitchFamily="34" charset="0"/>
                <a:cs typeface="Arial" pitchFamily="34" charset="0"/>
              </a:rPr>
              <a:t>prüfstände</a:t>
            </a:r>
            <a:r>
              <a:rPr lang="de-DE" sz="1600" b="1" dirty="0" smtClean="0">
                <a:latin typeface="Arial" pitchFamily="34" charset="0"/>
                <a:cs typeface="Arial" pitchFamily="34" charset="0"/>
              </a:rPr>
              <a:t> </a:t>
            </a:r>
            <a:r>
              <a:rPr lang="de-DE" sz="1600" b="1" dirty="0">
                <a:latin typeface="Arial" pitchFamily="34" charset="0"/>
                <a:cs typeface="Arial" pitchFamily="34" charset="0"/>
              </a:rPr>
              <a:t>können die Sachkundigen somit gelassen entgegensehen.</a:t>
            </a:r>
          </a:p>
          <a:p>
            <a:pPr algn="just"/>
            <a:r>
              <a:rPr lang="de-DE" sz="1600" b="1" dirty="0">
                <a:latin typeface="Arial" pitchFamily="34" charset="0"/>
                <a:cs typeface="Arial" pitchFamily="34" charset="0"/>
              </a:rPr>
              <a:t> </a:t>
            </a:r>
          </a:p>
          <a:p>
            <a:pPr algn="just"/>
            <a:r>
              <a:rPr lang="de-DE" sz="1600" b="1" dirty="0">
                <a:latin typeface="Arial" pitchFamily="34" charset="0"/>
                <a:cs typeface="Arial" pitchFamily="34" charset="0"/>
              </a:rPr>
              <a:t>Generell muss in Verbindung mit der </a:t>
            </a:r>
            <a:r>
              <a:rPr lang="de-DE" sz="1600" b="1" i="1" dirty="0">
                <a:latin typeface="Arial" pitchFamily="34" charset="0"/>
                <a:cs typeface="Arial" pitchFamily="34" charset="0"/>
              </a:rPr>
              <a:t>livestream</a:t>
            </a:r>
            <a:r>
              <a:rPr lang="de-DE" sz="1600" b="1" dirty="0">
                <a:latin typeface="Arial" pitchFamily="34" charset="0"/>
                <a:cs typeface="Arial" pitchFamily="34" charset="0"/>
              </a:rPr>
              <a:t> Software auch der </a:t>
            </a:r>
            <a:r>
              <a:rPr lang="de-DE" sz="1600" b="1" i="1" dirty="0">
                <a:latin typeface="Arial" pitchFamily="34" charset="0"/>
                <a:cs typeface="Arial" pitchFamily="34" charset="0"/>
              </a:rPr>
              <a:t>asanetwork </a:t>
            </a:r>
            <a:r>
              <a:rPr lang="de-DE" sz="1600" b="1" i="1" dirty="0" err="1">
                <a:latin typeface="Arial" pitchFamily="34" charset="0"/>
                <a:cs typeface="Arial" pitchFamily="34" charset="0"/>
              </a:rPr>
              <a:t>manager</a:t>
            </a:r>
            <a:r>
              <a:rPr lang="de-DE" sz="1600" b="1" dirty="0">
                <a:latin typeface="Arial" pitchFamily="34" charset="0"/>
                <a:cs typeface="Arial" pitchFamily="34" charset="0"/>
              </a:rPr>
              <a:t> aus dem Internet kostenlos heruntergeladen werden und </a:t>
            </a:r>
            <a:r>
              <a:rPr lang="de-DE" sz="1600" b="1" i="1" dirty="0">
                <a:latin typeface="Arial" pitchFamily="34" charset="0"/>
                <a:cs typeface="Arial" pitchFamily="34" charset="0"/>
              </a:rPr>
              <a:t>livestream</a:t>
            </a:r>
            <a:r>
              <a:rPr lang="de-DE" sz="1600" b="1" dirty="0">
                <a:latin typeface="Arial" pitchFamily="34" charset="0"/>
                <a:cs typeface="Arial" pitchFamily="34" charset="0"/>
              </a:rPr>
              <a:t> im Netzwerkmanager aktiviert werden</a:t>
            </a:r>
            <a:r>
              <a:rPr lang="de-DE" sz="1600" b="1" dirty="0" smtClean="0">
                <a:latin typeface="Arial" pitchFamily="34" charset="0"/>
                <a:cs typeface="Arial" pitchFamily="34" charset="0"/>
              </a:rPr>
              <a:t>.</a:t>
            </a:r>
          </a:p>
          <a:p>
            <a:pPr algn="just"/>
            <a:r>
              <a:rPr lang="de-DE" sz="1600" b="1" dirty="0" smtClean="0">
                <a:latin typeface="Arial" pitchFamily="34" charset="0"/>
                <a:cs typeface="Arial" pitchFamily="34" charset="0"/>
              </a:rPr>
              <a:t>Im </a:t>
            </a:r>
            <a:r>
              <a:rPr lang="de-DE" sz="1600" b="1" i="1" dirty="0" err="1" smtClean="0">
                <a:solidFill>
                  <a:srgbClr val="0000FF"/>
                </a:solidFill>
                <a:latin typeface="Arial" pitchFamily="34" charset="0"/>
                <a:cs typeface="Arial" pitchFamily="34" charset="0"/>
              </a:rPr>
              <a:t>Validator</a:t>
            </a:r>
            <a:r>
              <a:rPr lang="de-DE" sz="1600" b="1" dirty="0" smtClean="0">
                <a:solidFill>
                  <a:srgbClr val="0000FF"/>
                </a:solidFill>
                <a:latin typeface="Arial" pitchFamily="34" charset="0"/>
                <a:cs typeface="Arial" pitchFamily="34" charset="0"/>
              </a:rPr>
              <a:t> </a:t>
            </a:r>
            <a:r>
              <a:rPr lang="de-DE" sz="1600" b="1" dirty="0" smtClean="0">
                <a:latin typeface="Arial" pitchFamily="34" charset="0"/>
                <a:cs typeface="Arial" pitchFamily="34" charset="0"/>
              </a:rPr>
              <a:t>ist die asanetwork-Schnittstelle enthalten! </a:t>
            </a:r>
            <a:endParaRPr lang="de-DE" sz="1600" b="1" dirty="0">
              <a:latin typeface="Arial" pitchFamily="34" charset="0"/>
              <a:cs typeface="Arial" pitchFamily="34" charset="0"/>
            </a:endParaRPr>
          </a:p>
        </p:txBody>
      </p:sp>
      <p:sp>
        <p:nvSpPr>
          <p:cNvPr id="10" name="Rechteck 9"/>
          <p:cNvSpPr/>
          <p:nvPr/>
        </p:nvSpPr>
        <p:spPr>
          <a:xfrm>
            <a:off x="389413" y="1340768"/>
            <a:ext cx="6832032" cy="369332"/>
          </a:xfrm>
          <a:prstGeom prst="rect">
            <a:avLst/>
          </a:prstGeom>
        </p:spPr>
        <p:txBody>
          <a:bodyPr wrap="square">
            <a:spAutoFit/>
          </a:bodyPr>
          <a:lstStyle/>
          <a:p>
            <a:pPr eaLnBrk="0" hangingPunct="0">
              <a:defRPr/>
            </a:pPr>
            <a:r>
              <a:rPr lang="de-DE" b="1" i="1" dirty="0" smtClean="0">
                <a:solidFill>
                  <a:srgbClr val="0000FF"/>
                </a:solidFill>
                <a:effectLst>
                  <a:outerShdw blurRad="38100" dist="38100" dir="2700000" algn="tl">
                    <a:srgbClr val="C0C0C0"/>
                  </a:outerShdw>
                </a:effectLst>
                <a:latin typeface="Arial" pitchFamily="34" charset="0"/>
                <a:cs typeface="Arial" pitchFamily="34" charset="0"/>
              </a:rPr>
              <a:t>Livestream </a:t>
            </a:r>
            <a:r>
              <a:rPr lang="de-DE" b="1" i="1" dirty="0" err="1" smtClean="0">
                <a:solidFill>
                  <a:srgbClr val="0000FF"/>
                </a:solidFill>
                <a:effectLst>
                  <a:outerShdw blurRad="38100" dist="38100" dir="2700000" algn="tl">
                    <a:srgbClr val="C0C0C0"/>
                  </a:outerShdw>
                </a:effectLst>
                <a:latin typeface="Arial" pitchFamily="34" charset="0"/>
                <a:cs typeface="Arial" pitchFamily="34" charset="0"/>
              </a:rPr>
              <a:t>Validator</a:t>
            </a:r>
            <a:endParaRPr lang="de-DE" b="1" i="1" dirty="0">
              <a:solidFill>
                <a:srgbClr val="0000FF"/>
              </a:solidFill>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45697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15</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6" name="Rechteck 5"/>
          <p:cNvSpPr/>
          <p:nvPr/>
        </p:nvSpPr>
        <p:spPr>
          <a:xfrm>
            <a:off x="384147" y="1842566"/>
            <a:ext cx="7272808" cy="1077218"/>
          </a:xfrm>
          <a:prstGeom prst="rect">
            <a:avLst/>
          </a:prstGeom>
        </p:spPr>
        <p:txBody>
          <a:bodyPr wrap="square">
            <a:spAutoFit/>
          </a:bodyPr>
          <a:lstStyle/>
          <a:p>
            <a:pPr algn="just"/>
            <a:r>
              <a:rPr lang="de-DE" sz="1600" b="1" dirty="0">
                <a:latin typeface="Arial" pitchFamily="34" charset="0"/>
                <a:cs typeface="Arial" pitchFamily="34" charset="0"/>
              </a:rPr>
              <a:t>Der </a:t>
            </a:r>
            <a:r>
              <a:rPr lang="de-DE" sz="1600" b="1" i="1" dirty="0">
                <a:solidFill>
                  <a:srgbClr val="0000FF"/>
                </a:solidFill>
                <a:latin typeface="Arial" pitchFamily="34" charset="0"/>
                <a:cs typeface="Arial" pitchFamily="34" charset="0"/>
              </a:rPr>
              <a:t>livestream </a:t>
            </a:r>
            <a:r>
              <a:rPr lang="de-DE" sz="1600" b="1" i="1" dirty="0" err="1">
                <a:solidFill>
                  <a:srgbClr val="0000FF"/>
                </a:solidFill>
                <a:latin typeface="Arial" pitchFamily="34" charset="0"/>
                <a:cs typeface="Arial" pitchFamily="34" charset="0"/>
              </a:rPr>
              <a:t>Validator</a:t>
            </a:r>
            <a:r>
              <a:rPr lang="de-DE" sz="1600" b="1" dirty="0">
                <a:solidFill>
                  <a:srgbClr val="0000FF"/>
                </a:solidFill>
                <a:latin typeface="Arial" pitchFamily="34" charset="0"/>
                <a:cs typeface="Arial" pitchFamily="34" charset="0"/>
              </a:rPr>
              <a:t> </a:t>
            </a:r>
            <a:r>
              <a:rPr lang="de-DE" sz="1600" b="1" dirty="0">
                <a:latin typeface="Arial" pitchFamily="34" charset="0"/>
                <a:cs typeface="Arial" pitchFamily="34" charset="0"/>
              </a:rPr>
              <a:t>von asanetwork ist, um Missbrauch bei </a:t>
            </a:r>
            <a:r>
              <a:rPr lang="de-DE" sz="1600" b="1" dirty="0" smtClean="0">
                <a:latin typeface="Arial" pitchFamily="34" charset="0"/>
                <a:cs typeface="Arial" pitchFamily="34" charset="0"/>
              </a:rPr>
              <a:t>Stück-prüfungen </a:t>
            </a:r>
            <a:r>
              <a:rPr lang="de-DE" sz="1600" b="1" dirty="0">
                <a:latin typeface="Arial" pitchFamily="34" charset="0"/>
                <a:cs typeface="Arial" pitchFamily="34" charset="0"/>
              </a:rPr>
              <a:t>zu verhindern, personenbezogen und kann nur mit Nachweis einer Herstellerschulung kostenpflichtig bei der asanetwork GmbH bestellt werden.</a:t>
            </a:r>
          </a:p>
        </p:txBody>
      </p:sp>
      <p:sp>
        <p:nvSpPr>
          <p:cNvPr id="10" name="Rechteck 9"/>
          <p:cNvSpPr/>
          <p:nvPr/>
        </p:nvSpPr>
        <p:spPr>
          <a:xfrm>
            <a:off x="384147" y="1338510"/>
            <a:ext cx="6950479" cy="369332"/>
          </a:xfrm>
          <a:prstGeom prst="rect">
            <a:avLst/>
          </a:prstGeom>
        </p:spPr>
        <p:txBody>
          <a:bodyPr wrap="square">
            <a:spAutoFit/>
          </a:bodyPr>
          <a:lstStyle/>
          <a:p>
            <a:pPr eaLnBrk="0" hangingPunct="0">
              <a:defRPr/>
            </a:pPr>
            <a:r>
              <a:rPr lang="de-DE" b="1" i="1" dirty="0">
                <a:solidFill>
                  <a:srgbClr val="0000FF"/>
                </a:solidFill>
                <a:effectLst>
                  <a:outerShdw blurRad="38100" dist="38100" dir="2700000" algn="tl">
                    <a:srgbClr val="C0C0C0"/>
                  </a:outerShdw>
                </a:effectLst>
                <a:latin typeface="Arial" pitchFamily="34" charset="0"/>
                <a:cs typeface="Arial" pitchFamily="34" charset="0"/>
              </a:rPr>
              <a:t>a</a:t>
            </a:r>
            <a:r>
              <a:rPr lang="de-DE" b="1" i="1" dirty="0" smtClean="0">
                <a:solidFill>
                  <a:srgbClr val="0000FF"/>
                </a:solidFill>
                <a:effectLst>
                  <a:outerShdw blurRad="38100" dist="38100" dir="2700000" algn="tl">
                    <a:srgbClr val="C0C0C0"/>
                  </a:outerShdw>
                </a:effectLst>
                <a:latin typeface="Arial" pitchFamily="34" charset="0"/>
                <a:cs typeface="Arial" pitchFamily="34" charset="0"/>
              </a:rPr>
              <a:t>sanetwork livestream</a:t>
            </a:r>
            <a:endParaRPr lang="de-DE" b="1" i="1" dirty="0">
              <a:solidFill>
                <a:srgbClr val="0000FF"/>
              </a:solidFill>
              <a:effectLst>
                <a:outerShdw blurRad="38100" dist="38100" dir="2700000" algn="tl">
                  <a:srgbClr val="C0C0C0"/>
                </a:outerShdw>
              </a:effectLst>
              <a:latin typeface="Arial" pitchFamily="34" charset="0"/>
              <a:cs typeface="Arial" pitchFamily="34" charset="0"/>
            </a:endParaRPr>
          </a:p>
        </p:txBody>
      </p:sp>
      <p:pic>
        <p:nvPicPr>
          <p:cNvPr id="11" name="Grafi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6724" y="5408437"/>
            <a:ext cx="1046567" cy="965552"/>
          </a:xfrm>
          <a:prstGeom prst="rect">
            <a:avLst/>
          </a:prstGeom>
        </p:spPr>
      </p:pic>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607" y="2922041"/>
            <a:ext cx="5185566" cy="3451947"/>
          </a:xfrm>
          <a:prstGeom prst="rect">
            <a:avLst/>
          </a:prstGeom>
        </p:spPr>
      </p:pic>
    </p:spTree>
    <p:extLst>
      <p:ext uri="{BB962C8B-B14F-4D97-AF65-F5344CB8AC3E}">
        <p14:creationId xmlns:p14="http://schemas.microsoft.com/office/powerpoint/2010/main" val="22082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16</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60013" y="2293517"/>
            <a:ext cx="5170488" cy="4087812"/>
          </a:xfrm>
          <a:prstGeom prst="rect">
            <a:avLst/>
          </a:prstGeom>
          <a:noFill/>
        </p:spPr>
      </p:pic>
      <p:sp>
        <p:nvSpPr>
          <p:cNvPr id="6" name="Rechteck 5"/>
          <p:cNvSpPr/>
          <p:nvPr/>
        </p:nvSpPr>
        <p:spPr>
          <a:xfrm>
            <a:off x="407606" y="1304164"/>
            <a:ext cx="7200800" cy="830997"/>
          </a:xfrm>
          <a:prstGeom prst="rect">
            <a:avLst/>
          </a:prstGeom>
        </p:spPr>
        <p:txBody>
          <a:bodyPr wrap="square">
            <a:spAutoFit/>
          </a:bodyPr>
          <a:lstStyle/>
          <a:p>
            <a:pPr algn="just">
              <a:buClr>
                <a:srgbClr val="FF0000"/>
              </a:buClr>
              <a:buSzPct val="120000"/>
              <a:defRPr/>
            </a:pPr>
            <a:r>
              <a:rPr lang="de-DE" sz="1600" b="1" dirty="0">
                <a:latin typeface="Arial" pitchFamily="34" charset="0"/>
                <a:cs typeface="Arial" pitchFamily="34" charset="0"/>
              </a:rPr>
              <a:t>Der “</a:t>
            </a:r>
            <a:r>
              <a:rPr lang="de-DE" sz="1600" b="1" dirty="0" err="1">
                <a:latin typeface="Arial" pitchFamily="34" charset="0"/>
                <a:cs typeface="Arial" pitchFamily="34" charset="0"/>
              </a:rPr>
              <a:t>Hinterhofschrauber</a:t>
            </a:r>
            <a:r>
              <a:rPr lang="de-DE" sz="1600" b="1" dirty="0">
                <a:latin typeface="Arial" pitchFamily="34" charset="0"/>
                <a:cs typeface="Arial" pitchFamily="34" charset="0"/>
              </a:rPr>
              <a:t>“ mit veralteten Geräten hat in einem Markt, der von schnellen Innovationen und von innovativer Elektronik beherrscht wird, keine Überlebenschance</a:t>
            </a:r>
            <a:r>
              <a:rPr lang="de-DE" sz="400" b="1" dirty="0">
                <a:latin typeface="Arial" pitchFamily="34" charset="0"/>
                <a:cs typeface="Arial" pitchFamily="34" charset="0"/>
              </a:rPr>
              <a:t> </a:t>
            </a:r>
            <a:r>
              <a:rPr lang="de-DE" sz="1600" b="1" dirty="0">
                <a:latin typeface="Arial" pitchFamily="34" charset="0"/>
                <a:cs typeface="Arial" pitchFamily="34" charset="0"/>
              </a:rPr>
              <a:t>!</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2082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17</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000" y="1287371"/>
            <a:ext cx="7124700"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429950" y="5445224"/>
            <a:ext cx="7200800" cy="707886"/>
          </a:xfrm>
          <a:prstGeom prst="rect">
            <a:avLst/>
          </a:prstGeom>
        </p:spPr>
        <p:txBody>
          <a:bodyPr wrap="square">
            <a:spAutoFit/>
          </a:bodyPr>
          <a:lstStyle/>
          <a:p>
            <a:pPr eaLnBrk="0" hangingPunct="0">
              <a:defRPr/>
            </a:pPr>
            <a:r>
              <a:rPr lang="de-DE" sz="2000" b="1" dirty="0">
                <a:effectLst>
                  <a:outerShdw blurRad="38100" dist="38100" dir="2700000" algn="tl">
                    <a:srgbClr val="C0C0C0"/>
                  </a:outerShdw>
                </a:effectLst>
                <a:latin typeface="Arial" pitchFamily="34" charset="0"/>
                <a:cs typeface="Arial" pitchFamily="34" charset="0"/>
              </a:rPr>
              <a:t>Sichere und zeitgerechte  Vernetzung 	</a:t>
            </a:r>
            <a:r>
              <a:rPr lang="de-DE" sz="2000" b="1" dirty="0" smtClean="0">
                <a:effectLst>
                  <a:outerShdw blurRad="38100" dist="38100" dir="2700000" algn="tl">
                    <a:srgbClr val="C0C0C0"/>
                  </a:outerShdw>
                </a:effectLst>
                <a:latin typeface="Arial" pitchFamily="34" charset="0"/>
                <a:cs typeface="Arial" pitchFamily="34" charset="0"/>
              </a:rPr>
              <a:t>			                       für </a:t>
            </a:r>
            <a:r>
              <a:rPr lang="de-DE" sz="2000" b="1" dirty="0">
                <a:effectLst>
                  <a:outerShdw blurRad="38100" dist="38100" dir="2700000" algn="tl">
                    <a:srgbClr val="C0C0C0"/>
                  </a:outerShdw>
                </a:effectLst>
                <a:latin typeface="Arial" pitchFamily="34" charset="0"/>
                <a:cs typeface="Arial" pitchFamily="34" charset="0"/>
              </a:rPr>
              <a:t>die </a:t>
            </a:r>
            <a:r>
              <a:rPr lang="de-DE" sz="2000" b="1" dirty="0" smtClean="0">
                <a:effectLst>
                  <a:outerShdw blurRad="38100" dist="38100" dir="2700000" algn="tl">
                    <a:srgbClr val="C0C0C0"/>
                  </a:outerShdw>
                </a:effectLst>
                <a:latin typeface="Arial" pitchFamily="34" charset="0"/>
                <a:cs typeface="Arial" pitchFamily="34" charset="0"/>
              </a:rPr>
              <a:t>Werkstatt mit Zukunft</a:t>
            </a:r>
            <a:endParaRPr lang="de-DE" sz="2000" b="1" dirty="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22082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2</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10" name="Rechteck 9"/>
          <p:cNvSpPr/>
          <p:nvPr/>
        </p:nvSpPr>
        <p:spPr>
          <a:xfrm>
            <a:off x="395536" y="1287369"/>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Anforderungen an ein Werkstatt-Netzwerk</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11" name="Rechteck 10"/>
          <p:cNvSpPr/>
          <p:nvPr/>
        </p:nvSpPr>
        <p:spPr>
          <a:xfrm>
            <a:off x="395536" y="2002250"/>
            <a:ext cx="7056784" cy="369332"/>
          </a:xfrm>
          <a:prstGeom prst="rect">
            <a:avLst/>
          </a:prstGeom>
        </p:spPr>
        <p:txBody>
          <a:bodyPr wrap="square">
            <a:spAutoFit/>
          </a:bodyPr>
          <a:lstStyle/>
          <a:p>
            <a:pPr eaLnBrk="0" hangingPunct="0">
              <a:defRPr/>
            </a:pPr>
            <a:r>
              <a:rPr lang="de-DE" b="1" dirty="0" smtClean="0">
                <a:latin typeface="Arial" pitchFamily="34" charset="0"/>
                <a:cs typeface="Arial" pitchFamily="34" charset="0"/>
              </a:rPr>
              <a:t>Vernetzte Kommunikation und Datenaustausch zwischen: </a:t>
            </a:r>
            <a:endParaRPr lang="de-DE" b="1" dirty="0">
              <a:latin typeface="Arial" pitchFamily="34" charset="0"/>
              <a:cs typeface="Arial" pitchFamily="34" charset="0"/>
            </a:endParaRPr>
          </a:p>
        </p:txBody>
      </p:sp>
      <p:sp>
        <p:nvSpPr>
          <p:cNvPr id="12" name="Rechteck 11"/>
          <p:cNvSpPr/>
          <p:nvPr/>
        </p:nvSpPr>
        <p:spPr>
          <a:xfrm>
            <a:off x="395536" y="3078000"/>
            <a:ext cx="5595029"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Wartungsdaten z.B. Öleinfüllmengen</a:t>
            </a:r>
          </a:p>
        </p:txBody>
      </p:sp>
      <p:sp>
        <p:nvSpPr>
          <p:cNvPr id="13" name="Rechteck 12"/>
          <p:cNvSpPr/>
          <p:nvPr/>
        </p:nvSpPr>
        <p:spPr>
          <a:xfrm>
            <a:off x="395536" y="3518944"/>
            <a:ext cx="5811053"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Online Daten vom Hersteller z. B. Flash Code</a:t>
            </a:r>
          </a:p>
        </p:txBody>
      </p:sp>
      <p:sp>
        <p:nvSpPr>
          <p:cNvPr id="14" name="Rechteck 13"/>
          <p:cNvSpPr/>
          <p:nvPr/>
        </p:nvSpPr>
        <p:spPr>
          <a:xfrm>
            <a:off x="395536" y="3944900"/>
            <a:ext cx="7056784"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Reparaturdaten z.B. Einstellwerte Achsvermessung</a:t>
            </a:r>
          </a:p>
        </p:txBody>
      </p:sp>
      <p:sp>
        <p:nvSpPr>
          <p:cNvPr id="15" name="Rechteck 14"/>
          <p:cNvSpPr/>
          <p:nvPr/>
        </p:nvSpPr>
        <p:spPr>
          <a:xfrm>
            <a:off x="395536" y="5432685"/>
            <a:ext cx="5595029"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Fahrzeughistorie auf Abruf</a:t>
            </a:r>
          </a:p>
        </p:txBody>
      </p:sp>
      <p:sp>
        <p:nvSpPr>
          <p:cNvPr id="16" name="Rechteck 15"/>
          <p:cNvSpPr/>
          <p:nvPr/>
        </p:nvSpPr>
        <p:spPr>
          <a:xfrm>
            <a:off x="395536" y="4928629"/>
            <a:ext cx="7272808"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WLAN für mobile Werkstattgeräte z. B. Abgastester</a:t>
            </a:r>
          </a:p>
        </p:txBody>
      </p:sp>
      <p:sp>
        <p:nvSpPr>
          <p:cNvPr id="17" name="Rechteck 16"/>
          <p:cNvSpPr/>
          <p:nvPr/>
        </p:nvSpPr>
        <p:spPr>
          <a:xfrm>
            <a:off x="395536" y="4429233"/>
            <a:ext cx="7334572"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Zeit- und Kostenersparnis z.B. bei Eingabe der Fahrzeugdaten</a:t>
            </a:r>
          </a:p>
        </p:txBody>
      </p:sp>
      <p:sp>
        <p:nvSpPr>
          <p:cNvPr id="18" name="Rechteck 17"/>
          <p:cNvSpPr/>
          <p:nvPr/>
        </p:nvSpPr>
        <p:spPr>
          <a:xfrm>
            <a:off x="395536" y="2564904"/>
            <a:ext cx="5595029" cy="369332"/>
          </a:xfrm>
          <a:prstGeom prst="rect">
            <a:avLst/>
          </a:prstGeom>
        </p:spPr>
        <p:txBody>
          <a:bodyPr wrap="square">
            <a:spAutoFit/>
          </a:bodyPr>
          <a:lstStyle/>
          <a:p>
            <a:pPr marL="285750" indent="-285750" eaLnBrk="0" hangingPunct="0">
              <a:buClr>
                <a:srgbClr val="FF0000"/>
              </a:buClr>
              <a:buFont typeface="Arial" pitchFamily="34" charset="0"/>
              <a:buChar char="●"/>
              <a:defRPr/>
            </a:pPr>
            <a:r>
              <a:rPr lang="de-DE" b="1" dirty="0" smtClean="0">
                <a:latin typeface="Arial" pitchFamily="34" charset="0"/>
                <a:cs typeface="Arial" pitchFamily="34" charset="0"/>
              </a:rPr>
              <a:t>Werkstattgeräten und Software (DMS)</a:t>
            </a:r>
          </a:p>
        </p:txBody>
      </p:sp>
    </p:spTree>
    <p:extLst>
      <p:ext uri="{BB962C8B-B14F-4D97-AF65-F5344CB8AC3E}">
        <p14:creationId xmlns:p14="http://schemas.microsoft.com/office/powerpoint/2010/main" val="77126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3</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18" name="Rechteck 17"/>
          <p:cNvSpPr/>
          <p:nvPr/>
        </p:nvSpPr>
        <p:spPr>
          <a:xfrm>
            <a:off x="349432" y="1328606"/>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Warum vernetzen oder ein Netzwerk?</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6" name="Rechteck 5"/>
          <p:cNvSpPr/>
          <p:nvPr/>
        </p:nvSpPr>
        <p:spPr>
          <a:xfrm>
            <a:off x="339560" y="2234971"/>
            <a:ext cx="7129248" cy="1200329"/>
          </a:xfrm>
          <a:prstGeom prst="rect">
            <a:avLst/>
          </a:prstGeom>
        </p:spPr>
        <p:txBody>
          <a:bodyPr wrap="square">
            <a:spAutoFit/>
          </a:bodyPr>
          <a:lstStyle/>
          <a:p>
            <a:pPr marL="285750" indent="-285750" algn="just">
              <a:buClr>
                <a:srgbClr val="FF0000"/>
              </a:buClr>
              <a:buFont typeface="Calibri" pitchFamily="34" charset="0"/>
              <a:buChar char="●"/>
              <a:tabLst>
                <a:tab pos="539750" algn="l"/>
              </a:tabLst>
              <a:defRPr/>
            </a:pPr>
            <a:r>
              <a:rPr lang="de-DE" b="1" dirty="0">
                <a:latin typeface="Arial" pitchFamily="34" charset="0"/>
                <a:ea typeface="Times New Roman" pitchFamily="18" charset="0"/>
                <a:cs typeface="Arial" pitchFamily="34" charset="0"/>
              </a:rPr>
              <a:t>An jedem Arbeitsplatz mit PC </a:t>
            </a:r>
            <a:r>
              <a:rPr lang="de-DE" b="1" dirty="0" smtClean="0">
                <a:latin typeface="Arial" pitchFamily="34" charset="0"/>
                <a:ea typeface="Times New Roman" pitchFamily="18" charset="0"/>
                <a:cs typeface="Arial" pitchFamily="34" charset="0"/>
              </a:rPr>
              <a:t>oder PC gesteuerten </a:t>
            </a:r>
            <a:r>
              <a:rPr lang="de-DE" b="1" dirty="0">
                <a:latin typeface="Arial" pitchFamily="34" charset="0"/>
                <a:ea typeface="Times New Roman" pitchFamily="18" charset="0"/>
                <a:cs typeface="Arial" pitchFamily="34" charset="0"/>
              </a:rPr>
              <a:t>Geräten  </a:t>
            </a:r>
            <a:r>
              <a:rPr lang="de-DE" b="1" dirty="0" smtClean="0">
                <a:latin typeface="Arial" pitchFamily="34" charset="0"/>
                <a:ea typeface="Times New Roman" pitchFamily="18" charset="0"/>
                <a:cs typeface="Arial" pitchFamily="34" charset="0"/>
              </a:rPr>
              <a:t>stehen dem Mitarbeiter </a:t>
            </a:r>
            <a:r>
              <a:rPr lang="de-DE" b="1" dirty="0">
                <a:latin typeface="Arial" pitchFamily="34" charset="0"/>
                <a:ea typeface="Times New Roman" pitchFamily="18" charset="0"/>
                <a:cs typeface="Arial" pitchFamily="34" charset="0"/>
              </a:rPr>
              <a:t>mit der Vernetzung Zugriffe auf Daten für </a:t>
            </a:r>
            <a:r>
              <a:rPr lang="de-DE" b="1" dirty="0" smtClean="0">
                <a:latin typeface="Arial" pitchFamily="34" charset="0"/>
                <a:ea typeface="Times New Roman" pitchFamily="18" charset="0"/>
                <a:cs typeface="Arial" pitchFamily="34" charset="0"/>
              </a:rPr>
              <a:t>Teile und Reparaturen </a:t>
            </a:r>
            <a:r>
              <a:rPr lang="de-DE" b="1" dirty="0">
                <a:latin typeface="Arial" pitchFamily="34" charset="0"/>
                <a:ea typeface="Times New Roman" pitchFamily="18" charset="0"/>
                <a:cs typeface="Arial" pitchFamily="34" charset="0"/>
              </a:rPr>
              <a:t>sowie die direkte Verbindung zur Internethotline des Fahrzeugherstellers zur Verfügung</a:t>
            </a:r>
            <a:r>
              <a:rPr lang="de-DE" b="1" dirty="0" smtClean="0">
                <a:latin typeface="Arial" pitchFamily="34" charset="0"/>
                <a:ea typeface="Times New Roman" pitchFamily="18" charset="0"/>
                <a:cs typeface="Arial" pitchFamily="34" charset="0"/>
              </a:rPr>
              <a:t>.</a:t>
            </a:r>
            <a:endParaRPr lang="de-DE" b="1" dirty="0">
              <a:latin typeface="Arial" pitchFamily="34" charset="0"/>
              <a:ea typeface="Times New Roman" pitchFamily="18" charset="0"/>
              <a:cs typeface="Arial" pitchFamily="34" charset="0"/>
            </a:endParaRPr>
          </a:p>
        </p:txBody>
      </p:sp>
      <p:sp>
        <p:nvSpPr>
          <p:cNvPr id="19" name="Rechteck 18"/>
          <p:cNvSpPr/>
          <p:nvPr/>
        </p:nvSpPr>
        <p:spPr>
          <a:xfrm>
            <a:off x="349432" y="1870123"/>
            <a:ext cx="7056784" cy="369332"/>
          </a:xfrm>
          <a:prstGeom prst="rect">
            <a:avLst/>
          </a:prstGeom>
        </p:spPr>
        <p:txBody>
          <a:bodyPr wrap="square">
            <a:spAutoFit/>
          </a:bodyPr>
          <a:lstStyle/>
          <a:p>
            <a:pPr eaLnBrk="0" hangingPunct="0">
              <a:defRPr/>
            </a:pPr>
            <a:r>
              <a:rPr lang="de-DE" b="1" dirty="0" smtClean="0">
                <a:latin typeface="Arial" pitchFamily="34" charset="0"/>
                <a:cs typeface="Arial" pitchFamily="34" charset="0"/>
              </a:rPr>
              <a:t>Vorteile eines Netzwerkes generell:</a:t>
            </a:r>
            <a:endParaRPr lang="de-DE" b="1" dirty="0">
              <a:latin typeface="Arial" pitchFamily="34" charset="0"/>
              <a:cs typeface="Arial" pitchFamily="34" charset="0"/>
            </a:endParaRPr>
          </a:p>
        </p:txBody>
      </p:sp>
      <p:sp>
        <p:nvSpPr>
          <p:cNvPr id="20" name="Rechteck 19"/>
          <p:cNvSpPr/>
          <p:nvPr/>
        </p:nvSpPr>
        <p:spPr>
          <a:xfrm>
            <a:off x="349432" y="3891849"/>
            <a:ext cx="7129248" cy="2154436"/>
          </a:xfrm>
          <a:prstGeom prst="rect">
            <a:avLst/>
          </a:prstGeom>
        </p:spPr>
        <p:txBody>
          <a:bodyPr wrap="square">
            <a:spAutoFit/>
          </a:bodyPr>
          <a:lstStyle/>
          <a:p>
            <a:pPr marL="285750" indent="-285750" algn="just">
              <a:buClr>
                <a:srgbClr val="FF0000"/>
              </a:buClr>
              <a:buFont typeface="Arial" pitchFamily="34" charset="0"/>
              <a:buChar char="●"/>
              <a:tabLst>
                <a:tab pos="539750" algn="l"/>
              </a:tabLst>
              <a:defRPr/>
            </a:pPr>
            <a:r>
              <a:rPr lang="de-DE" b="1" dirty="0" smtClean="0">
                <a:latin typeface="Arial" pitchFamily="34" charset="0"/>
                <a:ea typeface="Times New Roman" pitchFamily="18" charset="0"/>
                <a:cs typeface="Arial" pitchFamily="34" charset="0"/>
              </a:rPr>
              <a:t>Erhebliche </a:t>
            </a:r>
            <a:r>
              <a:rPr lang="de-DE" b="1" dirty="0">
                <a:latin typeface="Arial" pitchFamily="34" charset="0"/>
                <a:ea typeface="Times New Roman" pitchFamily="18" charset="0"/>
                <a:cs typeface="Arial" pitchFamily="34" charset="0"/>
              </a:rPr>
              <a:t>Zeitersparnis durch Datenmanagement im Büro!</a:t>
            </a:r>
            <a:br>
              <a:rPr lang="de-DE" b="1" dirty="0">
                <a:latin typeface="Arial" pitchFamily="34" charset="0"/>
                <a:ea typeface="Times New Roman" pitchFamily="18" charset="0"/>
                <a:cs typeface="Arial" pitchFamily="34" charset="0"/>
              </a:rPr>
            </a:br>
            <a:r>
              <a:rPr lang="de-DE" b="1" dirty="0">
                <a:latin typeface="Arial" pitchFamily="34" charset="0"/>
                <a:ea typeface="Times New Roman" pitchFamily="18" charset="0"/>
                <a:cs typeface="Arial" pitchFamily="34" charset="0"/>
              </a:rPr>
              <a:t>Der Mechaniker steigert </a:t>
            </a:r>
            <a:r>
              <a:rPr lang="de-DE" b="1" dirty="0" smtClean="0">
                <a:latin typeface="Arial" pitchFamily="34" charset="0"/>
                <a:ea typeface="Times New Roman" pitchFamily="18" charset="0"/>
                <a:cs typeface="Arial" pitchFamily="34" charset="0"/>
              </a:rPr>
              <a:t>dadurch die </a:t>
            </a:r>
            <a:r>
              <a:rPr lang="de-DE" b="1" dirty="0">
                <a:latin typeface="Arial" pitchFamily="34" charset="0"/>
                <a:ea typeface="Times New Roman" pitchFamily="18" charset="0"/>
                <a:cs typeface="Arial" pitchFamily="34" charset="0"/>
              </a:rPr>
              <a:t>Effizienz seiner Arbeit und sichert die Qualität z.B. AU</a:t>
            </a:r>
            <a:r>
              <a:rPr lang="de-DE" b="1" dirty="0" smtClean="0">
                <a:latin typeface="Arial" pitchFamily="34" charset="0"/>
                <a:ea typeface="Times New Roman" pitchFamily="18" charset="0"/>
                <a:cs typeface="Arial" pitchFamily="34" charset="0"/>
              </a:rPr>
              <a:t>.</a:t>
            </a:r>
          </a:p>
          <a:p>
            <a:pPr marL="285750" indent="-285750" algn="just">
              <a:buClr>
                <a:srgbClr val="FF0000"/>
              </a:buClr>
              <a:buFont typeface="Arial" pitchFamily="34" charset="0"/>
              <a:buChar char="●"/>
              <a:tabLst>
                <a:tab pos="539750" algn="l"/>
              </a:tabLst>
              <a:defRPr/>
            </a:pPr>
            <a:endParaRPr lang="de-DE" sz="800" b="1" dirty="0">
              <a:latin typeface="Arial" pitchFamily="34" charset="0"/>
              <a:ea typeface="Times New Roman" pitchFamily="18" charset="0"/>
              <a:cs typeface="Arial" pitchFamily="34" charset="0"/>
            </a:endParaRPr>
          </a:p>
          <a:p>
            <a:pPr marL="284400" lvl="1" algn="just">
              <a:buClr>
                <a:srgbClr val="FF0000"/>
              </a:buClr>
              <a:tabLst>
                <a:tab pos="539750" algn="l"/>
              </a:tabLst>
              <a:defRPr/>
            </a:pPr>
            <a:r>
              <a:rPr lang="de-DE" b="1" dirty="0">
                <a:latin typeface="Arial" pitchFamily="34" charset="0"/>
                <a:ea typeface="Times New Roman" pitchFamily="18" charset="0"/>
                <a:cs typeface="Arial" pitchFamily="34" charset="0"/>
              </a:rPr>
              <a:t>Die gesamte Historie aller Arbeiten und Daten am Fahrzeug werden festgehalten und sind immer wieder verfügbar für den Fahrzeughalter und die Werkstatt.</a:t>
            </a:r>
          </a:p>
          <a:p>
            <a:pPr marL="285750" indent="-285750" algn="just">
              <a:buClr>
                <a:srgbClr val="FF0000"/>
              </a:buClr>
              <a:buFont typeface="Arial" pitchFamily="34" charset="0"/>
              <a:buChar char="●"/>
              <a:tabLst>
                <a:tab pos="539750" algn="l"/>
              </a:tabLst>
              <a:defRPr/>
            </a:pPr>
            <a:endParaRPr lang="de-DE" b="1" dirty="0">
              <a:latin typeface="Arial" pitchFamily="34" charset="0"/>
              <a:ea typeface="Times New Roman" pitchFamily="18" charset="0"/>
              <a:cs typeface="Arial" pitchFamily="34" charset="0"/>
            </a:endParaRPr>
          </a:p>
        </p:txBody>
      </p:sp>
      <p:sp>
        <p:nvSpPr>
          <p:cNvPr id="21" name="Rechteck 20"/>
          <p:cNvSpPr/>
          <p:nvPr/>
        </p:nvSpPr>
        <p:spPr>
          <a:xfrm>
            <a:off x="349432" y="3563754"/>
            <a:ext cx="7056784" cy="369332"/>
          </a:xfrm>
          <a:prstGeom prst="rect">
            <a:avLst/>
          </a:prstGeom>
        </p:spPr>
        <p:txBody>
          <a:bodyPr wrap="square">
            <a:spAutoFit/>
          </a:bodyPr>
          <a:lstStyle/>
          <a:p>
            <a:pPr eaLnBrk="0" hangingPunct="0">
              <a:defRPr/>
            </a:pPr>
            <a:r>
              <a:rPr lang="de-DE" b="1" dirty="0" smtClean="0">
                <a:latin typeface="Arial" pitchFamily="34" charset="0"/>
                <a:cs typeface="Arial" pitchFamily="34" charset="0"/>
              </a:rPr>
              <a:t>Vorteile von </a:t>
            </a:r>
            <a:r>
              <a:rPr lang="de-DE" b="1" i="1" dirty="0" smtClean="0">
                <a:latin typeface="Arial" pitchFamily="34" charset="0"/>
                <a:cs typeface="Arial" pitchFamily="34" charset="0"/>
              </a:rPr>
              <a:t>asanetwork</a:t>
            </a:r>
            <a:r>
              <a:rPr lang="de-DE" b="1" dirty="0" smtClean="0">
                <a:latin typeface="Arial" pitchFamily="34" charset="0"/>
                <a:cs typeface="Arial" pitchFamily="34" charset="0"/>
              </a:rPr>
              <a:t>:</a:t>
            </a:r>
            <a:endParaRPr lang="de-DE" b="1" dirty="0">
              <a:latin typeface="Arial" pitchFamily="34" charset="0"/>
              <a:cs typeface="Arial" pitchFamily="34" charset="0"/>
            </a:endParaRPr>
          </a:p>
        </p:txBody>
      </p:sp>
    </p:spTree>
    <p:extLst>
      <p:ext uri="{BB962C8B-B14F-4D97-AF65-F5344CB8AC3E}">
        <p14:creationId xmlns:p14="http://schemas.microsoft.com/office/powerpoint/2010/main" val="5001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4</a:t>
            </a:fld>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10" name="Rechteck 9"/>
          <p:cNvSpPr/>
          <p:nvPr/>
        </p:nvSpPr>
        <p:spPr>
          <a:xfrm>
            <a:off x="395536" y="1287369"/>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Das asanetwork</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11" name="Rechteck 10"/>
          <p:cNvSpPr/>
          <p:nvPr/>
        </p:nvSpPr>
        <p:spPr>
          <a:xfrm>
            <a:off x="395536" y="1807742"/>
            <a:ext cx="7056784" cy="369332"/>
          </a:xfrm>
          <a:prstGeom prst="rect">
            <a:avLst/>
          </a:prstGeom>
        </p:spPr>
        <p:txBody>
          <a:bodyPr wrap="square">
            <a:spAutoFit/>
          </a:bodyPr>
          <a:lstStyle/>
          <a:p>
            <a:pPr eaLnBrk="0" hangingPunct="0">
              <a:defRPr/>
            </a:pPr>
            <a:r>
              <a:rPr lang="de-DE" b="1" dirty="0" smtClean="0">
                <a:latin typeface="Arial" pitchFamily="34" charset="0"/>
                <a:cs typeface="Arial" pitchFamily="34" charset="0"/>
              </a:rPr>
              <a:t>Voraussetzungen für asanetwork:</a:t>
            </a:r>
            <a:endParaRPr lang="de-DE" b="1" dirty="0">
              <a:latin typeface="Arial" pitchFamily="34" charset="0"/>
              <a:cs typeface="Arial" pitchFamily="34" charset="0"/>
            </a:endParaRPr>
          </a:p>
        </p:txBody>
      </p:sp>
      <p:sp>
        <p:nvSpPr>
          <p:cNvPr id="18" name="Text Box 11"/>
          <p:cNvSpPr txBox="1">
            <a:spLocks noChangeArrowheads="1"/>
          </p:cNvSpPr>
          <p:nvPr/>
        </p:nvSpPr>
        <p:spPr bwMode="auto">
          <a:xfrm>
            <a:off x="2345631" y="2657475"/>
            <a:ext cx="4837415" cy="461665"/>
          </a:xfrm>
          <a:prstGeom prst="rect">
            <a:avLst/>
          </a:prstGeom>
          <a:noFill/>
          <a:ln w="12700">
            <a:noFill/>
            <a:miter lim="800000"/>
            <a:headEnd type="none" w="sm" len="sm"/>
            <a:tailEnd type="none" w="sm" len="sm"/>
          </a:ln>
          <a:effectLst/>
        </p:spPr>
        <p:txBody>
          <a:bodyPr wrap="none">
            <a:spAutoFit/>
          </a:bodyPr>
          <a:lstStyle/>
          <a:p>
            <a:pPr>
              <a:buClr>
                <a:srgbClr val="FF0000"/>
              </a:buClr>
              <a:buFontTx/>
              <a:buChar char="•"/>
              <a:defRPr/>
            </a:pPr>
            <a:r>
              <a:rPr lang="de-DE" sz="2400" b="1" u="none" dirty="0">
                <a:effectLst>
                  <a:outerShdw blurRad="38100" dist="38100" dir="2700000" algn="tl">
                    <a:srgbClr val="000000"/>
                  </a:outerShdw>
                </a:effectLst>
              </a:rPr>
              <a:t>   </a:t>
            </a:r>
            <a:r>
              <a:rPr lang="de-DE" sz="2400" b="1" u="none" dirty="0"/>
              <a:t>Netzwerkfähige Werkstatt-Geräte</a:t>
            </a:r>
          </a:p>
        </p:txBody>
      </p:sp>
      <p:sp>
        <p:nvSpPr>
          <p:cNvPr id="19" name="Text Box 12"/>
          <p:cNvSpPr txBox="1">
            <a:spLocks noChangeArrowheads="1"/>
          </p:cNvSpPr>
          <p:nvPr/>
        </p:nvSpPr>
        <p:spPr bwMode="auto">
          <a:xfrm>
            <a:off x="2345631" y="4017962"/>
            <a:ext cx="3425938" cy="461665"/>
          </a:xfrm>
          <a:prstGeom prst="rect">
            <a:avLst/>
          </a:prstGeom>
          <a:noFill/>
          <a:ln w="12700">
            <a:noFill/>
            <a:miter lim="800000"/>
            <a:headEnd type="none" w="sm" len="sm"/>
            <a:tailEnd type="none" w="sm" len="sm"/>
          </a:ln>
          <a:effectLst/>
        </p:spPr>
        <p:txBody>
          <a:bodyPr wrap="none">
            <a:spAutoFit/>
          </a:bodyPr>
          <a:lstStyle/>
          <a:p>
            <a:pPr>
              <a:buClr>
                <a:srgbClr val="FF0000"/>
              </a:buClr>
              <a:buFontTx/>
              <a:buChar char="•"/>
              <a:defRPr/>
            </a:pPr>
            <a:r>
              <a:rPr lang="de-DE" sz="2400" b="1" u="none" dirty="0">
                <a:effectLst>
                  <a:outerShdw blurRad="38100" dist="38100" dir="2700000" algn="tl">
                    <a:srgbClr val="000000"/>
                  </a:outerShdw>
                </a:effectLst>
              </a:rPr>
              <a:t>   </a:t>
            </a:r>
            <a:r>
              <a:rPr lang="de-DE" sz="2400" b="1" u="none" dirty="0"/>
              <a:t>asanetwork - Manager</a:t>
            </a:r>
          </a:p>
        </p:txBody>
      </p:sp>
      <p:sp>
        <p:nvSpPr>
          <p:cNvPr id="20" name="Text Box 13"/>
          <p:cNvSpPr txBox="1">
            <a:spLocks noChangeArrowheads="1"/>
          </p:cNvSpPr>
          <p:nvPr/>
        </p:nvSpPr>
        <p:spPr bwMode="auto">
          <a:xfrm>
            <a:off x="2374519" y="5092700"/>
            <a:ext cx="5348580" cy="830997"/>
          </a:xfrm>
          <a:prstGeom prst="rect">
            <a:avLst/>
          </a:prstGeom>
          <a:noFill/>
          <a:ln w="12700">
            <a:noFill/>
            <a:miter lim="800000"/>
            <a:headEnd type="none" w="sm" len="sm"/>
            <a:tailEnd type="none" w="sm" len="sm"/>
          </a:ln>
          <a:effectLst/>
        </p:spPr>
        <p:txBody>
          <a:bodyPr wrap="none">
            <a:spAutoFit/>
          </a:bodyPr>
          <a:lstStyle/>
          <a:p>
            <a:pPr>
              <a:buClr>
                <a:srgbClr val="FF0000"/>
              </a:buClr>
              <a:buFontTx/>
              <a:buChar char="•"/>
              <a:defRPr/>
            </a:pPr>
            <a:r>
              <a:rPr lang="de-DE" sz="2400" b="1" u="none" dirty="0">
                <a:effectLst>
                  <a:outerShdw blurRad="38100" dist="38100" dir="2700000" algn="tl">
                    <a:srgbClr val="000000"/>
                  </a:outerShdw>
                </a:effectLst>
              </a:rPr>
              <a:t>   </a:t>
            </a:r>
            <a:r>
              <a:rPr lang="de-DE" sz="2400" b="1" u="none" dirty="0"/>
              <a:t>Netzwerkfähige Software </a:t>
            </a:r>
          </a:p>
          <a:p>
            <a:pPr marL="457200" indent="-457200">
              <a:buClr>
                <a:srgbClr val="FF0000"/>
              </a:buClr>
              <a:defRPr/>
            </a:pPr>
            <a:r>
              <a:rPr lang="de-DE" sz="2400" b="1" u="none" dirty="0"/>
              <a:t>    </a:t>
            </a:r>
            <a:r>
              <a:rPr lang="de-DE" sz="2000" b="1" u="none" dirty="0"/>
              <a:t>(DMS o. Prüfsoftware der Prüforganisationen)</a:t>
            </a:r>
          </a:p>
        </p:txBody>
      </p:sp>
      <p:grpSp>
        <p:nvGrpSpPr>
          <p:cNvPr id="21" name="Group 7"/>
          <p:cNvGrpSpPr>
            <a:grpSpLocks/>
          </p:cNvGrpSpPr>
          <p:nvPr/>
        </p:nvGrpSpPr>
        <p:grpSpPr bwMode="auto">
          <a:xfrm>
            <a:off x="500063" y="2300288"/>
            <a:ext cx="1604962" cy="1370012"/>
            <a:chOff x="162" y="2614"/>
            <a:chExt cx="1952" cy="1768"/>
          </a:xfrm>
        </p:grpSpPr>
        <p:pic>
          <p:nvPicPr>
            <p:cNvPr id="2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8" y="2614"/>
              <a:ext cx="913"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VW Bremse allei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2" y="2750"/>
              <a:ext cx="836"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vw tester 2"/>
            <p:cNvPicPr>
              <a:picLocks noChangeAspect="1" noChangeArrowheads="1"/>
            </p:cNvPicPr>
            <p:nvPr/>
          </p:nvPicPr>
          <p:blipFill>
            <a:blip r:embed="rId7" cstate="email">
              <a:extLst>
                <a:ext uri="{28A0092B-C50C-407E-A947-70E740481C1C}">
                  <a14:useLocalDpi xmlns:a14="http://schemas.microsoft.com/office/drawing/2010/main"/>
                </a:ext>
              </a:extLst>
            </a:blip>
            <a:srcRect l="22258" t="6128" r="22258" b="8578"/>
            <a:stretch>
              <a:fillRect/>
            </a:stretch>
          </p:blipFill>
          <p:spPr bwMode="auto">
            <a:xfrm>
              <a:off x="1111" y="2976"/>
              <a:ext cx="100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uppieren 24"/>
          <p:cNvGrpSpPr/>
          <p:nvPr/>
        </p:nvGrpSpPr>
        <p:grpSpPr>
          <a:xfrm>
            <a:off x="559693" y="3946525"/>
            <a:ext cx="1144588" cy="787400"/>
            <a:chOff x="571500" y="3786188"/>
            <a:chExt cx="1144588" cy="787400"/>
          </a:xfrm>
        </p:grpSpPr>
        <p:pic>
          <p:nvPicPr>
            <p:cNvPr id="26" name="Picture 14" descr="ang netman 180"/>
            <p:cNvPicPr>
              <a:picLocks noGrp="1" noChangeAspect="1" noChangeArrowheads="1"/>
            </p:cNvPicPr>
            <p:nvPr>
              <p:ph sz="half" idx="1"/>
            </p:nvPr>
          </p:nvPicPr>
          <p:blipFill>
            <a:blip r:embed="rId8" cstate="email">
              <a:extLst>
                <a:ext uri="{28A0092B-C50C-407E-A947-70E740481C1C}">
                  <a14:useLocalDpi xmlns:a14="http://schemas.microsoft.com/office/drawing/2010/main"/>
                </a:ext>
              </a:extLst>
            </a:blip>
            <a:srcRect/>
            <a:stretch>
              <a:fillRect/>
            </a:stretch>
          </p:blipFill>
          <p:spPr>
            <a:xfrm>
              <a:off x="571500" y="3786188"/>
              <a:ext cx="725488" cy="714375"/>
            </a:xfrm>
            <a:noFill/>
          </p:spPr>
        </p:pic>
        <p:pic>
          <p:nvPicPr>
            <p:cNvPr id="27" name="Picture 15" descr="netman dong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98575" y="3927475"/>
              <a:ext cx="4175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netman usb-dongl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98575" y="4362450"/>
              <a:ext cx="28733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uppieren 28"/>
          <p:cNvGrpSpPr/>
          <p:nvPr/>
        </p:nvGrpSpPr>
        <p:grpSpPr>
          <a:xfrm>
            <a:off x="445706" y="5021263"/>
            <a:ext cx="1487488" cy="1085850"/>
            <a:chOff x="428625" y="4929188"/>
            <a:chExt cx="1487488" cy="1085850"/>
          </a:xfrm>
        </p:grpSpPr>
        <p:grpSp>
          <p:nvGrpSpPr>
            <p:cNvPr id="30" name="Group 2"/>
            <p:cNvGrpSpPr>
              <a:grpSpLocks/>
            </p:cNvGrpSpPr>
            <p:nvPr/>
          </p:nvGrpSpPr>
          <p:grpSpPr bwMode="auto">
            <a:xfrm>
              <a:off x="428625" y="4929188"/>
              <a:ext cx="962025" cy="884237"/>
              <a:chOff x="480" y="1344"/>
              <a:chExt cx="768" cy="616"/>
            </a:xfrm>
          </p:grpSpPr>
          <p:graphicFrame>
            <p:nvGraphicFramePr>
              <p:cNvPr id="32" name="Object 3"/>
              <p:cNvGraphicFramePr>
                <a:graphicFrameLocks noChangeAspect="1"/>
              </p:cNvGraphicFramePr>
              <p:nvPr/>
            </p:nvGraphicFramePr>
            <p:xfrm>
              <a:off x="672" y="1344"/>
              <a:ext cx="576" cy="520"/>
            </p:xfrm>
            <a:graphic>
              <a:graphicData uri="http://schemas.openxmlformats.org/presentationml/2006/ole">
                <mc:AlternateContent xmlns:mc="http://schemas.openxmlformats.org/markup-compatibility/2006">
                  <mc:Choice xmlns:v="urn:schemas-microsoft-com:vml" Requires="v">
                    <p:oleObj spid="_x0000_s1104" name="Clip" r:id="rId11" imgW="1260043" imgH="1137514" progId="MS_ClipArt_Gallery.2">
                      <p:embed/>
                    </p:oleObj>
                  </mc:Choice>
                  <mc:Fallback>
                    <p:oleObj name="Clip" r:id="rId11" imgW="1260043" imgH="1137514"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344"/>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4"/>
              <p:cNvGraphicFramePr>
                <a:graphicFrameLocks noChangeAspect="1"/>
              </p:cNvGraphicFramePr>
              <p:nvPr/>
            </p:nvGraphicFramePr>
            <p:xfrm>
              <a:off x="576" y="1392"/>
              <a:ext cx="576" cy="520"/>
            </p:xfrm>
            <a:graphic>
              <a:graphicData uri="http://schemas.openxmlformats.org/presentationml/2006/ole">
                <mc:AlternateContent xmlns:mc="http://schemas.openxmlformats.org/markup-compatibility/2006">
                  <mc:Choice xmlns:v="urn:schemas-microsoft-com:vml" Requires="v">
                    <p:oleObj spid="_x0000_s1105" name="Clip" r:id="rId13" imgW="1260043" imgH="1137514" progId="MS_ClipArt_Gallery.2">
                      <p:embed/>
                    </p:oleObj>
                  </mc:Choice>
                  <mc:Fallback>
                    <p:oleObj name="Clip" r:id="rId13" imgW="1260043" imgH="1137514"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 y="1392"/>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5"/>
              <p:cNvGraphicFramePr>
                <a:graphicFrameLocks noChangeAspect="1"/>
              </p:cNvGraphicFramePr>
              <p:nvPr/>
            </p:nvGraphicFramePr>
            <p:xfrm>
              <a:off x="480" y="1440"/>
              <a:ext cx="576" cy="520"/>
            </p:xfrm>
            <a:graphic>
              <a:graphicData uri="http://schemas.openxmlformats.org/presentationml/2006/ole">
                <mc:AlternateContent xmlns:mc="http://schemas.openxmlformats.org/markup-compatibility/2006">
                  <mc:Choice xmlns:v="urn:schemas-microsoft-com:vml" Requires="v">
                    <p:oleObj spid="_x0000_s1106" name="Clip" r:id="rId14" imgW="1260043" imgH="1137514" progId="MS_ClipArt_Gallery.2">
                      <p:embed/>
                    </p:oleObj>
                  </mc:Choice>
                  <mc:Fallback>
                    <p:oleObj name="Clip" r:id="rId14" imgW="1260043" imgH="1137514"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 y="1440"/>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1" name="Picture 17" descr="CDs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57313" y="5286375"/>
              <a:ext cx="558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5</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8" name="Rechteck 7"/>
          <p:cNvSpPr/>
          <p:nvPr/>
        </p:nvSpPr>
        <p:spPr>
          <a:xfrm>
            <a:off x="396000" y="1340768"/>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Wer ist im Netzwerk aktiv?</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6" name="Rechteck 5"/>
          <p:cNvSpPr/>
          <p:nvPr/>
        </p:nvSpPr>
        <p:spPr>
          <a:xfrm>
            <a:off x="396000" y="2060848"/>
            <a:ext cx="6498696" cy="4108817"/>
          </a:xfrm>
          <a:prstGeom prst="rect">
            <a:avLst/>
          </a:prstGeom>
        </p:spPr>
        <p:txBody>
          <a:bodyPr wrap="square">
            <a:spAutoFit/>
          </a:bodyPr>
          <a:lstStyle/>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Fahrzeughersteller </a:t>
            </a:r>
            <a:r>
              <a:rPr lang="de-DE" b="1" dirty="0" smtClean="0">
                <a:latin typeface="Arial" pitchFamily="34" charset="0"/>
                <a:cs typeface="Arial" pitchFamily="34" charset="0"/>
              </a:rPr>
              <a:t>	(</a:t>
            </a:r>
            <a:r>
              <a:rPr lang="de-DE" b="1" dirty="0">
                <a:latin typeface="Arial" pitchFamily="34" charset="0"/>
                <a:cs typeface="Arial" pitchFamily="34" charset="0"/>
              </a:rPr>
              <a:t>Reparaturinformationen)</a:t>
            </a:r>
          </a:p>
          <a:p>
            <a:pPr marL="285750" indent="-285750">
              <a:lnSpc>
                <a:spcPct val="50000"/>
              </a:lnSpc>
              <a:spcBef>
                <a:spcPct val="50000"/>
              </a:spcBef>
              <a:buClr>
                <a:srgbClr val="FF0000"/>
              </a:buClr>
              <a:buFont typeface="Arial" pitchFamily="34" charset="0"/>
              <a:buChar char="●"/>
              <a:defRPr/>
            </a:pPr>
            <a:endParaRPr lang="de-DE" b="1" dirty="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 Gerätehersteller </a:t>
            </a:r>
            <a:r>
              <a:rPr lang="de-DE" b="1" dirty="0" smtClean="0">
                <a:latin typeface="Arial" pitchFamily="34" charset="0"/>
                <a:cs typeface="Arial" pitchFamily="34" charset="0"/>
              </a:rPr>
              <a:t>	(</a:t>
            </a:r>
            <a:r>
              <a:rPr lang="de-DE" b="1" dirty="0">
                <a:latin typeface="Arial" pitchFamily="34" charset="0"/>
                <a:cs typeface="Arial" pitchFamily="34" charset="0"/>
              </a:rPr>
              <a:t>Einstelldaten)</a:t>
            </a:r>
          </a:p>
          <a:p>
            <a:pPr marL="285750" indent="-285750">
              <a:lnSpc>
                <a:spcPct val="50000"/>
              </a:lnSpc>
              <a:spcBef>
                <a:spcPct val="50000"/>
              </a:spcBef>
              <a:buClr>
                <a:srgbClr val="FF0000"/>
              </a:buClr>
              <a:buFont typeface="Arial" pitchFamily="34" charset="0"/>
              <a:buChar char="●"/>
              <a:defRPr/>
            </a:pPr>
            <a:endParaRPr lang="de-DE" b="1" dirty="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 Teilelieferanten </a:t>
            </a:r>
            <a:r>
              <a:rPr lang="de-DE" b="1" dirty="0" smtClean="0">
                <a:latin typeface="Arial" pitchFamily="34" charset="0"/>
                <a:cs typeface="Arial" pitchFamily="34" charset="0"/>
              </a:rPr>
              <a:t>	(</a:t>
            </a:r>
            <a:r>
              <a:rPr lang="de-DE" b="1" dirty="0">
                <a:latin typeface="Arial" pitchFamily="34" charset="0"/>
                <a:cs typeface="Arial" pitchFamily="34" charset="0"/>
              </a:rPr>
              <a:t>ET Katalog)</a:t>
            </a:r>
          </a:p>
          <a:p>
            <a:pPr marL="285750" indent="-285750">
              <a:lnSpc>
                <a:spcPct val="50000"/>
              </a:lnSpc>
              <a:spcBef>
                <a:spcPct val="50000"/>
              </a:spcBef>
              <a:buClr>
                <a:srgbClr val="FF0000"/>
              </a:buClr>
              <a:buFont typeface="Arial" pitchFamily="34" charset="0"/>
              <a:buChar char="●"/>
              <a:defRPr/>
            </a:pPr>
            <a:endParaRPr lang="de-DE" b="1" dirty="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 Werkstatt DMS </a:t>
            </a:r>
            <a:r>
              <a:rPr lang="de-DE" b="1" dirty="0" smtClean="0">
                <a:latin typeface="Arial" pitchFamily="34" charset="0"/>
                <a:cs typeface="Arial" pitchFamily="34" charset="0"/>
              </a:rPr>
              <a:t>	(</a:t>
            </a:r>
            <a:r>
              <a:rPr lang="de-DE" b="1" dirty="0">
                <a:latin typeface="Arial" pitchFamily="34" charset="0"/>
                <a:cs typeface="Arial" pitchFamily="34" charset="0"/>
              </a:rPr>
              <a:t>Kundenverwaltung)</a:t>
            </a:r>
          </a:p>
          <a:p>
            <a:pPr marL="285750" indent="-285750">
              <a:lnSpc>
                <a:spcPct val="50000"/>
              </a:lnSpc>
              <a:spcBef>
                <a:spcPct val="50000"/>
              </a:spcBef>
              <a:buClr>
                <a:srgbClr val="FF0000"/>
              </a:buClr>
              <a:buFont typeface="Arial" pitchFamily="34" charset="0"/>
              <a:buChar char="●"/>
              <a:defRPr/>
            </a:pPr>
            <a:endParaRPr lang="de-DE" b="1" dirty="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 Verbände </a:t>
            </a:r>
            <a:r>
              <a:rPr lang="de-DE" b="1" dirty="0" smtClean="0">
                <a:latin typeface="Arial" pitchFamily="34" charset="0"/>
                <a:cs typeface="Arial" pitchFamily="34" charset="0"/>
              </a:rPr>
              <a:t>		(</a:t>
            </a:r>
            <a:r>
              <a:rPr lang="de-DE" b="1" dirty="0">
                <a:latin typeface="Arial" pitchFamily="34" charset="0"/>
                <a:cs typeface="Arial" pitchFamily="34" charset="0"/>
              </a:rPr>
              <a:t>AU / SP Verwaltung</a:t>
            </a:r>
            <a:r>
              <a:rPr lang="de-DE" b="1" dirty="0" smtClean="0">
                <a:latin typeface="Arial" pitchFamily="34" charset="0"/>
                <a:cs typeface="Arial" pitchFamily="34" charset="0"/>
              </a:rPr>
              <a:t>)</a:t>
            </a:r>
          </a:p>
          <a:p>
            <a:pPr>
              <a:lnSpc>
                <a:spcPct val="50000"/>
              </a:lnSpc>
              <a:spcBef>
                <a:spcPct val="50000"/>
              </a:spcBef>
              <a:buClr>
                <a:srgbClr val="FF0000"/>
              </a:buClr>
              <a:defRPr/>
            </a:pPr>
            <a:endParaRPr lang="de-DE" b="1" dirty="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a:latin typeface="Arial" pitchFamily="34" charset="0"/>
                <a:cs typeface="Arial" pitchFamily="34" charset="0"/>
              </a:rPr>
              <a:t> Zentrale Stelle </a:t>
            </a:r>
            <a:r>
              <a:rPr lang="de-DE" b="1" dirty="0" smtClean="0">
                <a:latin typeface="Arial" pitchFamily="34" charset="0"/>
                <a:cs typeface="Arial" pitchFamily="34" charset="0"/>
              </a:rPr>
              <a:t>	(</a:t>
            </a:r>
            <a:r>
              <a:rPr lang="de-DE" b="1" dirty="0">
                <a:latin typeface="Arial" pitchFamily="34" charset="0"/>
                <a:cs typeface="Arial" pitchFamily="34" charset="0"/>
              </a:rPr>
              <a:t>Systemdaten</a:t>
            </a:r>
            <a:r>
              <a:rPr lang="de-DE" b="1" dirty="0" smtClean="0">
                <a:latin typeface="Arial" pitchFamily="34" charset="0"/>
                <a:cs typeface="Arial" pitchFamily="34" charset="0"/>
              </a:rPr>
              <a:t>)</a:t>
            </a:r>
          </a:p>
          <a:p>
            <a:pPr marL="285750" indent="-285750">
              <a:lnSpc>
                <a:spcPct val="50000"/>
              </a:lnSpc>
              <a:spcBef>
                <a:spcPct val="50000"/>
              </a:spcBef>
              <a:buClr>
                <a:srgbClr val="FF0000"/>
              </a:buClr>
              <a:buFont typeface="Arial" pitchFamily="34" charset="0"/>
              <a:buChar char="●"/>
              <a:defRPr/>
            </a:pPr>
            <a:endParaRPr lang="de-DE" b="1" dirty="0" smtClean="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smtClean="0">
                <a:latin typeface="Arial" pitchFamily="34" charset="0"/>
                <a:cs typeface="Arial" pitchFamily="34" charset="0"/>
              </a:rPr>
              <a:t> Prüforganisationen	(Prüfingenieure)</a:t>
            </a:r>
            <a:endParaRPr lang="de-DE" b="1" dirty="0">
              <a:latin typeface="Arial" pitchFamily="34" charset="0"/>
              <a:cs typeface="Arial" pitchFamily="34" charset="0"/>
            </a:endParaRPr>
          </a:p>
          <a:p>
            <a:pPr>
              <a:lnSpc>
                <a:spcPct val="50000"/>
              </a:lnSpc>
              <a:spcBef>
                <a:spcPct val="50000"/>
              </a:spcBef>
              <a:buClr>
                <a:srgbClr val="FF0000"/>
              </a:buClr>
              <a:defRPr/>
            </a:pPr>
            <a:endParaRPr lang="de-DE" b="1" dirty="0" smtClean="0">
              <a:latin typeface="Arial" pitchFamily="34" charset="0"/>
              <a:cs typeface="Arial" pitchFamily="34" charset="0"/>
            </a:endParaRPr>
          </a:p>
          <a:p>
            <a:pPr marL="285750" indent="-285750">
              <a:lnSpc>
                <a:spcPct val="50000"/>
              </a:lnSpc>
              <a:spcBef>
                <a:spcPct val="50000"/>
              </a:spcBef>
              <a:buClr>
                <a:srgbClr val="FF0000"/>
              </a:buClr>
              <a:buFont typeface="Arial" pitchFamily="34" charset="0"/>
              <a:buChar char="●"/>
              <a:defRPr/>
            </a:pPr>
            <a:r>
              <a:rPr lang="de-DE" b="1" dirty="0" smtClean="0">
                <a:latin typeface="Arial" pitchFamily="34" charset="0"/>
                <a:cs typeface="Arial" pitchFamily="34" charset="0"/>
              </a:rPr>
              <a:t> Werkstatt Management</a:t>
            </a:r>
            <a:endParaRPr lang="de-DE" b="1" dirty="0">
              <a:latin typeface="Arial" pitchFamily="34" charset="0"/>
              <a:cs typeface="Arial" pitchFamily="34" charset="0"/>
            </a:endParaRPr>
          </a:p>
        </p:txBody>
      </p:sp>
    </p:spTree>
    <p:extLst>
      <p:ext uri="{BB962C8B-B14F-4D97-AF65-F5344CB8AC3E}">
        <p14:creationId xmlns:p14="http://schemas.microsoft.com/office/powerpoint/2010/main" val="151996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6</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8" name="Rechteck 7"/>
          <p:cNvSpPr/>
          <p:nvPr/>
        </p:nvSpPr>
        <p:spPr>
          <a:xfrm>
            <a:off x="392605" y="1340768"/>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Wer ist im Netzwerk aktiv?</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10" name="Text Box 6"/>
          <p:cNvSpPr txBox="1">
            <a:spLocks noChangeArrowheads="1"/>
          </p:cNvSpPr>
          <p:nvPr/>
        </p:nvSpPr>
        <p:spPr bwMode="auto">
          <a:xfrm>
            <a:off x="392605" y="2014354"/>
            <a:ext cx="657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800" b="1" u="none" dirty="0"/>
              <a:t>    Kfz-Werkstatt </a:t>
            </a:r>
            <a:r>
              <a:rPr lang="de-DE" sz="1800" b="1" u="none" dirty="0" smtClean="0"/>
              <a:t>	     (Werkstatt-Arbeitsplätze)</a:t>
            </a:r>
            <a:endParaRPr lang="de-DE" sz="1800" b="1" u="none" dirty="0"/>
          </a:p>
        </p:txBody>
      </p:sp>
      <p:sp>
        <p:nvSpPr>
          <p:cNvPr id="12" name="Text Box 6"/>
          <p:cNvSpPr txBox="1">
            <a:spLocks noChangeArrowheads="1"/>
          </p:cNvSpPr>
          <p:nvPr/>
        </p:nvSpPr>
        <p:spPr bwMode="auto">
          <a:xfrm>
            <a:off x="392605" y="2518410"/>
            <a:ext cx="4214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algn="just">
              <a:buClr>
                <a:srgbClr val="FF0000"/>
              </a:buClr>
              <a:buFont typeface="Arial" pitchFamily="34" charset="0"/>
              <a:buChar char="●"/>
            </a:pPr>
            <a:r>
              <a:rPr lang="de-DE" sz="1800" b="1" u="none" dirty="0"/>
              <a:t>   </a:t>
            </a:r>
            <a:r>
              <a:rPr lang="de-DE" sz="1800" b="1" u="none" dirty="0" smtClean="0"/>
              <a:t>Systemdatenbank</a:t>
            </a:r>
            <a:endParaRPr lang="de-DE" sz="1800" b="1" u="none" dirty="0"/>
          </a:p>
        </p:txBody>
      </p:sp>
      <p:sp>
        <p:nvSpPr>
          <p:cNvPr id="13" name="Text Box 6"/>
          <p:cNvSpPr txBox="1">
            <a:spLocks noChangeArrowheads="1"/>
          </p:cNvSpPr>
          <p:nvPr/>
        </p:nvSpPr>
        <p:spPr bwMode="auto">
          <a:xfrm>
            <a:off x="392605" y="3603190"/>
            <a:ext cx="7000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algn="just">
              <a:buClr>
                <a:srgbClr val="FF0000"/>
              </a:buClr>
              <a:buFont typeface="Arial" pitchFamily="34" charset="0"/>
              <a:buChar char="●"/>
            </a:pPr>
            <a:r>
              <a:rPr lang="de-DE" sz="1800" b="1" u="none" dirty="0"/>
              <a:t>   </a:t>
            </a:r>
            <a:r>
              <a:rPr lang="de-DE" sz="1800" b="1" u="none" dirty="0" smtClean="0"/>
              <a:t> DMS </a:t>
            </a:r>
            <a:r>
              <a:rPr lang="de-DE" sz="1800" b="1" u="none" dirty="0"/>
              <a:t>System </a:t>
            </a:r>
            <a:r>
              <a:rPr lang="de-DE" sz="1800" b="1" u="none" dirty="0" smtClean="0"/>
              <a:t>	     z</a:t>
            </a:r>
            <a:r>
              <a:rPr lang="de-DE" sz="1800" b="1" u="none" dirty="0"/>
              <a:t>. B. Arbeitsauftrag</a:t>
            </a:r>
          </a:p>
        </p:txBody>
      </p:sp>
      <p:sp>
        <p:nvSpPr>
          <p:cNvPr id="14" name="Text Box 6"/>
          <p:cNvSpPr txBox="1">
            <a:spLocks noChangeArrowheads="1"/>
          </p:cNvSpPr>
          <p:nvPr/>
        </p:nvSpPr>
        <p:spPr bwMode="auto">
          <a:xfrm>
            <a:off x="392605" y="4174594"/>
            <a:ext cx="6912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algn="just">
              <a:buClr>
                <a:srgbClr val="FF0000"/>
              </a:buClr>
              <a:buFont typeface="Arial" pitchFamily="34" charset="0"/>
              <a:buChar char="●"/>
            </a:pPr>
            <a:r>
              <a:rPr lang="de-DE" sz="1800" b="1" u="none" dirty="0"/>
              <a:t>    Kundendatenbank </a:t>
            </a:r>
            <a:r>
              <a:rPr lang="de-DE" sz="1800" b="1" u="none" dirty="0" smtClean="0"/>
              <a:t>      (</a:t>
            </a:r>
            <a:r>
              <a:rPr lang="de-DE" sz="1800" b="1" u="none" dirty="0"/>
              <a:t>Fahrzeug u. Reparaturhistorie)</a:t>
            </a:r>
          </a:p>
        </p:txBody>
      </p:sp>
      <p:sp>
        <p:nvSpPr>
          <p:cNvPr id="16" name="Rechteck 15"/>
          <p:cNvSpPr/>
          <p:nvPr/>
        </p:nvSpPr>
        <p:spPr>
          <a:xfrm>
            <a:off x="392605" y="3022466"/>
            <a:ext cx="7001340" cy="369332"/>
          </a:xfrm>
          <a:prstGeom prst="rect">
            <a:avLst/>
          </a:prstGeom>
        </p:spPr>
        <p:txBody>
          <a:bodyPr wrap="square">
            <a:spAutoFit/>
          </a:bodyPr>
          <a:lstStyle/>
          <a:p>
            <a:pPr marL="285750" indent="-285750" algn="just">
              <a:buClr>
                <a:srgbClr val="FF0000"/>
              </a:buClr>
              <a:buFont typeface="Calibri" pitchFamily="34" charset="0"/>
              <a:buChar char="●"/>
            </a:pPr>
            <a:r>
              <a:rPr lang="de-DE" b="1" dirty="0" smtClean="0">
                <a:latin typeface="Arial" pitchFamily="34" charset="0"/>
                <a:cs typeface="Arial" pitchFamily="34" charset="0"/>
              </a:rPr>
              <a:t>    Fahrzeugsystemdaten </a:t>
            </a:r>
            <a:r>
              <a:rPr lang="de-DE" b="1" dirty="0">
                <a:latin typeface="Arial" pitchFamily="34" charset="0"/>
                <a:cs typeface="Arial" pitchFamily="34" charset="0"/>
              </a:rPr>
              <a:t>z.B. für die HU / AU / SP</a:t>
            </a:r>
          </a:p>
        </p:txBody>
      </p:sp>
    </p:spTree>
    <p:extLst>
      <p:ext uri="{BB962C8B-B14F-4D97-AF65-F5344CB8AC3E}">
        <p14:creationId xmlns:p14="http://schemas.microsoft.com/office/powerpoint/2010/main" val="283191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7</a:t>
            </a:fld>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38" name="Line 5"/>
          <p:cNvSpPr>
            <a:spLocks noChangeShapeType="1"/>
          </p:cNvSpPr>
          <p:nvPr/>
        </p:nvSpPr>
        <p:spPr bwMode="auto">
          <a:xfrm flipH="1">
            <a:off x="7019487" y="2790083"/>
            <a:ext cx="260118" cy="2100202"/>
          </a:xfrm>
          <a:prstGeom prst="line">
            <a:avLst/>
          </a:prstGeom>
          <a:noFill/>
          <a:ln w="25400">
            <a:solidFill>
              <a:srgbClr val="FF0000"/>
            </a:solidFill>
            <a:prstDash val="sysDot"/>
            <a:round/>
            <a:headEnd type="none" w="sm" len="sm"/>
            <a:tailEnd type="triangle" w="lg" len="med"/>
          </a:ln>
          <a:extLst>
            <a:ext uri="{909E8E84-426E-40DD-AFC4-6F175D3DCCD1}">
              <a14:hiddenFill xmlns:a14="http://schemas.microsoft.com/office/drawing/2010/main">
                <a:noFill/>
              </a14:hiddenFill>
            </a:ext>
          </a:extLst>
        </p:spPr>
        <p:txBody>
          <a:bodyPr/>
          <a:lstStyle/>
          <a:p>
            <a:endParaRPr lang="de-DE"/>
          </a:p>
        </p:txBody>
      </p:sp>
      <p:sp>
        <p:nvSpPr>
          <p:cNvPr id="39" name="Line 4"/>
          <p:cNvSpPr>
            <a:spLocks noChangeShapeType="1"/>
          </p:cNvSpPr>
          <p:nvPr/>
        </p:nvSpPr>
        <p:spPr bwMode="auto">
          <a:xfrm>
            <a:off x="5532076" y="2790083"/>
            <a:ext cx="1228731" cy="2100202"/>
          </a:xfrm>
          <a:prstGeom prst="line">
            <a:avLst/>
          </a:prstGeom>
          <a:noFill/>
          <a:ln w="25400">
            <a:solidFill>
              <a:srgbClr val="FF0000"/>
            </a:solidFill>
            <a:prstDash val="sysDot"/>
            <a:round/>
            <a:headEnd type="none" w="sm" len="sm"/>
            <a:tailEnd type="triangle" w="lg" len="med"/>
          </a:ln>
          <a:extLst>
            <a:ext uri="{909E8E84-426E-40DD-AFC4-6F175D3DCCD1}">
              <a14:hiddenFill xmlns:a14="http://schemas.microsoft.com/office/drawing/2010/main">
                <a:noFill/>
              </a14:hiddenFill>
            </a:ext>
          </a:extLst>
        </p:spPr>
        <p:txBody>
          <a:bodyPr/>
          <a:lstStyle/>
          <a:p>
            <a:endParaRPr lang="de-DE"/>
          </a:p>
        </p:txBody>
      </p:sp>
      <p:graphicFrame>
        <p:nvGraphicFramePr>
          <p:cNvPr id="40" name="Object 6"/>
          <p:cNvGraphicFramePr>
            <a:graphicFrameLocks noGrp="1" noChangeAspect="1"/>
          </p:cNvGraphicFramePr>
          <p:nvPr>
            <p:ph sz="half" idx="4294967295"/>
            <p:extLst>
              <p:ext uri="{D42A27DB-BD31-4B8C-83A1-F6EECF244321}">
                <p14:modId xmlns:p14="http://schemas.microsoft.com/office/powerpoint/2010/main" val="343816334"/>
              </p:ext>
            </p:extLst>
          </p:nvPr>
        </p:nvGraphicFramePr>
        <p:xfrm>
          <a:off x="6263566" y="4955916"/>
          <a:ext cx="1313521" cy="1070520"/>
        </p:xfrm>
        <a:graphic>
          <a:graphicData uri="http://schemas.openxmlformats.org/presentationml/2006/ole">
            <mc:AlternateContent xmlns:mc="http://schemas.openxmlformats.org/markup-compatibility/2006">
              <mc:Choice xmlns:v="urn:schemas-microsoft-com:vml" Requires="v">
                <p:oleObj spid="_x0000_s2074" name="CorelDRAW" r:id="rId5" imgW="2715158" imgH="2179015" progId="CorelDRAW.Graphic.11">
                  <p:embed/>
                </p:oleObj>
              </mc:Choice>
              <mc:Fallback>
                <p:oleObj name="CorelDRAW" r:id="rId5" imgW="2715158" imgH="2179015"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566" y="4955916"/>
                        <a:ext cx="1313521" cy="107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5426" y="3446396"/>
            <a:ext cx="1567891" cy="10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Grp="1" noChangeAspect="1" noChangeArrowheads="1"/>
          </p:cNvPicPr>
          <p:nvPr>
            <p:ph sz="quarter" idx="4294967295"/>
          </p:nvPr>
        </p:nvPicPr>
        <p:blipFill>
          <a:blip r:embed="rId8" cstate="email">
            <a:extLst>
              <a:ext uri="{28A0092B-C50C-407E-A947-70E740481C1C}">
                <a14:useLocalDpi xmlns:a14="http://schemas.microsoft.com/office/drawing/2010/main"/>
              </a:ext>
            </a:extLst>
          </a:blip>
          <a:srcRect/>
          <a:stretch>
            <a:fillRect/>
          </a:stretch>
        </p:blipFill>
        <p:spPr>
          <a:xfrm>
            <a:off x="423138" y="3755593"/>
            <a:ext cx="1358072" cy="1069061"/>
          </a:xfrm>
          <a:noFill/>
        </p:spPr>
      </p:pic>
      <p:pic>
        <p:nvPicPr>
          <p:cNvPr id="43" name="Picture 12" descr="Businessman"/>
          <p:cNvPicPr>
            <a:picLocks noChangeAspect="1" noChangeArrowheads="1"/>
          </p:cNvPicPr>
          <p:nvPr/>
        </p:nvPicPr>
        <p:blipFill>
          <a:blip r:embed="rId9" cstate="email">
            <a:extLst>
              <a:ext uri="{28A0092B-C50C-407E-A947-70E740481C1C}">
                <a14:useLocalDpi xmlns:a14="http://schemas.microsoft.com/office/drawing/2010/main"/>
              </a:ext>
            </a:extLst>
          </a:blip>
          <a:srcRect b="32986"/>
          <a:stretch>
            <a:fillRect/>
          </a:stretch>
        </p:blipFill>
        <p:spPr bwMode="auto">
          <a:xfrm>
            <a:off x="5208725" y="4499415"/>
            <a:ext cx="970052" cy="151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4"/>
          <p:cNvSpPr txBox="1">
            <a:spLocks noChangeArrowheads="1"/>
          </p:cNvSpPr>
          <p:nvPr/>
        </p:nvSpPr>
        <p:spPr bwMode="auto">
          <a:xfrm>
            <a:off x="2621921" y="3774553"/>
            <a:ext cx="3071830" cy="47705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r>
              <a:rPr lang="de-DE" sz="1000" b="1" u="none">
                <a:solidFill>
                  <a:srgbClr val="000066"/>
                </a:solidFill>
              </a:rPr>
              <a:t>Kunde wird erfasst und Auftrag wird erstellt</a:t>
            </a:r>
          </a:p>
          <a:p>
            <a:endParaRPr lang="de-DE" sz="500" b="1" u="none">
              <a:solidFill>
                <a:srgbClr val="000066"/>
              </a:solidFill>
            </a:endParaRPr>
          </a:p>
          <a:p>
            <a:r>
              <a:rPr lang="de-DE" sz="1000" b="1" u="none">
                <a:solidFill>
                  <a:srgbClr val="000066"/>
                </a:solidFill>
              </a:rPr>
              <a:t>und ins Netz (asanet) gestellt</a:t>
            </a:r>
          </a:p>
        </p:txBody>
      </p:sp>
      <p:pic>
        <p:nvPicPr>
          <p:cNvPr id="45" name="Picture 15" descr="Bildschirm Abga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3138" y="1805613"/>
            <a:ext cx="1339390" cy="91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00102" y="1814364"/>
            <a:ext cx="719994" cy="7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32663" y="1811447"/>
            <a:ext cx="1027536" cy="78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VW Bremse allein"/>
          <p:cNvPicPr>
            <a:picLocks noGrp="1" noChangeAspect="1" noChangeArrowheads="1"/>
          </p:cNvPicPr>
          <p:nvPr>
            <p:ph sz="quarter" idx="4294967295"/>
          </p:nvPr>
        </p:nvPicPr>
        <p:blipFill>
          <a:blip r:embed="rId13" cstate="email">
            <a:extLst>
              <a:ext uri="{28A0092B-C50C-407E-A947-70E740481C1C}">
                <a14:useLocalDpi xmlns:a14="http://schemas.microsoft.com/office/drawing/2010/main"/>
              </a:ext>
            </a:extLst>
          </a:blip>
          <a:srcRect/>
          <a:stretch>
            <a:fillRect/>
          </a:stretch>
        </p:blipFill>
        <p:spPr>
          <a:xfrm>
            <a:off x="342519" y="4983523"/>
            <a:ext cx="722480" cy="1376821"/>
          </a:xfrm>
          <a:noFill/>
        </p:spPr>
      </p:pic>
      <p:pic>
        <p:nvPicPr>
          <p:cNvPr id="49" name="Picture 21" descr="vw tester 2"/>
          <p:cNvPicPr>
            <a:picLocks noChangeAspect="1" noChangeArrowheads="1"/>
          </p:cNvPicPr>
          <p:nvPr/>
        </p:nvPicPr>
        <p:blipFill>
          <a:blip r:embed="rId14" cstate="email">
            <a:extLst>
              <a:ext uri="{28A0092B-C50C-407E-A947-70E740481C1C}">
                <a14:useLocalDpi xmlns:a14="http://schemas.microsoft.com/office/drawing/2010/main"/>
              </a:ext>
            </a:extLst>
          </a:blip>
          <a:srcRect l="22258" t="6128" r="22258" b="8578"/>
          <a:stretch>
            <a:fillRect/>
          </a:stretch>
        </p:blipFill>
        <p:spPr bwMode="auto">
          <a:xfrm>
            <a:off x="1403648" y="5087720"/>
            <a:ext cx="939225" cy="133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21360000">
            <a:off x="6641527" y="5098847"/>
            <a:ext cx="329098" cy="2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4"/>
          <p:cNvSpPr txBox="1">
            <a:spLocks noChangeArrowheads="1"/>
          </p:cNvSpPr>
          <p:nvPr/>
        </p:nvSpPr>
        <p:spPr bwMode="auto">
          <a:xfrm>
            <a:off x="1199178" y="2986977"/>
            <a:ext cx="3300813" cy="47705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r>
              <a:rPr lang="de-DE" sz="1000" b="1" u="none">
                <a:solidFill>
                  <a:srgbClr val="000066"/>
                </a:solidFill>
              </a:rPr>
              <a:t>Kunden- / Fahrzeugdaten werden mit Solldaten im</a:t>
            </a:r>
          </a:p>
          <a:p>
            <a:endParaRPr lang="de-DE" sz="500" b="1" u="none">
              <a:solidFill>
                <a:srgbClr val="000066"/>
              </a:solidFill>
            </a:endParaRPr>
          </a:p>
          <a:p>
            <a:r>
              <a:rPr lang="de-DE" sz="1000" b="1" u="none">
                <a:solidFill>
                  <a:srgbClr val="000066"/>
                </a:solidFill>
              </a:rPr>
              <a:t>Werkstattgerät erfasst</a:t>
            </a:r>
          </a:p>
        </p:txBody>
      </p:sp>
      <p:sp>
        <p:nvSpPr>
          <p:cNvPr id="52" name="Text Box 14"/>
          <p:cNvSpPr txBox="1">
            <a:spLocks noChangeArrowheads="1"/>
          </p:cNvSpPr>
          <p:nvPr/>
        </p:nvSpPr>
        <p:spPr bwMode="auto">
          <a:xfrm>
            <a:off x="1787680" y="1805613"/>
            <a:ext cx="3354222" cy="5539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r>
              <a:rPr lang="de-DE" sz="1000" b="1" u="none">
                <a:solidFill>
                  <a:srgbClr val="000066"/>
                </a:solidFill>
              </a:rPr>
              <a:t>Kunden- / Fahrzeugdaten, Solldaten und Messdaten</a:t>
            </a:r>
          </a:p>
          <a:p>
            <a:r>
              <a:rPr lang="de-DE" sz="1000" b="1" u="none">
                <a:solidFill>
                  <a:srgbClr val="000066"/>
                </a:solidFill>
              </a:rPr>
              <a:t>werden erfasst und ggf. ausgedruckt und an Server (DMS) geschickt</a:t>
            </a:r>
          </a:p>
        </p:txBody>
      </p:sp>
      <p:cxnSp>
        <p:nvCxnSpPr>
          <p:cNvPr id="54" name="Gerade Verbindung mit Pfeil 53"/>
          <p:cNvCxnSpPr>
            <a:cxnSpLocks noChangeShapeType="1"/>
          </p:cNvCxnSpPr>
          <p:nvPr/>
        </p:nvCxnSpPr>
        <p:spPr bwMode="auto">
          <a:xfrm rot="10800000">
            <a:off x="1972540" y="4365104"/>
            <a:ext cx="3686196" cy="1458"/>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5" name="Gerade Verbindung mit Pfeil 54"/>
          <p:cNvCxnSpPr>
            <a:cxnSpLocks noChangeShapeType="1"/>
          </p:cNvCxnSpPr>
          <p:nvPr/>
        </p:nvCxnSpPr>
        <p:spPr bwMode="auto">
          <a:xfrm rot="5400000" flipH="1" flipV="1">
            <a:off x="706457" y="3216698"/>
            <a:ext cx="854666" cy="1438"/>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6" name="Gerade Verbindung mit Pfeil 55"/>
          <p:cNvCxnSpPr>
            <a:cxnSpLocks noChangeShapeType="1"/>
          </p:cNvCxnSpPr>
          <p:nvPr/>
        </p:nvCxnSpPr>
        <p:spPr bwMode="auto">
          <a:xfrm>
            <a:off x="1787680" y="2492896"/>
            <a:ext cx="3291705" cy="1458"/>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57" name="Gerade Verbindung mit Pfeil 56"/>
          <p:cNvCxnSpPr>
            <a:cxnSpLocks noChangeShapeType="1"/>
          </p:cNvCxnSpPr>
          <p:nvPr/>
        </p:nvCxnSpPr>
        <p:spPr bwMode="auto">
          <a:xfrm>
            <a:off x="5958757" y="2494354"/>
            <a:ext cx="776041" cy="1458"/>
          </a:xfrm>
          <a:prstGeom prst="straightConnector1">
            <a:avLst/>
          </a:prstGeom>
          <a:noFill/>
          <a:ln w="254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58" name="Textfeld 57"/>
          <p:cNvSpPr txBox="1">
            <a:spLocks noChangeArrowheads="1"/>
          </p:cNvSpPr>
          <p:nvPr/>
        </p:nvSpPr>
        <p:spPr bwMode="auto">
          <a:xfrm>
            <a:off x="5855426" y="1805613"/>
            <a:ext cx="1210049" cy="3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r>
              <a:rPr lang="de-DE" sz="1000" b="1" u="none" dirty="0">
                <a:solidFill>
                  <a:srgbClr val="000099"/>
                </a:solidFill>
              </a:rPr>
              <a:t>Ablage zum</a:t>
            </a:r>
          </a:p>
          <a:p>
            <a:r>
              <a:rPr lang="de-DE" sz="1000" b="1" u="none" dirty="0">
                <a:solidFill>
                  <a:srgbClr val="000099"/>
                </a:solidFill>
              </a:rPr>
              <a:t>Kunden / Fahrzeug</a:t>
            </a:r>
          </a:p>
        </p:txBody>
      </p:sp>
      <p:sp>
        <p:nvSpPr>
          <p:cNvPr id="59" name="AutoShape 7"/>
          <p:cNvSpPr>
            <a:spLocks noChangeArrowheads="1"/>
          </p:cNvSpPr>
          <p:nvPr/>
        </p:nvSpPr>
        <p:spPr bwMode="auto">
          <a:xfrm>
            <a:off x="6049436" y="3840184"/>
            <a:ext cx="776041" cy="328156"/>
          </a:xfrm>
          <a:prstGeom prst="wedgeRoundRectCallout">
            <a:avLst>
              <a:gd name="adj1" fmla="val -52778"/>
              <a:gd name="adj2" fmla="val 98241"/>
              <a:gd name="adj3" fmla="val 16667"/>
            </a:avLst>
          </a:prstGeom>
          <a:solidFill>
            <a:srgbClr val="FF99FF"/>
          </a:solidFill>
          <a:ln w="9525">
            <a:solidFill>
              <a:schemeClr val="tx1"/>
            </a:solidFill>
            <a:miter lim="800000"/>
            <a:headEnd/>
            <a:tailEnd/>
          </a:ln>
        </p:spPr>
        <p:txBody>
          <a:bodyPr/>
          <a:lstStyle/>
          <a:p>
            <a:pPr algn="ctr" eaLnBrk="1" hangingPunct="1"/>
            <a:r>
              <a:rPr lang="de-DE" sz="800" b="1" u="none">
                <a:solidFill>
                  <a:schemeClr val="bg2"/>
                </a:solidFill>
              </a:rPr>
              <a:t>Auftrag ins</a:t>
            </a:r>
          </a:p>
          <a:p>
            <a:pPr algn="ctr" eaLnBrk="1" hangingPunct="1"/>
            <a:r>
              <a:rPr lang="de-DE" sz="800" b="1" u="none">
                <a:solidFill>
                  <a:schemeClr val="bg2"/>
                </a:solidFill>
              </a:rPr>
              <a:t>Netz stellen</a:t>
            </a:r>
          </a:p>
        </p:txBody>
      </p:sp>
      <p:pic>
        <p:nvPicPr>
          <p:cNvPr id="60"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75829" y="4886794"/>
            <a:ext cx="815851" cy="125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15"/>
          <p:cNvSpPr txBox="1">
            <a:spLocks noChangeArrowheads="1"/>
          </p:cNvSpPr>
          <p:nvPr/>
        </p:nvSpPr>
        <p:spPr bwMode="auto">
          <a:xfrm>
            <a:off x="358468" y="1287371"/>
            <a:ext cx="3480440" cy="369332"/>
          </a:xfrm>
          <a:prstGeom prst="rect">
            <a:avLst/>
          </a:prstGeom>
          <a:noFill/>
          <a:ln w="12700">
            <a:noFill/>
            <a:miter lim="800000"/>
            <a:headEnd type="none" w="sm" len="sm"/>
            <a:tailEnd type="none" w="sm" len="sm"/>
          </a:ln>
          <a:effectLst/>
        </p:spPr>
        <p:txBody>
          <a:bodyPr wrap="none">
            <a:spAutoFit/>
          </a:bodyPr>
          <a:lstStyle/>
          <a:p>
            <a:pPr>
              <a:defRPr/>
            </a:pPr>
            <a:r>
              <a:rPr lang="de-DE" sz="1800" b="1" u="none"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Auftragsablauf im asanetwork</a:t>
            </a:r>
            <a:endParaRPr lang="de-DE" sz="1800" b="1" u="none"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199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fill="hold"/>
                                        <p:tgtEl>
                                          <p:spTgt spid="54"/>
                                        </p:tgtEl>
                                        <p:attrNameLst>
                                          <p:attrName>ppt_x</p:attrName>
                                        </p:attrNameLst>
                                      </p:cBhvr>
                                      <p:tavLst>
                                        <p:tav tm="0">
                                          <p:val>
                                            <p:strVal val="1+#ppt_w/2"/>
                                          </p:val>
                                        </p:tav>
                                        <p:tav tm="100000">
                                          <p:val>
                                            <p:strVal val="#ppt_x"/>
                                          </p:val>
                                        </p:tav>
                                      </p:tavLst>
                                    </p:anim>
                                    <p:anim calcmode="lin" valueType="num">
                                      <p:cBhvr additive="base">
                                        <p:cTn id="14" dur="1000" fill="hold"/>
                                        <p:tgtEl>
                                          <p:spTgt spid="5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1000"/>
                                  </p:stCondLst>
                                  <p:childTnLst>
                                    <p:set>
                                      <p:cBhvr>
                                        <p:cTn id="17" dur="1" fill="hold">
                                          <p:stCondLst>
                                            <p:cond delay="0"/>
                                          </p:stCondLst>
                                        </p:cTn>
                                        <p:tgtEl>
                                          <p:spTgt spid="42"/>
                                        </p:tgtEl>
                                        <p:attrNameLst>
                                          <p:attrName>style.visibility</p:attrName>
                                        </p:attrNameLst>
                                      </p:cBhvr>
                                      <p:to>
                                        <p:strVal val="visible"/>
                                      </p:to>
                                    </p:set>
                                    <p:anim calcmode="lin" valueType="num">
                                      <p:cBhvr>
                                        <p:cTn id="18" dur="1000" fill="hold"/>
                                        <p:tgtEl>
                                          <p:spTgt spid="42"/>
                                        </p:tgtEl>
                                        <p:attrNameLst>
                                          <p:attrName>ppt_w</p:attrName>
                                        </p:attrNameLst>
                                      </p:cBhvr>
                                      <p:tavLst>
                                        <p:tav tm="0">
                                          <p:val>
                                            <p:fltVal val="0"/>
                                          </p:val>
                                        </p:tav>
                                        <p:tav tm="100000">
                                          <p:val>
                                            <p:strVal val="#ppt_w"/>
                                          </p:val>
                                        </p:tav>
                                      </p:tavLst>
                                    </p:anim>
                                    <p:anim calcmode="lin" valueType="num">
                                      <p:cBhvr>
                                        <p:cTn id="19" dur="1000" fill="hold"/>
                                        <p:tgtEl>
                                          <p:spTgt spid="42"/>
                                        </p:tgtEl>
                                        <p:attrNameLst>
                                          <p:attrName>ppt_h</p:attrName>
                                        </p:attrNameLst>
                                      </p:cBhvr>
                                      <p:tavLst>
                                        <p:tav tm="0">
                                          <p:val>
                                            <p:fltVal val="0"/>
                                          </p:val>
                                        </p:tav>
                                        <p:tav tm="100000">
                                          <p:val>
                                            <p:strVal val="#ppt_h"/>
                                          </p:val>
                                        </p:tav>
                                      </p:tavLst>
                                    </p:anim>
                                    <p:animEffect transition="in" filter="fade">
                                      <p:cBhvr>
                                        <p:cTn id="20" dur="10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1250" fill="hold"/>
                                        <p:tgtEl>
                                          <p:spTgt spid="55"/>
                                        </p:tgtEl>
                                        <p:attrNameLst>
                                          <p:attrName>ppt_w</p:attrName>
                                        </p:attrNameLst>
                                      </p:cBhvr>
                                      <p:tavLst>
                                        <p:tav tm="0">
                                          <p:val>
                                            <p:fltVal val="0"/>
                                          </p:val>
                                        </p:tav>
                                        <p:tav tm="100000">
                                          <p:val>
                                            <p:strVal val="#ppt_w"/>
                                          </p:val>
                                        </p:tav>
                                      </p:tavLst>
                                    </p:anim>
                                    <p:anim calcmode="lin" valueType="num">
                                      <p:cBhvr>
                                        <p:cTn id="30" dur="1250" fill="hold"/>
                                        <p:tgtEl>
                                          <p:spTgt spid="55"/>
                                        </p:tgtEl>
                                        <p:attrNameLst>
                                          <p:attrName>ppt_h</p:attrName>
                                        </p:attrNameLst>
                                      </p:cBhvr>
                                      <p:tavLst>
                                        <p:tav tm="0">
                                          <p:val>
                                            <p:fltVal val="0"/>
                                          </p:val>
                                        </p:tav>
                                        <p:tav tm="100000">
                                          <p:val>
                                            <p:strVal val="#ppt_h"/>
                                          </p:val>
                                        </p:tav>
                                      </p:tavLst>
                                    </p:anim>
                                    <p:animEffect transition="in" filter="fade">
                                      <p:cBhvr>
                                        <p:cTn id="31" dur="1250"/>
                                        <p:tgtEl>
                                          <p:spTgt spid="55"/>
                                        </p:tgtEl>
                                      </p:cBhvr>
                                    </p:animEffect>
                                  </p:childTnLst>
                                </p:cTn>
                              </p:par>
                            </p:childTnLst>
                          </p:cTn>
                        </p:par>
                        <p:par>
                          <p:cTn id="32" fill="hold">
                            <p:stCondLst>
                              <p:cond delay="1250"/>
                            </p:stCondLst>
                            <p:childTnLst>
                              <p:par>
                                <p:cTn id="33" presetID="53" presetClass="entr" presetSubtype="16" fill="hold" nodeType="afterEffect">
                                  <p:stCondLst>
                                    <p:cond delay="75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
                            </p:stCondLst>
                            <p:childTnLst>
                              <p:par>
                                <p:cTn id="59" presetID="53" presetClass="entr" presetSubtype="16"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Effect transition="in" filter="fade">
                                      <p:cBhvr>
                                        <p:cTn id="63" dur="500"/>
                                        <p:tgtEl>
                                          <p:spTgt spid="5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1000"/>
                            </p:stCondLst>
                            <p:childTnLst>
                              <p:par>
                                <p:cTn id="70" presetID="53" presetClass="entr" presetSubtype="16"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Effect transition="in" filter="fade">
                                      <p:cBhvr>
                                        <p:cTn id="74" dur="500"/>
                                        <p:tgtEl>
                                          <p:spTgt spid="47"/>
                                        </p:tgtEl>
                                      </p:cBhvr>
                                    </p:animEffect>
                                  </p:childTnLst>
                                </p:cTn>
                              </p:par>
                            </p:childTnLst>
                          </p:cTn>
                        </p:par>
                        <p:par>
                          <p:cTn id="75" fill="hold">
                            <p:stCondLst>
                              <p:cond delay="1500"/>
                            </p:stCondLst>
                            <p:childTnLst>
                              <p:par>
                                <p:cTn id="76" presetID="53" presetClass="entr" presetSubtype="16" fill="hold" grpId="0" nodeType="afterEffect">
                                  <p:stCondLst>
                                    <p:cond delay="500"/>
                                  </p:stCondLst>
                                  <p:childTnLst>
                                    <p:set>
                                      <p:cBhvr>
                                        <p:cTn id="77" dur="1" fill="hold">
                                          <p:stCondLst>
                                            <p:cond delay="0"/>
                                          </p:stCondLst>
                                        </p:cTn>
                                        <p:tgtEl>
                                          <p:spTgt spid="39"/>
                                        </p:tgtEl>
                                        <p:attrNameLst>
                                          <p:attrName>style.visibility</p:attrName>
                                        </p:attrNameLst>
                                      </p:cBhvr>
                                      <p:to>
                                        <p:strVal val="visible"/>
                                      </p:to>
                                    </p:set>
                                    <p:anim calcmode="lin" valueType="num">
                                      <p:cBhvr>
                                        <p:cTn id="78" dur="1000" fill="hold"/>
                                        <p:tgtEl>
                                          <p:spTgt spid="39"/>
                                        </p:tgtEl>
                                        <p:attrNameLst>
                                          <p:attrName>ppt_w</p:attrName>
                                        </p:attrNameLst>
                                      </p:cBhvr>
                                      <p:tavLst>
                                        <p:tav tm="0">
                                          <p:val>
                                            <p:fltVal val="0"/>
                                          </p:val>
                                        </p:tav>
                                        <p:tav tm="100000">
                                          <p:val>
                                            <p:strVal val="#ppt_w"/>
                                          </p:val>
                                        </p:tav>
                                      </p:tavLst>
                                    </p:anim>
                                    <p:anim calcmode="lin" valueType="num">
                                      <p:cBhvr>
                                        <p:cTn id="79" dur="1000" fill="hold"/>
                                        <p:tgtEl>
                                          <p:spTgt spid="39"/>
                                        </p:tgtEl>
                                        <p:attrNameLst>
                                          <p:attrName>ppt_h</p:attrName>
                                        </p:attrNameLst>
                                      </p:cBhvr>
                                      <p:tavLst>
                                        <p:tav tm="0">
                                          <p:val>
                                            <p:fltVal val="0"/>
                                          </p:val>
                                        </p:tav>
                                        <p:tav tm="100000">
                                          <p:val>
                                            <p:strVal val="#ppt_h"/>
                                          </p:val>
                                        </p:tav>
                                      </p:tavLst>
                                    </p:anim>
                                    <p:animEffect transition="in" filter="fade">
                                      <p:cBhvr>
                                        <p:cTn id="80" dur="1000"/>
                                        <p:tgtEl>
                                          <p:spTgt spid="39"/>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4" grpId="0" animBg="1"/>
      <p:bldP spid="51" grpId="0" animBg="1"/>
      <p:bldP spid="52" grpId="0"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8</a:t>
            </a:fld>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111" name="Text Box 19"/>
          <p:cNvSpPr txBox="1">
            <a:spLocks noChangeArrowheads="1"/>
          </p:cNvSpPr>
          <p:nvPr/>
        </p:nvSpPr>
        <p:spPr bwMode="auto">
          <a:xfrm>
            <a:off x="1510598" y="1886101"/>
            <a:ext cx="1562532" cy="2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1200" b="1" i="0" u="none" strike="noStrike" kern="0" cap="none" spc="0" normalizeH="0" baseline="0" noProof="0" dirty="0" smtClean="0">
                <a:ln>
                  <a:noFill/>
                </a:ln>
                <a:solidFill>
                  <a:srgbClr val="FF0000"/>
                </a:solidFill>
                <a:effectLst/>
                <a:uLnTx/>
                <a:uFillTx/>
                <a:latin typeface="Arial" charset="0"/>
                <a:sym typeface="Symbol" pitchFamily="18" charset="2"/>
              </a:rPr>
              <a:t></a:t>
            </a:r>
            <a:r>
              <a:rPr kumimoji="0" lang="de-DE" sz="1200" b="1" i="0" u="none" strike="noStrike" kern="0" cap="none" spc="0" normalizeH="0" baseline="0" noProof="0" dirty="0" smtClean="0">
                <a:ln>
                  <a:noFill/>
                </a:ln>
                <a:solidFill>
                  <a:srgbClr val="FF0000"/>
                </a:solidFill>
                <a:effectLst/>
                <a:uLnTx/>
                <a:uFillTx/>
                <a:latin typeface="Arial" charset="0"/>
              </a:rPr>
              <a:t>  </a:t>
            </a:r>
            <a:r>
              <a:rPr kumimoji="0" lang="de-DE" sz="1400" b="1" i="0" u="none" strike="noStrike" kern="0" cap="none" spc="0" normalizeH="0" baseline="0" noProof="0" dirty="0" smtClean="0">
                <a:ln>
                  <a:noFill/>
                </a:ln>
                <a:solidFill>
                  <a:srgbClr val="000066"/>
                </a:solidFill>
                <a:effectLst/>
                <a:uLnTx/>
                <a:uFillTx/>
                <a:latin typeface="Arial" charset="0"/>
              </a:rPr>
              <a:t>Zeit-Management</a:t>
            </a:r>
            <a:endParaRPr kumimoji="0" lang="en-US" sz="1400" b="1" i="0" u="none" strike="noStrike" kern="0" cap="none" spc="0" normalizeH="0" baseline="0" noProof="0" dirty="0" smtClean="0">
              <a:ln>
                <a:noFill/>
              </a:ln>
              <a:solidFill>
                <a:srgbClr val="000066"/>
              </a:solidFill>
              <a:effectLst/>
              <a:uLnTx/>
              <a:uFillTx/>
              <a:latin typeface="Arial" charset="0"/>
            </a:endParaRPr>
          </a:p>
        </p:txBody>
      </p:sp>
      <p:sp>
        <p:nvSpPr>
          <p:cNvPr id="109" name="Text Box 22"/>
          <p:cNvSpPr txBox="1">
            <a:spLocks noChangeArrowheads="1"/>
          </p:cNvSpPr>
          <p:nvPr/>
        </p:nvSpPr>
        <p:spPr bwMode="auto">
          <a:xfrm>
            <a:off x="5432979" y="3765888"/>
            <a:ext cx="23775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Fahrwerksvermessung</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Bremsen-Prüfstraße</a:t>
            </a:r>
            <a:endParaRPr kumimoji="0" lang="en-US" sz="1400" b="1" i="0" u="none" strike="noStrike" kern="0" cap="none" spc="0" normalizeH="0" baseline="0" noProof="0" dirty="0" smtClean="0">
              <a:ln>
                <a:noFill/>
              </a:ln>
              <a:solidFill>
                <a:srgbClr val="000066"/>
              </a:solidFill>
              <a:effectLst/>
              <a:uLnTx/>
              <a:uFillTx/>
              <a:latin typeface="Arial" charset="0"/>
            </a:endParaRP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Karosserie-Arbeitsplatz</a:t>
            </a:r>
            <a:endParaRPr kumimoji="0" lang="en-US" sz="1400" b="1" i="0" u="none" strike="noStrike" kern="0" cap="none" spc="0" normalizeH="0" baseline="0" noProof="0" dirty="0" smtClean="0">
              <a:ln>
                <a:noFill/>
              </a:ln>
              <a:solidFill>
                <a:srgbClr val="000066"/>
              </a:solidFill>
              <a:effectLst/>
              <a:uLnTx/>
              <a:uFillTx/>
              <a:latin typeface="Arial" charset="0"/>
            </a:endParaRPr>
          </a:p>
        </p:txBody>
      </p:sp>
      <p:sp>
        <p:nvSpPr>
          <p:cNvPr id="107" name="Text Box 25"/>
          <p:cNvSpPr txBox="1">
            <a:spLocks noChangeArrowheads="1"/>
          </p:cNvSpPr>
          <p:nvPr/>
        </p:nvSpPr>
        <p:spPr bwMode="auto">
          <a:xfrm>
            <a:off x="120638" y="3671709"/>
            <a:ext cx="15007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Lager</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Teileverkauf</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Bestellwesen</a:t>
            </a:r>
            <a:endParaRPr kumimoji="0" lang="en-US" sz="1400" b="1" i="0" u="none" strike="noStrike" kern="0" cap="none" spc="0" normalizeH="0" baseline="0" noProof="0" dirty="0" smtClean="0">
              <a:ln>
                <a:noFill/>
              </a:ln>
              <a:solidFill>
                <a:srgbClr val="000066"/>
              </a:solidFill>
              <a:effectLst/>
              <a:uLnTx/>
              <a:uFillTx/>
              <a:latin typeface="Arial" charset="0"/>
            </a:endParaRPr>
          </a:p>
        </p:txBody>
      </p:sp>
      <p:sp>
        <p:nvSpPr>
          <p:cNvPr id="105" name="Text Box 28"/>
          <p:cNvSpPr txBox="1">
            <a:spLocks noChangeArrowheads="1"/>
          </p:cNvSpPr>
          <p:nvPr/>
        </p:nvSpPr>
        <p:spPr bwMode="auto">
          <a:xfrm>
            <a:off x="5450320" y="4859842"/>
            <a:ext cx="1709122" cy="954107"/>
          </a:xfrm>
          <a:prstGeom prst="rect">
            <a:avLst/>
          </a:prstGeom>
          <a:noFill/>
          <a:ln w="12700">
            <a:noFill/>
            <a:miter lim="800000"/>
            <a:headEnd type="none" w="sm" len="sm"/>
            <a:tailEnd type="none" w="sm" len="sm"/>
          </a:ln>
          <a:effectLst/>
        </p:spPr>
        <p:txBody>
          <a:bodyPr wrap="none">
            <a:spAutoFit/>
          </a:body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a:ln>
                  <a:noFill/>
                </a:ln>
                <a:solidFill>
                  <a:srgbClr val="000066"/>
                </a:solidFill>
                <a:effectLst/>
                <a:uLnTx/>
                <a:uFillTx/>
                <a:latin typeface="Arial" charset="0"/>
              </a:rPr>
              <a:t>  Reifen-Service</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a:ln>
                  <a:noFill/>
                </a:ln>
                <a:solidFill>
                  <a:srgbClr val="000066"/>
                </a:solidFill>
                <a:effectLst/>
                <a:uLnTx/>
                <a:uFillTx/>
                <a:latin typeface="Arial" charset="0"/>
              </a:rPr>
              <a:t>  </a:t>
            </a:r>
            <a:r>
              <a:rPr kumimoji="0" lang="en-US" sz="1400" b="1" i="0" u="none" strike="noStrike" kern="0" cap="none" spc="0" normalizeH="0" baseline="0" noProof="0" dirty="0" err="1">
                <a:ln>
                  <a:noFill/>
                </a:ln>
                <a:solidFill>
                  <a:srgbClr val="000066"/>
                </a:solidFill>
                <a:effectLst/>
                <a:uLnTx/>
                <a:uFillTx/>
                <a:latin typeface="Arial" charset="0"/>
              </a:rPr>
              <a:t>Klima</a:t>
            </a:r>
            <a:r>
              <a:rPr kumimoji="0" lang="en-US" sz="1400" b="1" i="0" u="none" strike="noStrike" kern="0" cap="none" spc="0" normalizeH="0" baseline="0" noProof="0" dirty="0">
                <a:ln>
                  <a:noFill/>
                </a:ln>
                <a:solidFill>
                  <a:srgbClr val="000066"/>
                </a:solidFill>
                <a:effectLst/>
                <a:uLnTx/>
                <a:uFillTx/>
                <a:latin typeface="Arial" charset="0"/>
              </a:rPr>
              <a:t>-Service</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a:ln>
                  <a:noFill/>
                </a:ln>
                <a:solidFill>
                  <a:srgbClr val="000066"/>
                </a:solidFill>
                <a:effectLst/>
                <a:uLnTx/>
                <a:uFillTx/>
                <a:latin typeface="Arial" charset="0"/>
              </a:rPr>
              <a:t>  </a:t>
            </a:r>
            <a:r>
              <a:rPr kumimoji="0" lang="en-US" sz="1400" b="1" i="0" u="none" strike="noStrike" kern="0" cap="none" spc="0" normalizeH="0" baseline="0" noProof="0" dirty="0" err="1">
                <a:ln>
                  <a:noFill/>
                </a:ln>
                <a:solidFill>
                  <a:srgbClr val="000066"/>
                </a:solidFill>
                <a:effectLst/>
                <a:uLnTx/>
                <a:uFillTx/>
                <a:latin typeface="Arial" charset="0"/>
              </a:rPr>
              <a:t>Öl</a:t>
            </a:r>
            <a:r>
              <a:rPr kumimoji="0" lang="en-US" sz="1400" b="1" i="0" u="none" strike="noStrike" kern="0" cap="none" spc="0" normalizeH="0" baseline="0" noProof="0" dirty="0">
                <a:ln>
                  <a:noFill/>
                </a:ln>
                <a:solidFill>
                  <a:srgbClr val="000066"/>
                </a:solidFill>
                <a:effectLst/>
                <a:uLnTx/>
                <a:uFillTx/>
                <a:latin typeface="Arial" charset="0"/>
              </a:rPr>
              <a:t>-Management</a:t>
            </a:r>
          </a:p>
          <a:p>
            <a:pPr marL="0" marR="0" lvl="0" indent="0" defTabSz="914400" eaLnBrk="0" fontAlgn="base" latinLnBrk="0" hangingPunct="0">
              <a:lnSpc>
                <a:spcPct val="100000"/>
              </a:lnSpc>
              <a:spcBef>
                <a:spcPct val="0"/>
              </a:spcBef>
              <a:spcAft>
                <a:spcPct val="0"/>
              </a:spcAft>
              <a:buClr>
                <a:srgbClr val="FF3300"/>
              </a:buClr>
              <a:buSzTx/>
              <a:buFontTx/>
              <a:buNone/>
              <a:tabLst/>
              <a:defRPr/>
            </a:pPr>
            <a:endParaRPr kumimoji="0" lang="en-US" sz="1400" b="1" i="0" u="none" strike="noStrike" kern="0" cap="none" spc="0" normalizeH="0" baseline="0" noProof="0" dirty="0">
              <a:ln>
                <a:noFill/>
              </a:ln>
              <a:solidFill>
                <a:srgbClr val="666699"/>
              </a:solidFill>
              <a:effectLst>
                <a:outerShdw blurRad="38100" dist="38100" dir="2700000" algn="tl">
                  <a:srgbClr val="000000"/>
                </a:outerShdw>
              </a:effectLst>
              <a:uLnTx/>
              <a:uFillTx/>
              <a:latin typeface="Arial" charset="0"/>
            </a:endParaRPr>
          </a:p>
        </p:txBody>
      </p:sp>
      <p:sp>
        <p:nvSpPr>
          <p:cNvPr id="102" name="Text Box 30"/>
          <p:cNvSpPr txBox="1">
            <a:spLocks noChangeArrowheads="1"/>
          </p:cNvSpPr>
          <p:nvPr/>
        </p:nvSpPr>
        <p:spPr bwMode="auto">
          <a:xfrm>
            <a:off x="5429945" y="2565086"/>
            <a:ext cx="22076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Abgas-Tester</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Diagnose</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Software-Arbeitsplatz</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endParaRPr kumimoji="0" lang="en-US" sz="1400" b="1" i="0" u="none" strike="noStrike" kern="0" cap="none" spc="0" normalizeH="0" baseline="0" noProof="0" dirty="0" smtClean="0">
              <a:ln>
                <a:noFill/>
              </a:ln>
              <a:solidFill>
                <a:srgbClr val="000066"/>
              </a:solidFill>
              <a:effectLst/>
              <a:uLnTx/>
              <a:uFillTx/>
              <a:latin typeface="Arial" charset="0"/>
            </a:endParaRPr>
          </a:p>
        </p:txBody>
      </p:sp>
      <p:sp>
        <p:nvSpPr>
          <p:cNvPr id="100" name="Text Box 34"/>
          <p:cNvSpPr txBox="1">
            <a:spLocks noChangeArrowheads="1"/>
          </p:cNvSpPr>
          <p:nvPr/>
        </p:nvSpPr>
        <p:spPr bwMode="auto">
          <a:xfrm>
            <a:off x="110967" y="4859842"/>
            <a:ext cx="22156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Elektr. Teilekatalog</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Reparaturdaten</a:t>
            </a:r>
            <a:endParaRPr kumimoji="0" lang="en-US" sz="1400" b="1" i="0" u="none" strike="noStrike" kern="0" cap="none" spc="0" normalizeH="0" baseline="0" noProof="0" dirty="0" smtClean="0">
              <a:ln>
                <a:noFill/>
              </a:ln>
              <a:solidFill>
                <a:srgbClr val="000066"/>
              </a:solidFill>
              <a:effectLst/>
              <a:uLnTx/>
              <a:uFillTx/>
              <a:latin typeface="Arial" charset="0"/>
            </a:endParaRP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Reparaturanleitungen</a:t>
            </a:r>
            <a:endParaRPr kumimoji="0" lang="en-US" sz="1400" b="1" i="0" u="none" strike="noStrike" kern="0" cap="none" spc="0" normalizeH="0" baseline="0" noProof="0" dirty="0" smtClean="0">
              <a:ln>
                <a:noFill/>
              </a:ln>
              <a:solidFill>
                <a:srgbClr val="000066"/>
              </a:solidFill>
              <a:effectLst/>
              <a:uLnTx/>
              <a:uFillTx/>
              <a:latin typeface="Arial" charset="0"/>
            </a:endParaRPr>
          </a:p>
        </p:txBody>
      </p:sp>
      <p:grpSp>
        <p:nvGrpSpPr>
          <p:cNvPr id="8" name="Gruppieren 7"/>
          <p:cNvGrpSpPr/>
          <p:nvPr/>
        </p:nvGrpSpPr>
        <p:grpSpPr>
          <a:xfrm>
            <a:off x="1749485" y="1987600"/>
            <a:ext cx="3745382" cy="3806170"/>
            <a:chOff x="1749485" y="1987600"/>
            <a:chExt cx="3745382" cy="3806170"/>
          </a:xfrm>
        </p:grpSpPr>
        <p:sp>
          <p:nvSpPr>
            <p:cNvPr id="82" name="Freeform 2"/>
            <p:cNvSpPr>
              <a:spLocks/>
            </p:cNvSpPr>
            <p:nvPr/>
          </p:nvSpPr>
          <p:spPr bwMode="auto">
            <a:xfrm>
              <a:off x="2107307" y="2214174"/>
              <a:ext cx="1301420" cy="1297276"/>
            </a:xfrm>
            <a:custGeom>
              <a:avLst/>
              <a:gdLst>
                <a:gd name="T0" fmla="*/ 0 w 942"/>
                <a:gd name="T1" fmla="*/ 2147483647 h 939"/>
                <a:gd name="T2" fmla="*/ 2147483647 w 942"/>
                <a:gd name="T3" fmla="*/ 2147483647 h 939"/>
                <a:gd name="T4" fmla="*/ 2147483647 w 942"/>
                <a:gd name="T5" fmla="*/ 2147483647 h 939"/>
                <a:gd name="T6" fmla="*/ 2147483647 w 942"/>
                <a:gd name="T7" fmla="*/ 2147483647 h 939"/>
                <a:gd name="T8" fmla="*/ 2147483647 w 942"/>
                <a:gd name="T9" fmla="*/ 2147483647 h 939"/>
                <a:gd name="T10" fmla="*/ 2147483647 w 942"/>
                <a:gd name="T11" fmla="*/ 2147483647 h 939"/>
                <a:gd name="T12" fmla="*/ 2147483647 w 942"/>
                <a:gd name="T13" fmla="*/ 2147483647 h 939"/>
                <a:gd name="T14" fmla="*/ 2147483647 w 942"/>
                <a:gd name="T15" fmla="*/ 2147483647 h 939"/>
                <a:gd name="T16" fmla="*/ 2147483647 w 942"/>
                <a:gd name="T17" fmla="*/ 2147483647 h 939"/>
                <a:gd name="T18" fmla="*/ 2147483647 w 942"/>
                <a:gd name="T19" fmla="*/ 2147483647 h 939"/>
                <a:gd name="T20" fmla="*/ 2147483647 w 942"/>
                <a:gd name="T21" fmla="*/ 2147483647 h 939"/>
                <a:gd name="T22" fmla="*/ 2147483647 w 942"/>
                <a:gd name="T23" fmla="*/ 2147483647 h 939"/>
                <a:gd name="T24" fmla="*/ 2147483647 w 942"/>
                <a:gd name="T25" fmla="*/ 2147483647 h 939"/>
                <a:gd name="T26" fmla="*/ 2147483647 w 942"/>
                <a:gd name="T27" fmla="*/ 2147483647 h 939"/>
                <a:gd name="T28" fmla="*/ 2147483647 w 942"/>
                <a:gd name="T29" fmla="*/ 2147483647 h 939"/>
                <a:gd name="T30" fmla="*/ 2147483647 w 942"/>
                <a:gd name="T31" fmla="*/ 2147483647 h 939"/>
                <a:gd name="T32" fmla="*/ 2147483647 w 942"/>
                <a:gd name="T33" fmla="*/ 2147483647 h 939"/>
                <a:gd name="T34" fmla="*/ 2147483647 w 942"/>
                <a:gd name="T35" fmla="*/ 2147483647 h 939"/>
                <a:gd name="T36" fmla="*/ 2147483647 w 942"/>
                <a:gd name="T37" fmla="*/ 2147483647 h 939"/>
                <a:gd name="T38" fmla="*/ 2147483647 w 942"/>
                <a:gd name="T39" fmla="*/ 2147483647 h 939"/>
                <a:gd name="T40" fmla="*/ 2147483647 w 942"/>
                <a:gd name="T41" fmla="*/ 2147483647 h 939"/>
                <a:gd name="T42" fmla="*/ 2147483647 w 942"/>
                <a:gd name="T43" fmla="*/ 2147483647 h 939"/>
                <a:gd name="T44" fmla="*/ 2147483647 w 942"/>
                <a:gd name="T45" fmla="*/ 2147483647 h 939"/>
                <a:gd name="T46" fmla="*/ 2147483647 w 942"/>
                <a:gd name="T47" fmla="*/ 2147483647 h 939"/>
                <a:gd name="T48" fmla="*/ 2147483647 w 942"/>
                <a:gd name="T49" fmla="*/ 2147483647 h 939"/>
                <a:gd name="T50" fmla="*/ 2147483647 w 942"/>
                <a:gd name="T51" fmla="*/ 2147483647 h 939"/>
                <a:gd name="T52" fmla="*/ 2147483647 w 942"/>
                <a:gd name="T53" fmla="*/ 2147483647 h 939"/>
                <a:gd name="T54" fmla="*/ 2147483647 w 942"/>
                <a:gd name="T55" fmla="*/ 2147483647 h 939"/>
                <a:gd name="T56" fmla="*/ 2147483647 w 942"/>
                <a:gd name="T57" fmla="*/ 2147483647 h 939"/>
                <a:gd name="T58" fmla="*/ 2147483647 w 942"/>
                <a:gd name="T59" fmla="*/ 2147483647 h 939"/>
                <a:gd name="T60" fmla="*/ 2147483647 w 942"/>
                <a:gd name="T61" fmla="*/ 2147483647 h 939"/>
                <a:gd name="T62" fmla="*/ 2147483647 w 942"/>
                <a:gd name="T63" fmla="*/ 2147483647 h 939"/>
                <a:gd name="T64" fmla="*/ 2147483647 w 942"/>
                <a:gd name="T65" fmla="*/ 2147483647 h 939"/>
                <a:gd name="T66" fmla="*/ 2147483647 w 942"/>
                <a:gd name="T67" fmla="*/ 2147483647 h 939"/>
                <a:gd name="T68" fmla="*/ 2147483647 w 942"/>
                <a:gd name="T69" fmla="*/ 2147483647 h 939"/>
                <a:gd name="T70" fmla="*/ 2147483647 w 942"/>
                <a:gd name="T71" fmla="*/ 2147483647 h 939"/>
                <a:gd name="T72" fmla="*/ 2147483647 w 942"/>
                <a:gd name="T73" fmla="*/ 2147483647 h 939"/>
                <a:gd name="T74" fmla="*/ 2147483647 w 942"/>
                <a:gd name="T75" fmla="*/ 2147483647 h 939"/>
                <a:gd name="T76" fmla="*/ 2147483647 w 942"/>
                <a:gd name="T77" fmla="*/ 0 h 939"/>
                <a:gd name="T78" fmla="*/ 2147483647 w 942"/>
                <a:gd name="T79" fmla="*/ 2147483647 h 939"/>
                <a:gd name="T80" fmla="*/ 2147483647 w 942"/>
                <a:gd name="T81" fmla="*/ 2147483647 h 939"/>
                <a:gd name="T82" fmla="*/ 2147483647 w 942"/>
                <a:gd name="T83" fmla="*/ 2147483647 h 939"/>
                <a:gd name="T84" fmla="*/ 2147483647 w 942"/>
                <a:gd name="T85" fmla="*/ 2147483647 h 939"/>
                <a:gd name="T86" fmla="*/ 2147483647 w 942"/>
                <a:gd name="T87" fmla="*/ 2147483647 h 939"/>
                <a:gd name="T88" fmla="*/ 2147483647 w 942"/>
                <a:gd name="T89" fmla="*/ 2147483647 h 939"/>
                <a:gd name="T90" fmla="*/ 2147483647 w 942"/>
                <a:gd name="T91" fmla="*/ 2147483647 h 939"/>
                <a:gd name="T92" fmla="*/ 2147483647 w 942"/>
                <a:gd name="T93" fmla="*/ 2147483647 h 939"/>
                <a:gd name="T94" fmla="*/ 2147483647 w 942"/>
                <a:gd name="T95" fmla="*/ 2147483647 h 939"/>
                <a:gd name="T96" fmla="*/ 2147483647 w 942"/>
                <a:gd name="T97" fmla="*/ 2147483647 h 939"/>
                <a:gd name="T98" fmla="*/ 2147483647 w 942"/>
                <a:gd name="T99" fmla="*/ 2147483647 h 939"/>
                <a:gd name="T100" fmla="*/ 2147483647 w 942"/>
                <a:gd name="T101" fmla="*/ 2147483647 h 939"/>
                <a:gd name="T102" fmla="*/ 2147483647 w 942"/>
                <a:gd name="T103" fmla="*/ 2147483647 h 939"/>
                <a:gd name="T104" fmla="*/ 2147483647 w 942"/>
                <a:gd name="T105" fmla="*/ 2147483647 h 939"/>
                <a:gd name="T106" fmla="*/ 2147483647 w 942"/>
                <a:gd name="T107" fmla="*/ 2147483647 h 939"/>
                <a:gd name="T108" fmla="*/ 2147483647 w 942"/>
                <a:gd name="T109" fmla="*/ 2147483647 h 939"/>
                <a:gd name="T110" fmla="*/ 2147483647 w 942"/>
                <a:gd name="T111" fmla="*/ 2147483647 h 939"/>
                <a:gd name="T112" fmla="*/ 2147483647 w 942"/>
                <a:gd name="T113" fmla="*/ 2147483647 h 939"/>
                <a:gd name="T114" fmla="*/ 2147483647 w 942"/>
                <a:gd name="T115" fmla="*/ 2147483647 h 939"/>
                <a:gd name="T116" fmla="*/ 2147483647 w 942"/>
                <a:gd name="T117" fmla="*/ 2147483647 h 939"/>
                <a:gd name="T118" fmla="*/ 0 w 942"/>
                <a:gd name="T119" fmla="*/ 2147483647 h 9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2"/>
                <a:gd name="T181" fmla="*/ 0 h 939"/>
                <a:gd name="T182" fmla="*/ 942 w 942"/>
                <a:gd name="T183" fmla="*/ 939 h 9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2" h="939">
                  <a:moveTo>
                    <a:pt x="0" y="744"/>
                  </a:moveTo>
                  <a:lnTo>
                    <a:pt x="10" y="724"/>
                  </a:lnTo>
                  <a:lnTo>
                    <a:pt x="18" y="709"/>
                  </a:lnTo>
                  <a:lnTo>
                    <a:pt x="26" y="692"/>
                  </a:lnTo>
                  <a:lnTo>
                    <a:pt x="35" y="676"/>
                  </a:lnTo>
                  <a:lnTo>
                    <a:pt x="45" y="659"/>
                  </a:lnTo>
                  <a:lnTo>
                    <a:pt x="56" y="642"/>
                  </a:lnTo>
                  <a:lnTo>
                    <a:pt x="65" y="626"/>
                  </a:lnTo>
                  <a:lnTo>
                    <a:pt x="75" y="609"/>
                  </a:lnTo>
                  <a:lnTo>
                    <a:pt x="88" y="590"/>
                  </a:lnTo>
                  <a:lnTo>
                    <a:pt x="103" y="570"/>
                  </a:lnTo>
                  <a:lnTo>
                    <a:pt x="114" y="555"/>
                  </a:lnTo>
                  <a:lnTo>
                    <a:pt x="127" y="539"/>
                  </a:lnTo>
                  <a:lnTo>
                    <a:pt x="140" y="521"/>
                  </a:lnTo>
                  <a:lnTo>
                    <a:pt x="155" y="501"/>
                  </a:lnTo>
                  <a:lnTo>
                    <a:pt x="169" y="484"/>
                  </a:lnTo>
                  <a:lnTo>
                    <a:pt x="185" y="466"/>
                  </a:lnTo>
                  <a:lnTo>
                    <a:pt x="200" y="452"/>
                  </a:lnTo>
                  <a:lnTo>
                    <a:pt x="218" y="431"/>
                  </a:lnTo>
                  <a:lnTo>
                    <a:pt x="234" y="414"/>
                  </a:lnTo>
                  <a:lnTo>
                    <a:pt x="249" y="400"/>
                  </a:lnTo>
                  <a:lnTo>
                    <a:pt x="268" y="383"/>
                  </a:lnTo>
                  <a:lnTo>
                    <a:pt x="281" y="371"/>
                  </a:lnTo>
                  <a:lnTo>
                    <a:pt x="298" y="356"/>
                  </a:lnTo>
                  <a:lnTo>
                    <a:pt x="315" y="342"/>
                  </a:lnTo>
                  <a:lnTo>
                    <a:pt x="336" y="326"/>
                  </a:lnTo>
                  <a:lnTo>
                    <a:pt x="352" y="312"/>
                  </a:lnTo>
                  <a:lnTo>
                    <a:pt x="372" y="297"/>
                  </a:lnTo>
                  <a:lnTo>
                    <a:pt x="395" y="281"/>
                  </a:lnTo>
                  <a:lnTo>
                    <a:pt x="416" y="265"/>
                  </a:lnTo>
                  <a:lnTo>
                    <a:pt x="439" y="249"/>
                  </a:lnTo>
                  <a:lnTo>
                    <a:pt x="462" y="235"/>
                  </a:lnTo>
                  <a:lnTo>
                    <a:pt x="486" y="222"/>
                  </a:lnTo>
                  <a:lnTo>
                    <a:pt x="511" y="207"/>
                  </a:lnTo>
                  <a:lnTo>
                    <a:pt x="533" y="197"/>
                  </a:lnTo>
                  <a:lnTo>
                    <a:pt x="554" y="185"/>
                  </a:lnTo>
                  <a:lnTo>
                    <a:pt x="578" y="176"/>
                  </a:lnTo>
                  <a:lnTo>
                    <a:pt x="595" y="168"/>
                  </a:lnTo>
                  <a:lnTo>
                    <a:pt x="522" y="0"/>
                  </a:lnTo>
                  <a:lnTo>
                    <a:pt x="942" y="240"/>
                  </a:lnTo>
                  <a:lnTo>
                    <a:pt x="832" y="738"/>
                  </a:lnTo>
                  <a:lnTo>
                    <a:pt x="765" y="590"/>
                  </a:lnTo>
                  <a:lnTo>
                    <a:pt x="737" y="603"/>
                  </a:lnTo>
                  <a:lnTo>
                    <a:pt x="710" y="618"/>
                  </a:lnTo>
                  <a:lnTo>
                    <a:pt x="681" y="636"/>
                  </a:lnTo>
                  <a:lnTo>
                    <a:pt x="649" y="657"/>
                  </a:lnTo>
                  <a:lnTo>
                    <a:pt x="625" y="675"/>
                  </a:lnTo>
                  <a:lnTo>
                    <a:pt x="601" y="695"/>
                  </a:lnTo>
                  <a:lnTo>
                    <a:pt x="577" y="715"/>
                  </a:lnTo>
                  <a:lnTo>
                    <a:pt x="556" y="735"/>
                  </a:lnTo>
                  <a:lnTo>
                    <a:pt x="537" y="757"/>
                  </a:lnTo>
                  <a:lnTo>
                    <a:pt x="515" y="780"/>
                  </a:lnTo>
                  <a:lnTo>
                    <a:pt x="497" y="803"/>
                  </a:lnTo>
                  <a:lnTo>
                    <a:pt x="479" y="826"/>
                  </a:lnTo>
                  <a:lnTo>
                    <a:pt x="463" y="847"/>
                  </a:lnTo>
                  <a:lnTo>
                    <a:pt x="446" y="875"/>
                  </a:lnTo>
                  <a:lnTo>
                    <a:pt x="430" y="900"/>
                  </a:lnTo>
                  <a:lnTo>
                    <a:pt x="422" y="919"/>
                  </a:lnTo>
                  <a:lnTo>
                    <a:pt x="411" y="939"/>
                  </a:lnTo>
                  <a:lnTo>
                    <a:pt x="0" y="744"/>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3" name="Freeform 3"/>
            <p:cNvSpPr>
              <a:spLocks/>
            </p:cNvSpPr>
            <p:nvPr/>
          </p:nvSpPr>
          <p:spPr bwMode="auto">
            <a:xfrm>
              <a:off x="1785405" y="3127379"/>
              <a:ext cx="1145305" cy="1445101"/>
            </a:xfrm>
            <a:custGeom>
              <a:avLst/>
              <a:gdLst>
                <a:gd name="T0" fmla="*/ 2147483647 w 829"/>
                <a:gd name="T1" fmla="*/ 2147483647 h 1046"/>
                <a:gd name="T2" fmla="*/ 2147483647 w 829"/>
                <a:gd name="T3" fmla="*/ 2147483647 h 1046"/>
                <a:gd name="T4" fmla="*/ 2147483647 w 829"/>
                <a:gd name="T5" fmla="*/ 2147483647 h 1046"/>
                <a:gd name="T6" fmla="*/ 2147483647 w 829"/>
                <a:gd name="T7" fmla="*/ 2147483647 h 1046"/>
                <a:gd name="T8" fmla="*/ 2147483647 w 829"/>
                <a:gd name="T9" fmla="*/ 2147483647 h 1046"/>
                <a:gd name="T10" fmla="*/ 2147483647 w 829"/>
                <a:gd name="T11" fmla="*/ 2147483647 h 1046"/>
                <a:gd name="T12" fmla="*/ 2147483647 w 829"/>
                <a:gd name="T13" fmla="*/ 2147483647 h 1046"/>
                <a:gd name="T14" fmla="*/ 2147483647 w 829"/>
                <a:gd name="T15" fmla="*/ 2147483647 h 1046"/>
                <a:gd name="T16" fmla="*/ 2147483647 w 829"/>
                <a:gd name="T17" fmla="*/ 2147483647 h 1046"/>
                <a:gd name="T18" fmla="*/ 2147483647 w 829"/>
                <a:gd name="T19" fmla="*/ 2147483647 h 1046"/>
                <a:gd name="T20" fmla="*/ 2147483647 w 829"/>
                <a:gd name="T21" fmla="*/ 2147483647 h 1046"/>
                <a:gd name="T22" fmla="*/ 2147483647 w 829"/>
                <a:gd name="T23" fmla="*/ 2147483647 h 1046"/>
                <a:gd name="T24" fmla="*/ 2147483647 w 829"/>
                <a:gd name="T25" fmla="*/ 2147483647 h 1046"/>
                <a:gd name="T26" fmla="*/ 2147483647 w 829"/>
                <a:gd name="T27" fmla="*/ 2147483647 h 1046"/>
                <a:gd name="T28" fmla="*/ 2147483647 w 829"/>
                <a:gd name="T29" fmla="*/ 2147483647 h 1046"/>
                <a:gd name="T30" fmla="*/ 2147483647 w 829"/>
                <a:gd name="T31" fmla="*/ 2147483647 h 1046"/>
                <a:gd name="T32" fmla="*/ 2147483647 w 829"/>
                <a:gd name="T33" fmla="*/ 2147483647 h 1046"/>
                <a:gd name="T34" fmla="*/ 2147483647 w 829"/>
                <a:gd name="T35" fmla="*/ 2147483647 h 1046"/>
                <a:gd name="T36" fmla="*/ 2147483647 w 829"/>
                <a:gd name="T37" fmla="*/ 2147483647 h 1046"/>
                <a:gd name="T38" fmla="*/ 2147483647 w 829"/>
                <a:gd name="T39" fmla="*/ 2147483647 h 1046"/>
                <a:gd name="T40" fmla="*/ 2147483647 w 829"/>
                <a:gd name="T41" fmla="*/ 2147483647 h 1046"/>
                <a:gd name="T42" fmla="*/ 2147483647 w 829"/>
                <a:gd name="T43" fmla="*/ 2147483647 h 1046"/>
                <a:gd name="T44" fmla="*/ 2147483647 w 829"/>
                <a:gd name="T45" fmla="*/ 2147483647 h 1046"/>
                <a:gd name="T46" fmla="*/ 2147483647 w 829"/>
                <a:gd name="T47" fmla="*/ 2147483647 h 1046"/>
                <a:gd name="T48" fmla="*/ 2147483647 w 829"/>
                <a:gd name="T49" fmla="*/ 2147483647 h 1046"/>
                <a:gd name="T50" fmla="*/ 2147483647 w 829"/>
                <a:gd name="T51" fmla="*/ 2147483647 h 1046"/>
                <a:gd name="T52" fmla="*/ 2147483647 w 829"/>
                <a:gd name="T53" fmla="*/ 2147483647 h 1046"/>
                <a:gd name="T54" fmla="*/ 2147483647 w 829"/>
                <a:gd name="T55" fmla="*/ 2147483647 h 1046"/>
                <a:gd name="T56" fmla="*/ 2147483647 w 829"/>
                <a:gd name="T57" fmla="*/ 2147483647 h 1046"/>
                <a:gd name="T58" fmla="*/ 2147483647 w 829"/>
                <a:gd name="T59" fmla="*/ 2147483647 h 1046"/>
                <a:gd name="T60" fmla="*/ 2147483647 w 829"/>
                <a:gd name="T61" fmla="*/ 2147483647 h 1046"/>
                <a:gd name="T62" fmla="*/ 2147483647 w 829"/>
                <a:gd name="T63" fmla="*/ 2147483647 h 1046"/>
                <a:gd name="T64" fmla="*/ 2147483647 w 829"/>
                <a:gd name="T65" fmla="*/ 2147483647 h 1046"/>
                <a:gd name="T66" fmla="*/ 2147483647 w 829"/>
                <a:gd name="T67" fmla="*/ 2147483647 h 1046"/>
                <a:gd name="T68" fmla="*/ 2147483647 w 829"/>
                <a:gd name="T69" fmla="*/ 2147483647 h 1046"/>
                <a:gd name="T70" fmla="*/ 2147483647 w 829"/>
                <a:gd name="T71" fmla="*/ 2147483647 h 1046"/>
                <a:gd name="T72" fmla="*/ 2147483647 w 829"/>
                <a:gd name="T73" fmla="*/ 2147483647 h 1046"/>
                <a:gd name="T74" fmla="*/ 2147483647 w 829"/>
                <a:gd name="T75" fmla="*/ 2147483647 h 1046"/>
                <a:gd name="T76" fmla="*/ 2147483647 w 829"/>
                <a:gd name="T77" fmla="*/ 2147483647 h 1046"/>
                <a:gd name="T78" fmla="*/ 2147483647 w 829"/>
                <a:gd name="T79" fmla="*/ 2147483647 h 1046"/>
                <a:gd name="T80" fmla="*/ 2147483647 w 829"/>
                <a:gd name="T81" fmla="*/ 2147483647 h 1046"/>
                <a:gd name="T82" fmla="*/ 2147483647 w 829"/>
                <a:gd name="T83" fmla="*/ 2147483647 h 1046"/>
                <a:gd name="T84" fmla="*/ 2147483647 w 829"/>
                <a:gd name="T85" fmla="*/ 2147483647 h 1046"/>
                <a:gd name="T86" fmla="*/ 2147483647 w 829"/>
                <a:gd name="T87" fmla="*/ 2147483647 h 1046"/>
                <a:gd name="T88" fmla="*/ 2147483647 w 829"/>
                <a:gd name="T89" fmla="*/ 2147483647 h 1046"/>
                <a:gd name="T90" fmla="*/ 2147483647 w 829"/>
                <a:gd name="T91" fmla="*/ 2147483647 h 1046"/>
                <a:gd name="T92" fmla="*/ 2147483647 w 829"/>
                <a:gd name="T93" fmla="*/ 2147483647 h 1046"/>
                <a:gd name="T94" fmla="*/ 2147483647 w 829"/>
                <a:gd name="T95" fmla="*/ 2147483647 h 1046"/>
                <a:gd name="T96" fmla="*/ 2147483647 w 829"/>
                <a:gd name="T97" fmla="*/ 2147483647 h 1046"/>
                <a:gd name="T98" fmla="*/ 2147483647 w 829"/>
                <a:gd name="T99" fmla="*/ 2147483647 h 1046"/>
                <a:gd name="T100" fmla="*/ 2147483647 w 829"/>
                <a:gd name="T101" fmla="*/ 2147483647 h 1046"/>
                <a:gd name="T102" fmla="*/ 2147483647 w 829"/>
                <a:gd name="T103" fmla="*/ 2147483647 h 1046"/>
                <a:gd name="T104" fmla="*/ 2147483647 w 829"/>
                <a:gd name="T105" fmla="*/ 2147483647 h 1046"/>
                <a:gd name="T106" fmla="*/ 2147483647 w 829"/>
                <a:gd name="T107" fmla="*/ 2147483647 h 1046"/>
                <a:gd name="T108" fmla="*/ 0 w 829"/>
                <a:gd name="T109" fmla="*/ 2147483647 h 1046"/>
                <a:gd name="T110" fmla="*/ 2147483647 w 829"/>
                <a:gd name="T111" fmla="*/ 0 h 1046"/>
                <a:gd name="T112" fmla="*/ 2147483647 w 829"/>
                <a:gd name="T113" fmla="*/ 2147483647 h 10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9"/>
                <a:gd name="T172" fmla="*/ 0 h 1046"/>
                <a:gd name="T173" fmla="*/ 829 w 829"/>
                <a:gd name="T174" fmla="*/ 1046 h 10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9" h="1046">
                  <a:moveTo>
                    <a:pt x="829" y="433"/>
                  </a:moveTo>
                  <a:lnTo>
                    <a:pt x="618" y="347"/>
                  </a:lnTo>
                  <a:lnTo>
                    <a:pt x="610" y="366"/>
                  </a:lnTo>
                  <a:lnTo>
                    <a:pt x="605" y="386"/>
                  </a:lnTo>
                  <a:lnTo>
                    <a:pt x="599" y="406"/>
                  </a:lnTo>
                  <a:lnTo>
                    <a:pt x="594" y="428"/>
                  </a:lnTo>
                  <a:lnTo>
                    <a:pt x="588" y="456"/>
                  </a:lnTo>
                  <a:lnTo>
                    <a:pt x="584" y="479"/>
                  </a:lnTo>
                  <a:lnTo>
                    <a:pt x="581" y="504"/>
                  </a:lnTo>
                  <a:lnTo>
                    <a:pt x="578" y="532"/>
                  </a:lnTo>
                  <a:lnTo>
                    <a:pt x="576" y="561"/>
                  </a:lnTo>
                  <a:lnTo>
                    <a:pt x="576" y="613"/>
                  </a:lnTo>
                  <a:lnTo>
                    <a:pt x="577" y="640"/>
                  </a:lnTo>
                  <a:lnTo>
                    <a:pt x="578" y="666"/>
                  </a:lnTo>
                  <a:lnTo>
                    <a:pt x="582" y="691"/>
                  </a:lnTo>
                  <a:lnTo>
                    <a:pt x="587" y="716"/>
                  </a:lnTo>
                  <a:lnTo>
                    <a:pt x="592" y="741"/>
                  </a:lnTo>
                  <a:lnTo>
                    <a:pt x="598" y="770"/>
                  </a:lnTo>
                  <a:lnTo>
                    <a:pt x="606" y="796"/>
                  </a:lnTo>
                  <a:lnTo>
                    <a:pt x="210" y="1046"/>
                  </a:lnTo>
                  <a:lnTo>
                    <a:pt x="201" y="1020"/>
                  </a:lnTo>
                  <a:lnTo>
                    <a:pt x="193" y="999"/>
                  </a:lnTo>
                  <a:lnTo>
                    <a:pt x="186" y="978"/>
                  </a:lnTo>
                  <a:lnTo>
                    <a:pt x="178" y="955"/>
                  </a:lnTo>
                  <a:lnTo>
                    <a:pt x="172" y="936"/>
                  </a:lnTo>
                  <a:lnTo>
                    <a:pt x="165" y="914"/>
                  </a:lnTo>
                  <a:lnTo>
                    <a:pt x="160" y="893"/>
                  </a:lnTo>
                  <a:lnTo>
                    <a:pt x="155" y="874"/>
                  </a:lnTo>
                  <a:lnTo>
                    <a:pt x="150" y="853"/>
                  </a:lnTo>
                  <a:lnTo>
                    <a:pt x="144" y="829"/>
                  </a:lnTo>
                  <a:lnTo>
                    <a:pt x="141" y="804"/>
                  </a:lnTo>
                  <a:lnTo>
                    <a:pt x="136" y="781"/>
                  </a:lnTo>
                  <a:lnTo>
                    <a:pt x="131" y="758"/>
                  </a:lnTo>
                  <a:lnTo>
                    <a:pt x="129" y="731"/>
                  </a:lnTo>
                  <a:lnTo>
                    <a:pt x="126" y="705"/>
                  </a:lnTo>
                  <a:lnTo>
                    <a:pt x="124" y="676"/>
                  </a:lnTo>
                  <a:lnTo>
                    <a:pt x="121" y="649"/>
                  </a:lnTo>
                  <a:lnTo>
                    <a:pt x="121" y="621"/>
                  </a:lnTo>
                  <a:lnTo>
                    <a:pt x="121" y="592"/>
                  </a:lnTo>
                  <a:lnTo>
                    <a:pt x="121" y="555"/>
                  </a:lnTo>
                  <a:lnTo>
                    <a:pt x="123" y="523"/>
                  </a:lnTo>
                  <a:lnTo>
                    <a:pt x="124" y="501"/>
                  </a:lnTo>
                  <a:lnTo>
                    <a:pt x="126" y="474"/>
                  </a:lnTo>
                  <a:lnTo>
                    <a:pt x="129" y="449"/>
                  </a:lnTo>
                  <a:lnTo>
                    <a:pt x="132" y="418"/>
                  </a:lnTo>
                  <a:lnTo>
                    <a:pt x="137" y="392"/>
                  </a:lnTo>
                  <a:lnTo>
                    <a:pt x="142" y="367"/>
                  </a:lnTo>
                  <a:lnTo>
                    <a:pt x="148" y="337"/>
                  </a:lnTo>
                  <a:lnTo>
                    <a:pt x="154" y="313"/>
                  </a:lnTo>
                  <a:lnTo>
                    <a:pt x="160" y="284"/>
                  </a:lnTo>
                  <a:lnTo>
                    <a:pt x="167" y="260"/>
                  </a:lnTo>
                  <a:lnTo>
                    <a:pt x="176" y="233"/>
                  </a:lnTo>
                  <a:lnTo>
                    <a:pt x="184" y="206"/>
                  </a:lnTo>
                  <a:lnTo>
                    <a:pt x="196" y="174"/>
                  </a:lnTo>
                  <a:lnTo>
                    <a:pt x="0" y="91"/>
                  </a:lnTo>
                  <a:lnTo>
                    <a:pt x="516" y="0"/>
                  </a:lnTo>
                  <a:lnTo>
                    <a:pt x="829" y="433"/>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4" name="Freeform 4"/>
            <p:cNvSpPr>
              <a:spLocks/>
            </p:cNvSpPr>
            <p:nvPr/>
          </p:nvSpPr>
          <p:spPr bwMode="auto">
            <a:xfrm>
              <a:off x="1837904" y="4171830"/>
              <a:ext cx="1300039" cy="1237869"/>
            </a:xfrm>
            <a:custGeom>
              <a:avLst/>
              <a:gdLst>
                <a:gd name="T0" fmla="*/ 2147483647 w 941"/>
                <a:gd name="T1" fmla="*/ 2147483647 h 896"/>
                <a:gd name="T2" fmla="*/ 2147483647 w 941"/>
                <a:gd name="T3" fmla="*/ 2147483647 h 896"/>
                <a:gd name="T4" fmla="*/ 2147483647 w 941"/>
                <a:gd name="T5" fmla="*/ 2147483647 h 896"/>
                <a:gd name="T6" fmla="*/ 2147483647 w 941"/>
                <a:gd name="T7" fmla="*/ 2147483647 h 896"/>
                <a:gd name="T8" fmla="*/ 2147483647 w 941"/>
                <a:gd name="T9" fmla="*/ 2147483647 h 896"/>
                <a:gd name="T10" fmla="*/ 2147483647 w 941"/>
                <a:gd name="T11" fmla="*/ 2147483647 h 896"/>
                <a:gd name="T12" fmla="*/ 2147483647 w 941"/>
                <a:gd name="T13" fmla="*/ 2147483647 h 896"/>
                <a:gd name="T14" fmla="*/ 2147483647 w 941"/>
                <a:gd name="T15" fmla="*/ 2147483647 h 896"/>
                <a:gd name="T16" fmla="*/ 2147483647 w 941"/>
                <a:gd name="T17" fmla="*/ 2147483647 h 896"/>
                <a:gd name="T18" fmla="*/ 2147483647 w 941"/>
                <a:gd name="T19" fmla="*/ 2147483647 h 896"/>
                <a:gd name="T20" fmla="*/ 2147483647 w 941"/>
                <a:gd name="T21" fmla="*/ 2147483647 h 896"/>
                <a:gd name="T22" fmla="*/ 2147483647 w 941"/>
                <a:gd name="T23" fmla="*/ 2147483647 h 896"/>
                <a:gd name="T24" fmla="*/ 2147483647 w 941"/>
                <a:gd name="T25" fmla="*/ 2147483647 h 896"/>
                <a:gd name="T26" fmla="*/ 2147483647 w 941"/>
                <a:gd name="T27" fmla="*/ 2147483647 h 896"/>
                <a:gd name="T28" fmla="*/ 2147483647 w 941"/>
                <a:gd name="T29" fmla="*/ 2147483647 h 896"/>
                <a:gd name="T30" fmla="*/ 2147483647 w 941"/>
                <a:gd name="T31" fmla="*/ 2147483647 h 896"/>
                <a:gd name="T32" fmla="*/ 2147483647 w 941"/>
                <a:gd name="T33" fmla="*/ 2147483647 h 896"/>
                <a:gd name="T34" fmla="*/ 2147483647 w 941"/>
                <a:gd name="T35" fmla="*/ 2147483647 h 896"/>
                <a:gd name="T36" fmla="*/ 2147483647 w 941"/>
                <a:gd name="T37" fmla="*/ 2147483647 h 896"/>
                <a:gd name="T38" fmla="*/ 2147483647 w 941"/>
                <a:gd name="T39" fmla="*/ 2147483647 h 896"/>
                <a:gd name="T40" fmla="*/ 2147483647 w 941"/>
                <a:gd name="T41" fmla="*/ 2147483647 h 896"/>
                <a:gd name="T42" fmla="*/ 2147483647 w 941"/>
                <a:gd name="T43" fmla="*/ 2147483647 h 896"/>
                <a:gd name="T44" fmla="*/ 2147483647 w 941"/>
                <a:gd name="T45" fmla="*/ 2147483647 h 896"/>
                <a:gd name="T46" fmla="*/ 2147483647 w 941"/>
                <a:gd name="T47" fmla="*/ 2147483647 h 896"/>
                <a:gd name="T48" fmla="*/ 2147483647 w 941"/>
                <a:gd name="T49" fmla="*/ 2147483647 h 896"/>
                <a:gd name="T50" fmla="*/ 2147483647 w 941"/>
                <a:gd name="T51" fmla="*/ 2147483647 h 896"/>
                <a:gd name="T52" fmla="*/ 2147483647 w 941"/>
                <a:gd name="T53" fmla="*/ 2147483647 h 896"/>
                <a:gd name="T54" fmla="*/ 2147483647 w 941"/>
                <a:gd name="T55" fmla="*/ 2147483647 h 896"/>
                <a:gd name="T56" fmla="*/ 2147483647 w 941"/>
                <a:gd name="T57" fmla="*/ 2147483647 h 896"/>
                <a:gd name="T58" fmla="*/ 2147483647 w 941"/>
                <a:gd name="T59" fmla="*/ 2147483647 h 896"/>
                <a:gd name="T60" fmla="*/ 2147483647 w 941"/>
                <a:gd name="T61" fmla="*/ 2147483647 h 896"/>
                <a:gd name="T62" fmla="*/ 2147483647 w 941"/>
                <a:gd name="T63" fmla="*/ 2147483647 h 896"/>
                <a:gd name="T64" fmla="*/ 2147483647 w 941"/>
                <a:gd name="T65" fmla="*/ 2147483647 h 896"/>
                <a:gd name="T66" fmla="*/ 2147483647 w 941"/>
                <a:gd name="T67" fmla="*/ 2147483647 h 896"/>
                <a:gd name="T68" fmla="*/ 2147483647 w 941"/>
                <a:gd name="T69" fmla="*/ 2147483647 h 896"/>
                <a:gd name="T70" fmla="*/ 2147483647 w 941"/>
                <a:gd name="T71" fmla="*/ 2147483647 h 896"/>
                <a:gd name="T72" fmla="*/ 2147483647 w 941"/>
                <a:gd name="T73" fmla="*/ 2147483647 h 896"/>
                <a:gd name="T74" fmla="*/ 0 w 941"/>
                <a:gd name="T75" fmla="*/ 2147483647 h 896"/>
                <a:gd name="T76" fmla="*/ 2147483647 w 941"/>
                <a:gd name="T77" fmla="*/ 0 h 896"/>
                <a:gd name="T78" fmla="*/ 2147483647 w 941"/>
                <a:gd name="T79" fmla="*/ 2147483647 h 896"/>
                <a:gd name="T80" fmla="*/ 2147483647 w 941"/>
                <a:gd name="T81" fmla="*/ 2147483647 h 896"/>
                <a:gd name="T82" fmla="*/ 2147483647 w 941"/>
                <a:gd name="T83" fmla="*/ 2147483647 h 896"/>
                <a:gd name="T84" fmla="*/ 2147483647 w 941"/>
                <a:gd name="T85" fmla="*/ 2147483647 h 896"/>
                <a:gd name="T86" fmla="*/ 2147483647 w 941"/>
                <a:gd name="T87" fmla="*/ 2147483647 h 896"/>
                <a:gd name="T88" fmla="*/ 2147483647 w 941"/>
                <a:gd name="T89" fmla="*/ 2147483647 h 896"/>
                <a:gd name="T90" fmla="*/ 2147483647 w 941"/>
                <a:gd name="T91" fmla="*/ 2147483647 h 896"/>
                <a:gd name="T92" fmla="*/ 2147483647 w 941"/>
                <a:gd name="T93" fmla="*/ 2147483647 h 896"/>
                <a:gd name="T94" fmla="*/ 2147483647 w 941"/>
                <a:gd name="T95" fmla="*/ 2147483647 h 896"/>
                <a:gd name="T96" fmla="*/ 2147483647 w 941"/>
                <a:gd name="T97" fmla="*/ 2147483647 h 896"/>
                <a:gd name="T98" fmla="*/ 2147483647 w 941"/>
                <a:gd name="T99" fmla="*/ 2147483647 h 896"/>
                <a:gd name="T100" fmla="*/ 2147483647 w 941"/>
                <a:gd name="T101" fmla="*/ 2147483647 h 896"/>
                <a:gd name="T102" fmla="*/ 2147483647 w 941"/>
                <a:gd name="T103" fmla="*/ 2147483647 h 896"/>
                <a:gd name="T104" fmla="*/ 2147483647 w 941"/>
                <a:gd name="T105" fmla="*/ 2147483647 h 896"/>
                <a:gd name="T106" fmla="*/ 2147483647 w 941"/>
                <a:gd name="T107" fmla="*/ 2147483647 h 896"/>
                <a:gd name="T108" fmla="*/ 2147483647 w 941"/>
                <a:gd name="T109" fmla="*/ 2147483647 h 896"/>
                <a:gd name="T110" fmla="*/ 2147483647 w 941"/>
                <a:gd name="T111" fmla="*/ 2147483647 h 896"/>
                <a:gd name="T112" fmla="*/ 2147483647 w 941"/>
                <a:gd name="T113" fmla="*/ 2147483647 h 896"/>
                <a:gd name="T114" fmla="*/ 2147483647 w 941"/>
                <a:gd name="T115" fmla="*/ 2147483647 h 896"/>
                <a:gd name="T116" fmla="*/ 2147483647 w 941"/>
                <a:gd name="T117" fmla="*/ 2147483647 h 8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1"/>
                <a:gd name="T178" fmla="*/ 0 h 896"/>
                <a:gd name="T179" fmla="*/ 941 w 941"/>
                <a:gd name="T180" fmla="*/ 896 h 8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1" h="896">
                  <a:moveTo>
                    <a:pt x="747" y="896"/>
                  </a:moveTo>
                  <a:lnTo>
                    <a:pt x="728" y="886"/>
                  </a:lnTo>
                  <a:lnTo>
                    <a:pt x="712" y="878"/>
                  </a:lnTo>
                  <a:lnTo>
                    <a:pt x="695" y="869"/>
                  </a:lnTo>
                  <a:lnTo>
                    <a:pt x="680" y="861"/>
                  </a:lnTo>
                  <a:lnTo>
                    <a:pt x="663" y="851"/>
                  </a:lnTo>
                  <a:lnTo>
                    <a:pt x="646" y="841"/>
                  </a:lnTo>
                  <a:lnTo>
                    <a:pt x="630" y="830"/>
                  </a:lnTo>
                  <a:lnTo>
                    <a:pt x="613" y="821"/>
                  </a:lnTo>
                  <a:lnTo>
                    <a:pt x="595" y="807"/>
                  </a:lnTo>
                  <a:lnTo>
                    <a:pt x="574" y="794"/>
                  </a:lnTo>
                  <a:lnTo>
                    <a:pt x="558" y="782"/>
                  </a:lnTo>
                  <a:lnTo>
                    <a:pt x="543" y="769"/>
                  </a:lnTo>
                  <a:lnTo>
                    <a:pt x="524" y="755"/>
                  </a:lnTo>
                  <a:lnTo>
                    <a:pt x="505" y="741"/>
                  </a:lnTo>
                  <a:lnTo>
                    <a:pt x="488" y="726"/>
                  </a:lnTo>
                  <a:lnTo>
                    <a:pt x="470" y="710"/>
                  </a:lnTo>
                  <a:lnTo>
                    <a:pt x="455" y="697"/>
                  </a:lnTo>
                  <a:lnTo>
                    <a:pt x="435" y="678"/>
                  </a:lnTo>
                  <a:lnTo>
                    <a:pt x="418" y="662"/>
                  </a:lnTo>
                  <a:lnTo>
                    <a:pt x="403" y="646"/>
                  </a:lnTo>
                  <a:lnTo>
                    <a:pt x="386" y="628"/>
                  </a:lnTo>
                  <a:lnTo>
                    <a:pt x="374" y="615"/>
                  </a:lnTo>
                  <a:lnTo>
                    <a:pt x="360" y="598"/>
                  </a:lnTo>
                  <a:lnTo>
                    <a:pt x="345" y="581"/>
                  </a:lnTo>
                  <a:lnTo>
                    <a:pt x="329" y="560"/>
                  </a:lnTo>
                  <a:lnTo>
                    <a:pt x="315" y="543"/>
                  </a:lnTo>
                  <a:lnTo>
                    <a:pt x="300" y="524"/>
                  </a:lnTo>
                  <a:lnTo>
                    <a:pt x="283" y="501"/>
                  </a:lnTo>
                  <a:lnTo>
                    <a:pt x="269" y="480"/>
                  </a:lnTo>
                  <a:lnTo>
                    <a:pt x="253" y="457"/>
                  </a:lnTo>
                  <a:lnTo>
                    <a:pt x="238" y="434"/>
                  </a:lnTo>
                  <a:lnTo>
                    <a:pt x="225" y="410"/>
                  </a:lnTo>
                  <a:lnTo>
                    <a:pt x="211" y="384"/>
                  </a:lnTo>
                  <a:lnTo>
                    <a:pt x="201" y="363"/>
                  </a:lnTo>
                  <a:lnTo>
                    <a:pt x="189" y="342"/>
                  </a:lnTo>
                  <a:lnTo>
                    <a:pt x="179" y="319"/>
                  </a:lnTo>
                  <a:lnTo>
                    <a:pt x="0" y="404"/>
                  </a:lnTo>
                  <a:lnTo>
                    <a:pt x="295" y="0"/>
                  </a:lnTo>
                  <a:lnTo>
                    <a:pt x="796" y="44"/>
                  </a:lnTo>
                  <a:lnTo>
                    <a:pt x="595" y="134"/>
                  </a:lnTo>
                  <a:lnTo>
                    <a:pt x="607" y="159"/>
                  </a:lnTo>
                  <a:lnTo>
                    <a:pt x="621" y="186"/>
                  </a:lnTo>
                  <a:lnTo>
                    <a:pt x="640" y="215"/>
                  </a:lnTo>
                  <a:lnTo>
                    <a:pt x="660" y="246"/>
                  </a:lnTo>
                  <a:lnTo>
                    <a:pt x="678" y="271"/>
                  </a:lnTo>
                  <a:lnTo>
                    <a:pt x="699" y="295"/>
                  </a:lnTo>
                  <a:lnTo>
                    <a:pt x="718" y="319"/>
                  </a:lnTo>
                  <a:lnTo>
                    <a:pt x="739" y="340"/>
                  </a:lnTo>
                  <a:lnTo>
                    <a:pt x="761" y="359"/>
                  </a:lnTo>
                  <a:lnTo>
                    <a:pt x="784" y="381"/>
                  </a:lnTo>
                  <a:lnTo>
                    <a:pt x="807" y="399"/>
                  </a:lnTo>
                  <a:lnTo>
                    <a:pt x="829" y="417"/>
                  </a:lnTo>
                  <a:lnTo>
                    <a:pt x="850" y="433"/>
                  </a:lnTo>
                  <a:lnTo>
                    <a:pt x="877" y="450"/>
                  </a:lnTo>
                  <a:lnTo>
                    <a:pt x="904" y="466"/>
                  </a:lnTo>
                  <a:lnTo>
                    <a:pt x="923" y="474"/>
                  </a:lnTo>
                  <a:lnTo>
                    <a:pt x="941" y="484"/>
                  </a:lnTo>
                  <a:lnTo>
                    <a:pt x="747" y="896"/>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5" name="Freeform 5"/>
            <p:cNvSpPr>
              <a:spLocks/>
            </p:cNvSpPr>
            <p:nvPr/>
          </p:nvSpPr>
          <p:spPr bwMode="auto">
            <a:xfrm>
              <a:off x="2817424" y="4604255"/>
              <a:ext cx="1413325" cy="1130108"/>
            </a:xfrm>
            <a:custGeom>
              <a:avLst/>
              <a:gdLst>
                <a:gd name="T0" fmla="*/ 2147483647 w 1023"/>
                <a:gd name="T1" fmla="*/ 0 h 818"/>
                <a:gd name="T2" fmla="*/ 2147483647 w 1023"/>
                <a:gd name="T3" fmla="*/ 2147483647 h 818"/>
                <a:gd name="T4" fmla="*/ 2147483647 w 1023"/>
                <a:gd name="T5" fmla="*/ 2147483647 h 818"/>
                <a:gd name="T6" fmla="*/ 2147483647 w 1023"/>
                <a:gd name="T7" fmla="*/ 2147483647 h 818"/>
                <a:gd name="T8" fmla="*/ 2147483647 w 1023"/>
                <a:gd name="T9" fmla="*/ 2147483647 h 818"/>
                <a:gd name="T10" fmla="*/ 2147483647 w 1023"/>
                <a:gd name="T11" fmla="*/ 2147483647 h 818"/>
                <a:gd name="T12" fmla="*/ 2147483647 w 1023"/>
                <a:gd name="T13" fmla="*/ 2147483647 h 818"/>
                <a:gd name="T14" fmla="*/ 2147483647 w 1023"/>
                <a:gd name="T15" fmla="*/ 2147483647 h 818"/>
                <a:gd name="T16" fmla="*/ 2147483647 w 1023"/>
                <a:gd name="T17" fmla="*/ 2147483647 h 818"/>
                <a:gd name="T18" fmla="*/ 2147483647 w 1023"/>
                <a:gd name="T19" fmla="*/ 2147483647 h 818"/>
                <a:gd name="T20" fmla="*/ 2147483647 w 1023"/>
                <a:gd name="T21" fmla="*/ 2147483647 h 818"/>
                <a:gd name="T22" fmla="*/ 2147483647 w 1023"/>
                <a:gd name="T23" fmla="*/ 2147483647 h 818"/>
                <a:gd name="T24" fmla="*/ 2147483647 w 1023"/>
                <a:gd name="T25" fmla="*/ 2147483647 h 818"/>
                <a:gd name="T26" fmla="*/ 2147483647 w 1023"/>
                <a:gd name="T27" fmla="*/ 2147483647 h 818"/>
                <a:gd name="T28" fmla="*/ 2147483647 w 1023"/>
                <a:gd name="T29" fmla="*/ 2147483647 h 818"/>
                <a:gd name="T30" fmla="*/ 2147483647 w 1023"/>
                <a:gd name="T31" fmla="*/ 2147483647 h 818"/>
                <a:gd name="T32" fmla="*/ 2147483647 w 1023"/>
                <a:gd name="T33" fmla="*/ 2147483647 h 818"/>
                <a:gd name="T34" fmla="*/ 2147483647 w 1023"/>
                <a:gd name="T35" fmla="*/ 2147483647 h 818"/>
                <a:gd name="T36" fmla="*/ 2147483647 w 1023"/>
                <a:gd name="T37" fmla="*/ 2147483647 h 818"/>
                <a:gd name="T38" fmla="*/ 2147483647 w 1023"/>
                <a:gd name="T39" fmla="*/ 2147483647 h 818"/>
                <a:gd name="T40" fmla="*/ 2147483647 w 1023"/>
                <a:gd name="T41" fmla="*/ 2147483647 h 818"/>
                <a:gd name="T42" fmla="*/ 2147483647 w 1023"/>
                <a:gd name="T43" fmla="*/ 2147483647 h 818"/>
                <a:gd name="T44" fmla="*/ 2147483647 w 1023"/>
                <a:gd name="T45" fmla="*/ 2147483647 h 818"/>
                <a:gd name="T46" fmla="*/ 2147483647 w 1023"/>
                <a:gd name="T47" fmla="*/ 2147483647 h 818"/>
                <a:gd name="T48" fmla="*/ 2147483647 w 1023"/>
                <a:gd name="T49" fmla="*/ 2147483647 h 818"/>
                <a:gd name="T50" fmla="*/ 2147483647 w 1023"/>
                <a:gd name="T51" fmla="*/ 2147483647 h 818"/>
                <a:gd name="T52" fmla="*/ 2147483647 w 1023"/>
                <a:gd name="T53" fmla="*/ 2147483647 h 818"/>
                <a:gd name="T54" fmla="*/ 2147483647 w 1023"/>
                <a:gd name="T55" fmla="*/ 2147483647 h 818"/>
                <a:gd name="T56" fmla="*/ 2147483647 w 1023"/>
                <a:gd name="T57" fmla="*/ 2147483647 h 818"/>
                <a:gd name="T58" fmla="*/ 2147483647 w 1023"/>
                <a:gd name="T59" fmla="*/ 2147483647 h 818"/>
                <a:gd name="T60" fmla="*/ 2147483647 w 1023"/>
                <a:gd name="T61" fmla="*/ 2147483647 h 818"/>
                <a:gd name="T62" fmla="*/ 2147483647 w 1023"/>
                <a:gd name="T63" fmla="*/ 2147483647 h 818"/>
                <a:gd name="T64" fmla="*/ 2147483647 w 1023"/>
                <a:gd name="T65" fmla="*/ 2147483647 h 818"/>
                <a:gd name="T66" fmla="*/ 2147483647 w 1023"/>
                <a:gd name="T67" fmla="*/ 2147483647 h 818"/>
                <a:gd name="T68" fmla="*/ 2147483647 w 1023"/>
                <a:gd name="T69" fmla="*/ 2147483647 h 818"/>
                <a:gd name="T70" fmla="*/ 2147483647 w 1023"/>
                <a:gd name="T71" fmla="*/ 2147483647 h 818"/>
                <a:gd name="T72" fmla="*/ 2147483647 w 1023"/>
                <a:gd name="T73" fmla="*/ 2147483647 h 818"/>
                <a:gd name="T74" fmla="*/ 2147483647 w 1023"/>
                <a:gd name="T75" fmla="*/ 2147483647 h 818"/>
                <a:gd name="T76" fmla="*/ 2147483647 w 1023"/>
                <a:gd name="T77" fmla="*/ 2147483647 h 818"/>
                <a:gd name="T78" fmla="*/ 2147483647 w 1023"/>
                <a:gd name="T79" fmla="*/ 2147483647 h 818"/>
                <a:gd name="T80" fmla="*/ 2147483647 w 1023"/>
                <a:gd name="T81" fmla="*/ 2147483647 h 818"/>
                <a:gd name="T82" fmla="*/ 2147483647 w 1023"/>
                <a:gd name="T83" fmla="*/ 2147483647 h 818"/>
                <a:gd name="T84" fmla="*/ 2147483647 w 1023"/>
                <a:gd name="T85" fmla="*/ 2147483647 h 818"/>
                <a:gd name="T86" fmla="*/ 2147483647 w 1023"/>
                <a:gd name="T87" fmla="*/ 2147483647 h 818"/>
                <a:gd name="T88" fmla="*/ 2147483647 w 1023"/>
                <a:gd name="T89" fmla="*/ 2147483647 h 818"/>
                <a:gd name="T90" fmla="*/ 2147483647 w 1023"/>
                <a:gd name="T91" fmla="*/ 2147483647 h 818"/>
                <a:gd name="T92" fmla="*/ 2147483647 w 1023"/>
                <a:gd name="T93" fmla="*/ 2147483647 h 818"/>
                <a:gd name="T94" fmla="*/ 2147483647 w 1023"/>
                <a:gd name="T95" fmla="*/ 2147483647 h 818"/>
                <a:gd name="T96" fmla="*/ 2147483647 w 1023"/>
                <a:gd name="T97" fmla="*/ 2147483647 h 818"/>
                <a:gd name="T98" fmla="*/ 2147483647 w 1023"/>
                <a:gd name="T99" fmla="*/ 2147483647 h 818"/>
                <a:gd name="T100" fmla="*/ 2147483647 w 1023"/>
                <a:gd name="T101" fmla="*/ 2147483647 h 818"/>
                <a:gd name="T102" fmla="*/ 2147483647 w 1023"/>
                <a:gd name="T103" fmla="*/ 2147483647 h 818"/>
                <a:gd name="T104" fmla="*/ 2147483647 w 1023"/>
                <a:gd name="T105" fmla="*/ 2147483647 h 818"/>
                <a:gd name="T106" fmla="*/ 2147483647 w 1023"/>
                <a:gd name="T107" fmla="*/ 2147483647 h 818"/>
                <a:gd name="T108" fmla="*/ 2147483647 w 1023"/>
                <a:gd name="T109" fmla="*/ 2147483647 h 818"/>
                <a:gd name="T110" fmla="*/ 0 w 1023"/>
                <a:gd name="T111" fmla="*/ 2147483647 h 818"/>
                <a:gd name="T112" fmla="*/ 2147483647 w 1023"/>
                <a:gd name="T113" fmla="*/ 0 h 8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3"/>
                <a:gd name="T172" fmla="*/ 0 h 818"/>
                <a:gd name="T173" fmla="*/ 1023 w 1023"/>
                <a:gd name="T174" fmla="*/ 818 h 8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3" h="818">
                  <a:moveTo>
                    <a:pt x="409" y="0"/>
                  </a:moveTo>
                  <a:lnTo>
                    <a:pt x="324" y="211"/>
                  </a:lnTo>
                  <a:lnTo>
                    <a:pt x="344" y="219"/>
                  </a:lnTo>
                  <a:lnTo>
                    <a:pt x="362" y="224"/>
                  </a:lnTo>
                  <a:lnTo>
                    <a:pt x="383" y="230"/>
                  </a:lnTo>
                  <a:lnTo>
                    <a:pt x="406" y="236"/>
                  </a:lnTo>
                  <a:lnTo>
                    <a:pt x="432" y="241"/>
                  </a:lnTo>
                  <a:lnTo>
                    <a:pt x="457" y="245"/>
                  </a:lnTo>
                  <a:lnTo>
                    <a:pt x="481" y="248"/>
                  </a:lnTo>
                  <a:lnTo>
                    <a:pt x="509" y="252"/>
                  </a:lnTo>
                  <a:lnTo>
                    <a:pt x="538" y="254"/>
                  </a:lnTo>
                  <a:lnTo>
                    <a:pt x="590" y="254"/>
                  </a:lnTo>
                  <a:lnTo>
                    <a:pt x="618" y="253"/>
                  </a:lnTo>
                  <a:lnTo>
                    <a:pt x="642" y="251"/>
                  </a:lnTo>
                  <a:lnTo>
                    <a:pt x="667" y="247"/>
                  </a:lnTo>
                  <a:lnTo>
                    <a:pt x="694" y="242"/>
                  </a:lnTo>
                  <a:lnTo>
                    <a:pt x="717" y="239"/>
                  </a:lnTo>
                  <a:lnTo>
                    <a:pt x="746" y="231"/>
                  </a:lnTo>
                  <a:lnTo>
                    <a:pt x="773" y="223"/>
                  </a:lnTo>
                  <a:lnTo>
                    <a:pt x="1023" y="618"/>
                  </a:lnTo>
                  <a:lnTo>
                    <a:pt x="998" y="628"/>
                  </a:lnTo>
                  <a:lnTo>
                    <a:pt x="975" y="636"/>
                  </a:lnTo>
                  <a:lnTo>
                    <a:pt x="955" y="643"/>
                  </a:lnTo>
                  <a:lnTo>
                    <a:pt x="933" y="651"/>
                  </a:lnTo>
                  <a:lnTo>
                    <a:pt x="912" y="657"/>
                  </a:lnTo>
                  <a:lnTo>
                    <a:pt x="890" y="664"/>
                  </a:lnTo>
                  <a:lnTo>
                    <a:pt x="871" y="669"/>
                  </a:lnTo>
                  <a:lnTo>
                    <a:pt x="850" y="674"/>
                  </a:lnTo>
                  <a:lnTo>
                    <a:pt x="830" y="678"/>
                  </a:lnTo>
                  <a:lnTo>
                    <a:pt x="807" y="684"/>
                  </a:lnTo>
                  <a:lnTo>
                    <a:pt x="780" y="688"/>
                  </a:lnTo>
                  <a:lnTo>
                    <a:pt x="758" y="693"/>
                  </a:lnTo>
                  <a:lnTo>
                    <a:pt x="734" y="698"/>
                  </a:lnTo>
                  <a:lnTo>
                    <a:pt x="709" y="701"/>
                  </a:lnTo>
                  <a:lnTo>
                    <a:pt x="682" y="704"/>
                  </a:lnTo>
                  <a:lnTo>
                    <a:pt x="653" y="705"/>
                  </a:lnTo>
                  <a:lnTo>
                    <a:pt x="625" y="708"/>
                  </a:lnTo>
                  <a:lnTo>
                    <a:pt x="598" y="708"/>
                  </a:lnTo>
                  <a:lnTo>
                    <a:pt x="569" y="708"/>
                  </a:lnTo>
                  <a:lnTo>
                    <a:pt x="533" y="708"/>
                  </a:lnTo>
                  <a:lnTo>
                    <a:pt x="500" y="706"/>
                  </a:lnTo>
                  <a:lnTo>
                    <a:pt x="477" y="705"/>
                  </a:lnTo>
                  <a:lnTo>
                    <a:pt x="452" y="704"/>
                  </a:lnTo>
                  <a:lnTo>
                    <a:pt x="425" y="701"/>
                  </a:lnTo>
                  <a:lnTo>
                    <a:pt x="395" y="697"/>
                  </a:lnTo>
                  <a:lnTo>
                    <a:pt x="369" y="692"/>
                  </a:lnTo>
                  <a:lnTo>
                    <a:pt x="344" y="688"/>
                  </a:lnTo>
                  <a:lnTo>
                    <a:pt x="314" y="681"/>
                  </a:lnTo>
                  <a:lnTo>
                    <a:pt x="291" y="675"/>
                  </a:lnTo>
                  <a:lnTo>
                    <a:pt x="261" y="669"/>
                  </a:lnTo>
                  <a:lnTo>
                    <a:pt x="236" y="661"/>
                  </a:lnTo>
                  <a:lnTo>
                    <a:pt x="211" y="654"/>
                  </a:lnTo>
                  <a:lnTo>
                    <a:pt x="184" y="645"/>
                  </a:lnTo>
                  <a:lnTo>
                    <a:pt x="151" y="632"/>
                  </a:lnTo>
                  <a:lnTo>
                    <a:pt x="74" y="818"/>
                  </a:lnTo>
                  <a:lnTo>
                    <a:pt x="0" y="293"/>
                  </a:lnTo>
                  <a:lnTo>
                    <a:pt x="409" y="0"/>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6" name="Freeform 6"/>
            <p:cNvSpPr>
              <a:spLocks/>
            </p:cNvSpPr>
            <p:nvPr/>
          </p:nvSpPr>
          <p:spPr bwMode="auto">
            <a:xfrm>
              <a:off x="3837007" y="4383207"/>
              <a:ext cx="1226816" cy="1226816"/>
            </a:xfrm>
            <a:custGeom>
              <a:avLst/>
              <a:gdLst>
                <a:gd name="T0" fmla="*/ 2147483647 w 888"/>
                <a:gd name="T1" fmla="*/ 2147483647 h 888"/>
                <a:gd name="T2" fmla="*/ 2147483647 w 888"/>
                <a:gd name="T3" fmla="*/ 2147483647 h 888"/>
                <a:gd name="T4" fmla="*/ 2147483647 w 888"/>
                <a:gd name="T5" fmla="*/ 2147483647 h 888"/>
                <a:gd name="T6" fmla="*/ 2147483647 w 888"/>
                <a:gd name="T7" fmla="*/ 2147483647 h 888"/>
                <a:gd name="T8" fmla="*/ 2147483647 w 888"/>
                <a:gd name="T9" fmla="*/ 2147483647 h 888"/>
                <a:gd name="T10" fmla="*/ 2147483647 w 888"/>
                <a:gd name="T11" fmla="*/ 2147483647 h 888"/>
                <a:gd name="T12" fmla="*/ 2147483647 w 888"/>
                <a:gd name="T13" fmla="*/ 2147483647 h 888"/>
                <a:gd name="T14" fmla="*/ 2147483647 w 888"/>
                <a:gd name="T15" fmla="*/ 2147483647 h 888"/>
                <a:gd name="T16" fmla="*/ 2147483647 w 888"/>
                <a:gd name="T17" fmla="*/ 2147483647 h 888"/>
                <a:gd name="T18" fmla="*/ 2147483647 w 888"/>
                <a:gd name="T19" fmla="*/ 2147483647 h 888"/>
                <a:gd name="T20" fmla="*/ 2147483647 w 888"/>
                <a:gd name="T21" fmla="*/ 2147483647 h 888"/>
                <a:gd name="T22" fmla="*/ 2147483647 w 888"/>
                <a:gd name="T23" fmla="*/ 2147483647 h 888"/>
                <a:gd name="T24" fmla="*/ 2147483647 w 888"/>
                <a:gd name="T25" fmla="*/ 2147483647 h 888"/>
                <a:gd name="T26" fmla="*/ 2147483647 w 888"/>
                <a:gd name="T27" fmla="*/ 2147483647 h 888"/>
                <a:gd name="T28" fmla="*/ 2147483647 w 888"/>
                <a:gd name="T29" fmla="*/ 2147483647 h 888"/>
                <a:gd name="T30" fmla="*/ 2147483647 w 888"/>
                <a:gd name="T31" fmla="*/ 2147483647 h 888"/>
                <a:gd name="T32" fmla="*/ 2147483647 w 888"/>
                <a:gd name="T33" fmla="*/ 2147483647 h 888"/>
                <a:gd name="T34" fmla="*/ 2147483647 w 888"/>
                <a:gd name="T35" fmla="*/ 2147483647 h 888"/>
                <a:gd name="T36" fmla="*/ 2147483647 w 888"/>
                <a:gd name="T37" fmla="*/ 2147483647 h 888"/>
                <a:gd name="T38" fmla="*/ 2147483647 w 888"/>
                <a:gd name="T39" fmla="*/ 2147483647 h 888"/>
                <a:gd name="T40" fmla="*/ 2147483647 w 888"/>
                <a:gd name="T41" fmla="*/ 2147483647 h 888"/>
                <a:gd name="T42" fmla="*/ 2147483647 w 888"/>
                <a:gd name="T43" fmla="*/ 2147483647 h 888"/>
                <a:gd name="T44" fmla="*/ 2147483647 w 888"/>
                <a:gd name="T45" fmla="*/ 2147483647 h 888"/>
                <a:gd name="T46" fmla="*/ 2147483647 w 888"/>
                <a:gd name="T47" fmla="*/ 2147483647 h 888"/>
                <a:gd name="T48" fmla="*/ 2147483647 w 888"/>
                <a:gd name="T49" fmla="*/ 2147483647 h 888"/>
                <a:gd name="T50" fmla="*/ 2147483647 w 888"/>
                <a:gd name="T51" fmla="*/ 2147483647 h 888"/>
                <a:gd name="T52" fmla="*/ 2147483647 w 888"/>
                <a:gd name="T53" fmla="*/ 2147483647 h 888"/>
                <a:gd name="T54" fmla="*/ 2147483647 w 888"/>
                <a:gd name="T55" fmla="*/ 2147483647 h 888"/>
                <a:gd name="T56" fmla="*/ 2147483647 w 888"/>
                <a:gd name="T57" fmla="*/ 2147483647 h 888"/>
                <a:gd name="T58" fmla="*/ 2147483647 w 888"/>
                <a:gd name="T59" fmla="*/ 2147483647 h 888"/>
                <a:gd name="T60" fmla="*/ 2147483647 w 888"/>
                <a:gd name="T61" fmla="*/ 2147483647 h 888"/>
                <a:gd name="T62" fmla="*/ 2147483647 w 888"/>
                <a:gd name="T63" fmla="*/ 2147483647 h 888"/>
                <a:gd name="T64" fmla="*/ 2147483647 w 888"/>
                <a:gd name="T65" fmla="*/ 2147483647 h 888"/>
                <a:gd name="T66" fmla="*/ 2147483647 w 888"/>
                <a:gd name="T67" fmla="*/ 2147483647 h 888"/>
                <a:gd name="T68" fmla="*/ 2147483647 w 888"/>
                <a:gd name="T69" fmla="*/ 2147483647 h 888"/>
                <a:gd name="T70" fmla="*/ 0 w 888"/>
                <a:gd name="T71" fmla="*/ 2147483647 h 888"/>
                <a:gd name="T72" fmla="*/ 2147483647 w 888"/>
                <a:gd name="T73" fmla="*/ 2147483647 h 888"/>
                <a:gd name="T74" fmla="*/ 2147483647 w 888"/>
                <a:gd name="T75" fmla="*/ 2147483647 h 888"/>
                <a:gd name="T76" fmla="*/ 2147483647 w 888"/>
                <a:gd name="T77" fmla="*/ 2147483647 h 888"/>
                <a:gd name="T78" fmla="*/ 2147483647 w 888"/>
                <a:gd name="T79" fmla="*/ 2147483647 h 888"/>
                <a:gd name="T80" fmla="*/ 2147483647 w 888"/>
                <a:gd name="T81" fmla="*/ 2147483647 h 888"/>
                <a:gd name="T82" fmla="*/ 2147483647 w 888"/>
                <a:gd name="T83" fmla="*/ 2147483647 h 888"/>
                <a:gd name="T84" fmla="*/ 2147483647 w 888"/>
                <a:gd name="T85" fmla="*/ 2147483647 h 888"/>
                <a:gd name="T86" fmla="*/ 2147483647 w 888"/>
                <a:gd name="T87" fmla="*/ 2147483647 h 888"/>
                <a:gd name="T88" fmla="*/ 2147483647 w 888"/>
                <a:gd name="T89" fmla="*/ 2147483647 h 888"/>
                <a:gd name="T90" fmla="*/ 2147483647 w 888"/>
                <a:gd name="T91" fmla="*/ 2147483647 h 888"/>
                <a:gd name="T92" fmla="*/ 2147483647 w 888"/>
                <a:gd name="T93" fmla="*/ 2147483647 h 888"/>
                <a:gd name="T94" fmla="*/ 2147483647 w 888"/>
                <a:gd name="T95" fmla="*/ 2147483647 h 888"/>
                <a:gd name="T96" fmla="*/ 2147483647 w 888"/>
                <a:gd name="T97" fmla="*/ 2147483647 h 888"/>
                <a:gd name="T98" fmla="*/ 2147483647 w 888"/>
                <a:gd name="T99" fmla="*/ 2147483647 h 888"/>
                <a:gd name="T100" fmla="*/ 2147483647 w 888"/>
                <a:gd name="T101" fmla="*/ 2147483647 h 888"/>
                <a:gd name="T102" fmla="*/ 2147483647 w 888"/>
                <a:gd name="T103" fmla="*/ 2147483647 h 888"/>
                <a:gd name="T104" fmla="*/ 2147483647 w 888"/>
                <a:gd name="T105" fmla="*/ 2147483647 h 888"/>
                <a:gd name="T106" fmla="*/ 2147483647 w 888"/>
                <a:gd name="T107" fmla="*/ 2147483647 h 888"/>
                <a:gd name="T108" fmla="*/ 2147483647 w 888"/>
                <a:gd name="T109" fmla="*/ 0 h 888"/>
                <a:gd name="T110" fmla="*/ 2147483647 w 888"/>
                <a:gd name="T111" fmla="*/ 2147483647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8"/>
                <a:gd name="T169" fmla="*/ 0 h 888"/>
                <a:gd name="T170" fmla="*/ 888 w 888"/>
                <a:gd name="T171" fmla="*/ 888 h 8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8" h="888">
                  <a:moveTo>
                    <a:pt x="888" y="195"/>
                  </a:moveTo>
                  <a:lnTo>
                    <a:pt x="877" y="214"/>
                  </a:lnTo>
                  <a:lnTo>
                    <a:pt x="870" y="230"/>
                  </a:lnTo>
                  <a:lnTo>
                    <a:pt x="860" y="247"/>
                  </a:lnTo>
                  <a:lnTo>
                    <a:pt x="853" y="263"/>
                  </a:lnTo>
                  <a:lnTo>
                    <a:pt x="843" y="280"/>
                  </a:lnTo>
                  <a:lnTo>
                    <a:pt x="832" y="297"/>
                  </a:lnTo>
                  <a:lnTo>
                    <a:pt x="823" y="313"/>
                  </a:lnTo>
                  <a:lnTo>
                    <a:pt x="812" y="330"/>
                  </a:lnTo>
                  <a:lnTo>
                    <a:pt x="798" y="348"/>
                  </a:lnTo>
                  <a:lnTo>
                    <a:pt x="785" y="367"/>
                  </a:lnTo>
                  <a:lnTo>
                    <a:pt x="774" y="383"/>
                  </a:lnTo>
                  <a:lnTo>
                    <a:pt x="761" y="399"/>
                  </a:lnTo>
                  <a:lnTo>
                    <a:pt x="746" y="418"/>
                  </a:lnTo>
                  <a:lnTo>
                    <a:pt x="732" y="437"/>
                  </a:lnTo>
                  <a:lnTo>
                    <a:pt x="717" y="454"/>
                  </a:lnTo>
                  <a:lnTo>
                    <a:pt x="701" y="473"/>
                  </a:lnTo>
                  <a:lnTo>
                    <a:pt x="688" y="487"/>
                  </a:lnTo>
                  <a:lnTo>
                    <a:pt x="669" y="508"/>
                  </a:lnTo>
                  <a:lnTo>
                    <a:pt x="653" y="525"/>
                  </a:lnTo>
                  <a:lnTo>
                    <a:pt x="637" y="539"/>
                  </a:lnTo>
                  <a:lnTo>
                    <a:pt x="619" y="556"/>
                  </a:lnTo>
                  <a:lnTo>
                    <a:pt x="606" y="568"/>
                  </a:lnTo>
                  <a:lnTo>
                    <a:pt x="589" y="583"/>
                  </a:lnTo>
                  <a:lnTo>
                    <a:pt x="572" y="597"/>
                  </a:lnTo>
                  <a:lnTo>
                    <a:pt x="552" y="613"/>
                  </a:lnTo>
                  <a:lnTo>
                    <a:pt x="535" y="626"/>
                  </a:lnTo>
                  <a:lnTo>
                    <a:pt x="516" y="641"/>
                  </a:lnTo>
                  <a:lnTo>
                    <a:pt x="492" y="658"/>
                  </a:lnTo>
                  <a:lnTo>
                    <a:pt x="471" y="672"/>
                  </a:lnTo>
                  <a:lnTo>
                    <a:pt x="449" y="688"/>
                  </a:lnTo>
                  <a:lnTo>
                    <a:pt x="426" y="704"/>
                  </a:lnTo>
                  <a:lnTo>
                    <a:pt x="402" y="717"/>
                  </a:lnTo>
                  <a:lnTo>
                    <a:pt x="525" y="888"/>
                  </a:lnTo>
                  <a:lnTo>
                    <a:pt x="36" y="669"/>
                  </a:lnTo>
                  <a:lnTo>
                    <a:pt x="0" y="235"/>
                  </a:lnTo>
                  <a:lnTo>
                    <a:pt x="102" y="357"/>
                  </a:lnTo>
                  <a:lnTo>
                    <a:pt x="125" y="347"/>
                  </a:lnTo>
                  <a:lnTo>
                    <a:pt x="148" y="334"/>
                  </a:lnTo>
                  <a:lnTo>
                    <a:pt x="178" y="320"/>
                  </a:lnTo>
                  <a:lnTo>
                    <a:pt x="207" y="303"/>
                  </a:lnTo>
                  <a:lnTo>
                    <a:pt x="237" y="282"/>
                  </a:lnTo>
                  <a:lnTo>
                    <a:pt x="263" y="264"/>
                  </a:lnTo>
                  <a:lnTo>
                    <a:pt x="287" y="244"/>
                  </a:lnTo>
                  <a:lnTo>
                    <a:pt x="311" y="223"/>
                  </a:lnTo>
                  <a:lnTo>
                    <a:pt x="331" y="204"/>
                  </a:lnTo>
                  <a:lnTo>
                    <a:pt x="351" y="182"/>
                  </a:lnTo>
                  <a:lnTo>
                    <a:pt x="373" y="158"/>
                  </a:lnTo>
                  <a:lnTo>
                    <a:pt x="391" y="136"/>
                  </a:lnTo>
                  <a:lnTo>
                    <a:pt x="409" y="113"/>
                  </a:lnTo>
                  <a:lnTo>
                    <a:pt x="425" y="92"/>
                  </a:lnTo>
                  <a:lnTo>
                    <a:pt x="442" y="64"/>
                  </a:lnTo>
                  <a:lnTo>
                    <a:pt x="458" y="39"/>
                  </a:lnTo>
                  <a:lnTo>
                    <a:pt x="466" y="19"/>
                  </a:lnTo>
                  <a:lnTo>
                    <a:pt x="475" y="0"/>
                  </a:lnTo>
                  <a:lnTo>
                    <a:pt x="888" y="195"/>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7" name="Freeform 7"/>
            <p:cNvSpPr>
              <a:spLocks/>
            </p:cNvSpPr>
            <p:nvPr/>
          </p:nvSpPr>
          <p:spPr bwMode="auto">
            <a:xfrm>
              <a:off x="4247327" y="3286257"/>
              <a:ext cx="1131490" cy="1428523"/>
            </a:xfrm>
            <a:custGeom>
              <a:avLst/>
              <a:gdLst>
                <a:gd name="T0" fmla="*/ 0 w 819"/>
                <a:gd name="T1" fmla="*/ 2147483647 h 1034"/>
                <a:gd name="T2" fmla="*/ 2147483647 w 819"/>
                <a:gd name="T3" fmla="*/ 2147483647 h 1034"/>
                <a:gd name="T4" fmla="*/ 2147483647 w 819"/>
                <a:gd name="T5" fmla="*/ 2147483647 h 1034"/>
                <a:gd name="T6" fmla="*/ 2147483647 w 819"/>
                <a:gd name="T7" fmla="*/ 2147483647 h 1034"/>
                <a:gd name="T8" fmla="*/ 2147483647 w 819"/>
                <a:gd name="T9" fmla="*/ 2147483647 h 1034"/>
                <a:gd name="T10" fmla="*/ 2147483647 w 819"/>
                <a:gd name="T11" fmla="*/ 2147483647 h 1034"/>
                <a:gd name="T12" fmla="*/ 2147483647 w 819"/>
                <a:gd name="T13" fmla="*/ 2147483647 h 1034"/>
                <a:gd name="T14" fmla="*/ 2147483647 w 819"/>
                <a:gd name="T15" fmla="*/ 2147483647 h 1034"/>
                <a:gd name="T16" fmla="*/ 2147483647 w 819"/>
                <a:gd name="T17" fmla="*/ 2147483647 h 1034"/>
                <a:gd name="T18" fmla="*/ 2147483647 w 819"/>
                <a:gd name="T19" fmla="*/ 2147483647 h 1034"/>
                <a:gd name="T20" fmla="*/ 2147483647 w 819"/>
                <a:gd name="T21" fmla="*/ 2147483647 h 1034"/>
                <a:gd name="T22" fmla="*/ 2147483647 w 819"/>
                <a:gd name="T23" fmla="*/ 2147483647 h 1034"/>
                <a:gd name="T24" fmla="*/ 2147483647 w 819"/>
                <a:gd name="T25" fmla="*/ 2147483647 h 1034"/>
                <a:gd name="T26" fmla="*/ 2147483647 w 819"/>
                <a:gd name="T27" fmla="*/ 2147483647 h 1034"/>
                <a:gd name="T28" fmla="*/ 2147483647 w 819"/>
                <a:gd name="T29" fmla="*/ 2147483647 h 1034"/>
                <a:gd name="T30" fmla="*/ 2147483647 w 819"/>
                <a:gd name="T31" fmla="*/ 2147483647 h 1034"/>
                <a:gd name="T32" fmla="*/ 2147483647 w 819"/>
                <a:gd name="T33" fmla="*/ 2147483647 h 1034"/>
                <a:gd name="T34" fmla="*/ 2147483647 w 819"/>
                <a:gd name="T35" fmla="*/ 2147483647 h 1034"/>
                <a:gd name="T36" fmla="*/ 2147483647 w 819"/>
                <a:gd name="T37" fmla="*/ 2147483647 h 1034"/>
                <a:gd name="T38" fmla="*/ 2147483647 w 819"/>
                <a:gd name="T39" fmla="*/ 2147483647 h 1034"/>
                <a:gd name="T40" fmla="*/ 2147483647 w 819"/>
                <a:gd name="T41" fmla="*/ 0 h 1034"/>
                <a:gd name="T42" fmla="*/ 2147483647 w 819"/>
                <a:gd name="T43" fmla="*/ 2147483647 h 1034"/>
                <a:gd name="T44" fmla="*/ 2147483647 w 819"/>
                <a:gd name="T45" fmla="*/ 2147483647 h 1034"/>
                <a:gd name="T46" fmla="*/ 2147483647 w 819"/>
                <a:gd name="T47" fmla="*/ 2147483647 h 1034"/>
                <a:gd name="T48" fmla="*/ 2147483647 w 819"/>
                <a:gd name="T49" fmla="*/ 2147483647 h 1034"/>
                <a:gd name="T50" fmla="*/ 2147483647 w 819"/>
                <a:gd name="T51" fmla="*/ 2147483647 h 1034"/>
                <a:gd name="T52" fmla="*/ 2147483647 w 819"/>
                <a:gd name="T53" fmla="*/ 2147483647 h 1034"/>
                <a:gd name="T54" fmla="*/ 2147483647 w 819"/>
                <a:gd name="T55" fmla="*/ 2147483647 h 1034"/>
                <a:gd name="T56" fmla="*/ 2147483647 w 819"/>
                <a:gd name="T57" fmla="*/ 2147483647 h 1034"/>
                <a:gd name="T58" fmla="*/ 2147483647 w 819"/>
                <a:gd name="T59" fmla="*/ 2147483647 h 1034"/>
                <a:gd name="T60" fmla="*/ 2147483647 w 819"/>
                <a:gd name="T61" fmla="*/ 2147483647 h 1034"/>
                <a:gd name="T62" fmla="*/ 2147483647 w 819"/>
                <a:gd name="T63" fmla="*/ 2147483647 h 1034"/>
                <a:gd name="T64" fmla="*/ 2147483647 w 819"/>
                <a:gd name="T65" fmla="*/ 2147483647 h 1034"/>
                <a:gd name="T66" fmla="*/ 2147483647 w 819"/>
                <a:gd name="T67" fmla="*/ 2147483647 h 1034"/>
                <a:gd name="T68" fmla="*/ 2147483647 w 819"/>
                <a:gd name="T69" fmla="*/ 2147483647 h 1034"/>
                <a:gd name="T70" fmla="*/ 2147483647 w 819"/>
                <a:gd name="T71" fmla="*/ 2147483647 h 1034"/>
                <a:gd name="T72" fmla="*/ 2147483647 w 819"/>
                <a:gd name="T73" fmla="*/ 2147483647 h 1034"/>
                <a:gd name="T74" fmla="*/ 2147483647 w 819"/>
                <a:gd name="T75" fmla="*/ 2147483647 h 1034"/>
                <a:gd name="T76" fmla="*/ 2147483647 w 819"/>
                <a:gd name="T77" fmla="*/ 2147483647 h 1034"/>
                <a:gd name="T78" fmla="*/ 2147483647 w 819"/>
                <a:gd name="T79" fmla="*/ 2147483647 h 1034"/>
                <a:gd name="T80" fmla="*/ 2147483647 w 819"/>
                <a:gd name="T81" fmla="*/ 2147483647 h 1034"/>
                <a:gd name="T82" fmla="*/ 2147483647 w 819"/>
                <a:gd name="T83" fmla="*/ 2147483647 h 1034"/>
                <a:gd name="T84" fmla="*/ 2147483647 w 819"/>
                <a:gd name="T85" fmla="*/ 2147483647 h 1034"/>
                <a:gd name="T86" fmla="*/ 2147483647 w 819"/>
                <a:gd name="T87" fmla="*/ 2147483647 h 1034"/>
                <a:gd name="T88" fmla="*/ 2147483647 w 819"/>
                <a:gd name="T89" fmla="*/ 2147483647 h 1034"/>
                <a:gd name="T90" fmla="*/ 2147483647 w 819"/>
                <a:gd name="T91" fmla="*/ 2147483647 h 1034"/>
                <a:gd name="T92" fmla="*/ 2147483647 w 819"/>
                <a:gd name="T93" fmla="*/ 2147483647 h 1034"/>
                <a:gd name="T94" fmla="*/ 2147483647 w 819"/>
                <a:gd name="T95" fmla="*/ 2147483647 h 1034"/>
                <a:gd name="T96" fmla="*/ 2147483647 w 819"/>
                <a:gd name="T97" fmla="*/ 2147483647 h 1034"/>
                <a:gd name="T98" fmla="*/ 2147483647 w 819"/>
                <a:gd name="T99" fmla="*/ 2147483647 h 1034"/>
                <a:gd name="T100" fmla="*/ 2147483647 w 819"/>
                <a:gd name="T101" fmla="*/ 2147483647 h 1034"/>
                <a:gd name="T102" fmla="*/ 2147483647 w 819"/>
                <a:gd name="T103" fmla="*/ 2147483647 h 1034"/>
                <a:gd name="T104" fmla="*/ 2147483647 w 819"/>
                <a:gd name="T105" fmla="*/ 2147483647 h 1034"/>
                <a:gd name="T106" fmla="*/ 2147483647 w 819"/>
                <a:gd name="T107" fmla="*/ 2147483647 h 1034"/>
                <a:gd name="T108" fmla="*/ 2147483647 w 819"/>
                <a:gd name="T109" fmla="*/ 2147483647 h 1034"/>
                <a:gd name="T110" fmla="*/ 2147483647 w 819"/>
                <a:gd name="T111" fmla="*/ 2147483647 h 1034"/>
                <a:gd name="T112" fmla="*/ 2147483647 w 819"/>
                <a:gd name="T113" fmla="*/ 2147483647 h 1034"/>
                <a:gd name="T114" fmla="*/ 2147483647 w 819"/>
                <a:gd name="T115" fmla="*/ 2147483647 h 1034"/>
                <a:gd name="T116" fmla="*/ 0 w 819"/>
                <a:gd name="T117" fmla="*/ 2147483647 h 10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9"/>
                <a:gd name="T178" fmla="*/ 0 h 1034"/>
                <a:gd name="T179" fmla="*/ 819 w 819"/>
                <a:gd name="T180" fmla="*/ 1034 h 10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9" h="1034">
                  <a:moveTo>
                    <a:pt x="0" y="657"/>
                  </a:moveTo>
                  <a:lnTo>
                    <a:pt x="203" y="733"/>
                  </a:lnTo>
                  <a:lnTo>
                    <a:pt x="214" y="708"/>
                  </a:lnTo>
                  <a:lnTo>
                    <a:pt x="223" y="684"/>
                  </a:lnTo>
                  <a:lnTo>
                    <a:pt x="229" y="661"/>
                  </a:lnTo>
                  <a:lnTo>
                    <a:pt x="235" y="640"/>
                  </a:lnTo>
                  <a:lnTo>
                    <a:pt x="241" y="617"/>
                  </a:lnTo>
                  <a:lnTo>
                    <a:pt x="246" y="590"/>
                  </a:lnTo>
                  <a:lnTo>
                    <a:pt x="249" y="566"/>
                  </a:lnTo>
                  <a:lnTo>
                    <a:pt x="253" y="542"/>
                  </a:lnTo>
                  <a:lnTo>
                    <a:pt x="257" y="514"/>
                  </a:lnTo>
                  <a:lnTo>
                    <a:pt x="258" y="485"/>
                  </a:lnTo>
                  <a:lnTo>
                    <a:pt x="258" y="433"/>
                  </a:lnTo>
                  <a:lnTo>
                    <a:pt x="257" y="405"/>
                  </a:lnTo>
                  <a:lnTo>
                    <a:pt x="255" y="381"/>
                  </a:lnTo>
                  <a:lnTo>
                    <a:pt x="252" y="355"/>
                  </a:lnTo>
                  <a:lnTo>
                    <a:pt x="247" y="329"/>
                  </a:lnTo>
                  <a:lnTo>
                    <a:pt x="242" y="306"/>
                  </a:lnTo>
                  <a:lnTo>
                    <a:pt x="236" y="277"/>
                  </a:lnTo>
                  <a:lnTo>
                    <a:pt x="228" y="249"/>
                  </a:lnTo>
                  <a:lnTo>
                    <a:pt x="623" y="0"/>
                  </a:lnTo>
                  <a:lnTo>
                    <a:pt x="632" y="25"/>
                  </a:lnTo>
                  <a:lnTo>
                    <a:pt x="641" y="48"/>
                  </a:lnTo>
                  <a:lnTo>
                    <a:pt x="648" y="68"/>
                  </a:lnTo>
                  <a:lnTo>
                    <a:pt x="655" y="90"/>
                  </a:lnTo>
                  <a:lnTo>
                    <a:pt x="661" y="111"/>
                  </a:lnTo>
                  <a:lnTo>
                    <a:pt x="669" y="133"/>
                  </a:lnTo>
                  <a:lnTo>
                    <a:pt x="674" y="152"/>
                  </a:lnTo>
                  <a:lnTo>
                    <a:pt x="678" y="173"/>
                  </a:lnTo>
                  <a:lnTo>
                    <a:pt x="683" y="193"/>
                  </a:lnTo>
                  <a:lnTo>
                    <a:pt x="689" y="216"/>
                  </a:lnTo>
                  <a:lnTo>
                    <a:pt x="693" y="243"/>
                  </a:lnTo>
                  <a:lnTo>
                    <a:pt x="698" y="265"/>
                  </a:lnTo>
                  <a:lnTo>
                    <a:pt x="703" y="289"/>
                  </a:lnTo>
                  <a:lnTo>
                    <a:pt x="706" y="314"/>
                  </a:lnTo>
                  <a:lnTo>
                    <a:pt x="707" y="341"/>
                  </a:lnTo>
                  <a:lnTo>
                    <a:pt x="710" y="370"/>
                  </a:lnTo>
                  <a:lnTo>
                    <a:pt x="712" y="398"/>
                  </a:lnTo>
                  <a:lnTo>
                    <a:pt x="712" y="425"/>
                  </a:lnTo>
                  <a:lnTo>
                    <a:pt x="712" y="454"/>
                  </a:lnTo>
                  <a:lnTo>
                    <a:pt x="712" y="490"/>
                  </a:lnTo>
                  <a:lnTo>
                    <a:pt x="711" y="523"/>
                  </a:lnTo>
                  <a:lnTo>
                    <a:pt x="710" y="546"/>
                  </a:lnTo>
                  <a:lnTo>
                    <a:pt x="707" y="571"/>
                  </a:lnTo>
                  <a:lnTo>
                    <a:pt x="706" y="598"/>
                  </a:lnTo>
                  <a:lnTo>
                    <a:pt x="701" y="628"/>
                  </a:lnTo>
                  <a:lnTo>
                    <a:pt x="697" y="653"/>
                  </a:lnTo>
                  <a:lnTo>
                    <a:pt x="692" y="679"/>
                  </a:lnTo>
                  <a:lnTo>
                    <a:pt x="686" y="709"/>
                  </a:lnTo>
                  <a:lnTo>
                    <a:pt x="680" y="732"/>
                  </a:lnTo>
                  <a:lnTo>
                    <a:pt x="674" y="761"/>
                  </a:lnTo>
                  <a:lnTo>
                    <a:pt x="666" y="787"/>
                  </a:lnTo>
                  <a:lnTo>
                    <a:pt x="658" y="812"/>
                  </a:lnTo>
                  <a:lnTo>
                    <a:pt x="649" y="839"/>
                  </a:lnTo>
                  <a:lnTo>
                    <a:pt x="638" y="872"/>
                  </a:lnTo>
                  <a:lnTo>
                    <a:pt x="626" y="904"/>
                  </a:lnTo>
                  <a:lnTo>
                    <a:pt x="819" y="983"/>
                  </a:lnTo>
                  <a:lnTo>
                    <a:pt x="335" y="1034"/>
                  </a:lnTo>
                  <a:lnTo>
                    <a:pt x="0" y="657"/>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8" name="Freeform 8"/>
            <p:cNvSpPr>
              <a:spLocks/>
            </p:cNvSpPr>
            <p:nvPr/>
          </p:nvSpPr>
          <p:spPr bwMode="auto">
            <a:xfrm>
              <a:off x="4038714" y="2458709"/>
              <a:ext cx="1324906" cy="1259973"/>
            </a:xfrm>
            <a:custGeom>
              <a:avLst/>
              <a:gdLst>
                <a:gd name="T0" fmla="*/ 2147483647 w 959"/>
                <a:gd name="T1" fmla="*/ 0 h 912"/>
                <a:gd name="T2" fmla="*/ 2147483647 w 959"/>
                <a:gd name="T3" fmla="*/ 2147483647 h 912"/>
                <a:gd name="T4" fmla="*/ 2147483647 w 959"/>
                <a:gd name="T5" fmla="*/ 2147483647 h 912"/>
                <a:gd name="T6" fmla="*/ 2147483647 w 959"/>
                <a:gd name="T7" fmla="*/ 2147483647 h 912"/>
                <a:gd name="T8" fmla="*/ 2147483647 w 959"/>
                <a:gd name="T9" fmla="*/ 2147483647 h 912"/>
                <a:gd name="T10" fmla="*/ 2147483647 w 959"/>
                <a:gd name="T11" fmla="*/ 2147483647 h 912"/>
                <a:gd name="T12" fmla="*/ 2147483647 w 959"/>
                <a:gd name="T13" fmla="*/ 2147483647 h 912"/>
                <a:gd name="T14" fmla="*/ 2147483647 w 959"/>
                <a:gd name="T15" fmla="*/ 2147483647 h 912"/>
                <a:gd name="T16" fmla="*/ 2147483647 w 959"/>
                <a:gd name="T17" fmla="*/ 2147483647 h 912"/>
                <a:gd name="T18" fmla="*/ 2147483647 w 959"/>
                <a:gd name="T19" fmla="*/ 2147483647 h 912"/>
                <a:gd name="T20" fmla="*/ 2147483647 w 959"/>
                <a:gd name="T21" fmla="*/ 2147483647 h 912"/>
                <a:gd name="T22" fmla="*/ 2147483647 w 959"/>
                <a:gd name="T23" fmla="*/ 2147483647 h 912"/>
                <a:gd name="T24" fmla="*/ 2147483647 w 959"/>
                <a:gd name="T25" fmla="*/ 2147483647 h 912"/>
                <a:gd name="T26" fmla="*/ 2147483647 w 959"/>
                <a:gd name="T27" fmla="*/ 2147483647 h 912"/>
                <a:gd name="T28" fmla="*/ 2147483647 w 959"/>
                <a:gd name="T29" fmla="*/ 2147483647 h 912"/>
                <a:gd name="T30" fmla="*/ 2147483647 w 959"/>
                <a:gd name="T31" fmla="*/ 2147483647 h 912"/>
                <a:gd name="T32" fmla="*/ 2147483647 w 959"/>
                <a:gd name="T33" fmla="*/ 2147483647 h 912"/>
                <a:gd name="T34" fmla="*/ 2147483647 w 959"/>
                <a:gd name="T35" fmla="*/ 2147483647 h 912"/>
                <a:gd name="T36" fmla="*/ 2147483647 w 959"/>
                <a:gd name="T37" fmla="*/ 2147483647 h 912"/>
                <a:gd name="T38" fmla="*/ 2147483647 w 959"/>
                <a:gd name="T39" fmla="*/ 2147483647 h 912"/>
                <a:gd name="T40" fmla="*/ 2147483647 w 959"/>
                <a:gd name="T41" fmla="*/ 2147483647 h 912"/>
                <a:gd name="T42" fmla="*/ 2147483647 w 959"/>
                <a:gd name="T43" fmla="*/ 2147483647 h 912"/>
                <a:gd name="T44" fmla="*/ 2147483647 w 959"/>
                <a:gd name="T45" fmla="*/ 2147483647 h 912"/>
                <a:gd name="T46" fmla="*/ 2147483647 w 959"/>
                <a:gd name="T47" fmla="*/ 2147483647 h 912"/>
                <a:gd name="T48" fmla="*/ 2147483647 w 959"/>
                <a:gd name="T49" fmla="*/ 2147483647 h 912"/>
                <a:gd name="T50" fmla="*/ 2147483647 w 959"/>
                <a:gd name="T51" fmla="*/ 2147483647 h 912"/>
                <a:gd name="T52" fmla="*/ 2147483647 w 959"/>
                <a:gd name="T53" fmla="*/ 2147483647 h 912"/>
                <a:gd name="T54" fmla="*/ 2147483647 w 959"/>
                <a:gd name="T55" fmla="*/ 2147483647 h 912"/>
                <a:gd name="T56" fmla="*/ 2147483647 w 959"/>
                <a:gd name="T57" fmla="*/ 2147483647 h 912"/>
                <a:gd name="T58" fmla="*/ 2147483647 w 959"/>
                <a:gd name="T59" fmla="*/ 2147483647 h 912"/>
                <a:gd name="T60" fmla="*/ 2147483647 w 959"/>
                <a:gd name="T61" fmla="*/ 2147483647 h 912"/>
                <a:gd name="T62" fmla="*/ 2147483647 w 959"/>
                <a:gd name="T63" fmla="*/ 2147483647 h 912"/>
                <a:gd name="T64" fmla="*/ 2147483647 w 959"/>
                <a:gd name="T65" fmla="*/ 2147483647 h 912"/>
                <a:gd name="T66" fmla="*/ 2147483647 w 959"/>
                <a:gd name="T67" fmla="*/ 2147483647 h 912"/>
                <a:gd name="T68" fmla="*/ 2147483647 w 959"/>
                <a:gd name="T69" fmla="*/ 2147483647 h 912"/>
                <a:gd name="T70" fmla="*/ 2147483647 w 959"/>
                <a:gd name="T71" fmla="*/ 2147483647 h 912"/>
                <a:gd name="T72" fmla="*/ 2147483647 w 959"/>
                <a:gd name="T73" fmla="*/ 2147483647 h 912"/>
                <a:gd name="T74" fmla="*/ 2147483647 w 959"/>
                <a:gd name="T75" fmla="*/ 2147483647 h 912"/>
                <a:gd name="T76" fmla="*/ 2147483647 w 959"/>
                <a:gd name="T77" fmla="*/ 2147483647 h 912"/>
                <a:gd name="T78" fmla="*/ 2147483647 w 959"/>
                <a:gd name="T79" fmla="*/ 2147483647 h 912"/>
                <a:gd name="T80" fmla="*/ 2147483647 w 959"/>
                <a:gd name="T81" fmla="*/ 2147483647 h 912"/>
                <a:gd name="T82" fmla="*/ 2147483647 w 959"/>
                <a:gd name="T83" fmla="*/ 2147483647 h 912"/>
                <a:gd name="T84" fmla="*/ 2147483647 w 959"/>
                <a:gd name="T85" fmla="*/ 2147483647 h 912"/>
                <a:gd name="T86" fmla="*/ 2147483647 w 959"/>
                <a:gd name="T87" fmla="*/ 2147483647 h 912"/>
                <a:gd name="T88" fmla="*/ 2147483647 w 959"/>
                <a:gd name="T89" fmla="*/ 2147483647 h 912"/>
                <a:gd name="T90" fmla="*/ 2147483647 w 959"/>
                <a:gd name="T91" fmla="*/ 2147483647 h 912"/>
                <a:gd name="T92" fmla="*/ 2147483647 w 959"/>
                <a:gd name="T93" fmla="*/ 2147483647 h 912"/>
                <a:gd name="T94" fmla="*/ 2147483647 w 959"/>
                <a:gd name="T95" fmla="*/ 2147483647 h 912"/>
                <a:gd name="T96" fmla="*/ 2147483647 w 959"/>
                <a:gd name="T97" fmla="*/ 2147483647 h 912"/>
                <a:gd name="T98" fmla="*/ 2147483647 w 959"/>
                <a:gd name="T99" fmla="*/ 2147483647 h 912"/>
                <a:gd name="T100" fmla="*/ 2147483647 w 959"/>
                <a:gd name="T101" fmla="*/ 2147483647 h 912"/>
                <a:gd name="T102" fmla="*/ 2147483647 w 959"/>
                <a:gd name="T103" fmla="*/ 2147483647 h 912"/>
                <a:gd name="T104" fmla="*/ 2147483647 w 959"/>
                <a:gd name="T105" fmla="*/ 2147483647 h 912"/>
                <a:gd name="T106" fmla="*/ 2147483647 w 959"/>
                <a:gd name="T107" fmla="*/ 2147483647 h 912"/>
                <a:gd name="T108" fmla="*/ 2147483647 w 959"/>
                <a:gd name="T109" fmla="*/ 2147483647 h 912"/>
                <a:gd name="T110" fmla="*/ 2147483647 w 959"/>
                <a:gd name="T111" fmla="*/ 2147483647 h 912"/>
                <a:gd name="T112" fmla="*/ 2147483647 w 959"/>
                <a:gd name="T113" fmla="*/ 2147483647 h 912"/>
                <a:gd name="T114" fmla="*/ 2147483647 w 959"/>
                <a:gd name="T115" fmla="*/ 2147483647 h 912"/>
                <a:gd name="T116" fmla="*/ 0 w 959"/>
                <a:gd name="T117" fmla="*/ 2147483647 h 912"/>
                <a:gd name="T118" fmla="*/ 2147483647 w 959"/>
                <a:gd name="T119" fmla="*/ 0 h 9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9"/>
                <a:gd name="T181" fmla="*/ 0 h 912"/>
                <a:gd name="T182" fmla="*/ 959 w 959"/>
                <a:gd name="T183" fmla="*/ 912 h 9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9" h="912">
                  <a:moveTo>
                    <a:pt x="196" y="0"/>
                  </a:moveTo>
                  <a:lnTo>
                    <a:pt x="215" y="9"/>
                  </a:lnTo>
                  <a:lnTo>
                    <a:pt x="231" y="18"/>
                  </a:lnTo>
                  <a:lnTo>
                    <a:pt x="248" y="26"/>
                  </a:lnTo>
                  <a:lnTo>
                    <a:pt x="263" y="35"/>
                  </a:lnTo>
                  <a:lnTo>
                    <a:pt x="280" y="45"/>
                  </a:lnTo>
                  <a:lnTo>
                    <a:pt x="296" y="55"/>
                  </a:lnTo>
                  <a:lnTo>
                    <a:pt x="312" y="65"/>
                  </a:lnTo>
                  <a:lnTo>
                    <a:pt x="328" y="75"/>
                  </a:lnTo>
                  <a:lnTo>
                    <a:pt x="347" y="88"/>
                  </a:lnTo>
                  <a:lnTo>
                    <a:pt x="368" y="103"/>
                  </a:lnTo>
                  <a:lnTo>
                    <a:pt x="383" y="114"/>
                  </a:lnTo>
                  <a:lnTo>
                    <a:pt x="399" y="127"/>
                  </a:lnTo>
                  <a:lnTo>
                    <a:pt x="419" y="140"/>
                  </a:lnTo>
                  <a:lnTo>
                    <a:pt x="438" y="155"/>
                  </a:lnTo>
                  <a:lnTo>
                    <a:pt x="455" y="169"/>
                  </a:lnTo>
                  <a:lnTo>
                    <a:pt x="472" y="185"/>
                  </a:lnTo>
                  <a:lnTo>
                    <a:pt x="488" y="200"/>
                  </a:lnTo>
                  <a:lnTo>
                    <a:pt x="507" y="218"/>
                  </a:lnTo>
                  <a:lnTo>
                    <a:pt x="524" y="234"/>
                  </a:lnTo>
                  <a:lnTo>
                    <a:pt x="539" y="249"/>
                  </a:lnTo>
                  <a:lnTo>
                    <a:pt x="555" y="267"/>
                  </a:lnTo>
                  <a:lnTo>
                    <a:pt x="569" y="281"/>
                  </a:lnTo>
                  <a:lnTo>
                    <a:pt x="583" y="298"/>
                  </a:lnTo>
                  <a:lnTo>
                    <a:pt x="598" y="315"/>
                  </a:lnTo>
                  <a:lnTo>
                    <a:pt x="614" y="335"/>
                  </a:lnTo>
                  <a:lnTo>
                    <a:pt x="627" y="352"/>
                  </a:lnTo>
                  <a:lnTo>
                    <a:pt x="642" y="372"/>
                  </a:lnTo>
                  <a:lnTo>
                    <a:pt x="659" y="395"/>
                  </a:lnTo>
                  <a:lnTo>
                    <a:pt x="673" y="415"/>
                  </a:lnTo>
                  <a:lnTo>
                    <a:pt x="689" y="438"/>
                  </a:lnTo>
                  <a:lnTo>
                    <a:pt x="703" y="461"/>
                  </a:lnTo>
                  <a:lnTo>
                    <a:pt x="717" y="486"/>
                  </a:lnTo>
                  <a:lnTo>
                    <a:pt x="731" y="511"/>
                  </a:lnTo>
                  <a:lnTo>
                    <a:pt x="742" y="533"/>
                  </a:lnTo>
                  <a:lnTo>
                    <a:pt x="753" y="553"/>
                  </a:lnTo>
                  <a:lnTo>
                    <a:pt x="763" y="578"/>
                  </a:lnTo>
                  <a:lnTo>
                    <a:pt x="769" y="595"/>
                  </a:lnTo>
                  <a:lnTo>
                    <a:pt x="959" y="519"/>
                  </a:lnTo>
                  <a:lnTo>
                    <a:pt x="663" y="912"/>
                  </a:lnTo>
                  <a:lnTo>
                    <a:pt x="140" y="848"/>
                  </a:lnTo>
                  <a:lnTo>
                    <a:pt x="347" y="764"/>
                  </a:lnTo>
                  <a:lnTo>
                    <a:pt x="334" y="736"/>
                  </a:lnTo>
                  <a:lnTo>
                    <a:pt x="320" y="710"/>
                  </a:lnTo>
                  <a:lnTo>
                    <a:pt x="302" y="681"/>
                  </a:lnTo>
                  <a:lnTo>
                    <a:pt x="282" y="650"/>
                  </a:lnTo>
                  <a:lnTo>
                    <a:pt x="263" y="625"/>
                  </a:lnTo>
                  <a:lnTo>
                    <a:pt x="244" y="601"/>
                  </a:lnTo>
                  <a:lnTo>
                    <a:pt x="223" y="576"/>
                  </a:lnTo>
                  <a:lnTo>
                    <a:pt x="203" y="556"/>
                  </a:lnTo>
                  <a:lnTo>
                    <a:pt x="182" y="536"/>
                  </a:lnTo>
                  <a:lnTo>
                    <a:pt x="158" y="515"/>
                  </a:lnTo>
                  <a:lnTo>
                    <a:pt x="135" y="496"/>
                  </a:lnTo>
                  <a:lnTo>
                    <a:pt x="113" y="478"/>
                  </a:lnTo>
                  <a:lnTo>
                    <a:pt x="91" y="463"/>
                  </a:lnTo>
                  <a:lnTo>
                    <a:pt x="65" y="446"/>
                  </a:lnTo>
                  <a:lnTo>
                    <a:pt x="38" y="430"/>
                  </a:lnTo>
                  <a:lnTo>
                    <a:pt x="20" y="421"/>
                  </a:lnTo>
                  <a:lnTo>
                    <a:pt x="0" y="410"/>
                  </a:lnTo>
                  <a:lnTo>
                    <a:pt x="196" y="0"/>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sp>
          <p:nvSpPr>
            <p:cNvPr id="89" name="Freeform 9"/>
            <p:cNvSpPr>
              <a:spLocks/>
            </p:cNvSpPr>
            <p:nvPr/>
          </p:nvSpPr>
          <p:spPr bwMode="auto">
            <a:xfrm>
              <a:off x="3111693" y="2136807"/>
              <a:ext cx="1280697" cy="1033399"/>
            </a:xfrm>
            <a:custGeom>
              <a:avLst/>
              <a:gdLst>
                <a:gd name="T0" fmla="*/ 2147483647 w 927"/>
                <a:gd name="T1" fmla="*/ 2147483647 h 748"/>
                <a:gd name="T2" fmla="*/ 2147483647 w 927"/>
                <a:gd name="T3" fmla="*/ 2147483647 h 748"/>
                <a:gd name="T4" fmla="*/ 2147483647 w 927"/>
                <a:gd name="T5" fmla="*/ 2147483647 h 748"/>
                <a:gd name="T6" fmla="*/ 2147483647 w 927"/>
                <a:gd name="T7" fmla="*/ 2147483647 h 748"/>
                <a:gd name="T8" fmla="*/ 2147483647 w 927"/>
                <a:gd name="T9" fmla="*/ 2147483647 h 748"/>
                <a:gd name="T10" fmla="*/ 2147483647 w 927"/>
                <a:gd name="T11" fmla="*/ 2147483647 h 748"/>
                <a:gd name="T12" fmla="*/ 2147483647 w 927"/>
                <a:gd name="T13" fmla="*/ 2147483647 h 748"/>
                <a:gd name="T14" fmla="*/ 2147483647 w 927"/>
                <a:gd name="T15" fmla="*/ 2147483647 h 748"/>
                <a:gd name="T16" fmla="*/ 2147483647 w 927"/>
                <a:gd name="T17" fmla="*/ 2147483647 h 748"/>
                <a:gd name="T18" fmla="*/ 2147483647 w 927"/>
                <a:gd name="T19" fmla="*/ 2147483647 h 748"/>
                <a:gd name="T20" fmla="*/ 2147483647 w 927"/>
                <a:gd name="T21" fmla="*/ 2147483647 h 748"/>
                <a:gd name="T22" fmla="*/ 2147483647 w 927"/>
                <a:gd name="T23" fmla="*/ 2147483647 h 748"/>
                <a:gd name="T24" fmla="*/ 2147483647 w 927"/>
                <a:gd name="T25" fmla="*/ 2147483647 h 748"/>
                <a:gd name="T26" fmla="*/ 2147483647 w 927"/>
                <a:gd name="T27" fmla="*/ 2147483647 h 748"/>
                <a:gd name="T28" fmla="*/ 2147483647 w 927"/>
                <a:gd name="T29" fmla="*/ 2147483647 h 748"/>
                <a:gd name="T30" fmla="*/ 2147483647 w 927"/>
                <a:gd name="T31" fmla="*/ 2147483647 h 748"/>
                <a:gd name="T32" fmla="*/ 2147483647 w 927"/>
                <a:gd name="T33" fmla="*/ 2147483647 h 748"/>
                <a:gd name="T34" fmla="*/ 2147483647 w 927"/>
                <a:gd name="T35" fmla="*/ 2147483647 h 748"/>
                <a:gd name="T36" fmla="*/ 0 w 927"/>
                <a:gd name="T37" fmla="*/ 2147483647 h 748"/>
                <a:gd name="T38" fmla="*/ 2147483647 w 927"/>
                <a:gd name="T39" fmla="*/ 2147483647 h 748"/>
                <a:gd name="T40" fmla="*/ 2147483647 w 927"/>
                <a:gd name="T41" fmla="*/ 2147483647 h 748"/>
                <a:gd name="T42" fmla="*/ 2147483647 w 927"/>
                <a:gd name="T43" fmla="*/ 2147483647 h 748"/>
                <a:gd name="T44" fmla="*/ 2147483647 w 927"/>
                <a:gd name="T45" fmla="*/ 2147483647 h 748"/>
                <a:gd name="T46" fmla="*/ 2147483647 w 927"/>
                <a:gd name="T47" fmla="*/ 2147483647 h 748"/>
                <a:gd name="T48" fmla="*/ 2147483647 w 927"/>
                <a:gd name="T49" fmla="*/ 2147483647 h 748"/>
                <a:gd name="T50" fmla="*/ 2147483647 w 927"/>
                <a:gd name="T51" fmla="*/ 2147483647 h 748"/>
                <a:gd name="T52" fmla="*/ 2147483647 w 927"/>
                <a:gd name="T53" fmla="*/ 2147483647 h 748"/>
                <a:gd name="T54" fmla="*/ 2147483647 w 927"/>
                <a:gd name="T55" fmla="*/ 2147483647 h 748"/>
                <a:gd name="T56" fmla="*/ 2147483647 w 927"/>
                <a:gd name="T57" fmla="*/ 2147483647 h 748"/>
                <a:gd name="T58" fmla="*/ 2147483647 w 927"/>
                <a:gd name="T59" fmla="*/ 2147483647 h 748"/>
                <a:gd name="T60" fmla="*/ 2147483647 w 927"/>
                <a:gd name="T61" fmla="*/ 2147483647 h 748"/>
                <a:gd name="T62" fmla="*/ 2147483647 w 927"/>
                <a:gd name="T63" fmla="*/ 2147483647 h 748"/>
                <a:gd name="T64" fmla="*/ 2147483647 w 927"/>
                <a:gd name="T65" fmla="*/ 2147483647 h 748"/>
                <a:gd name="T66" fmla="*/ 2147483647 w 927"/>
                <a:gd name="T67" fmla="*/ 2147483647 h 748"/>
                <a:gd name="T68" fmla="*/ 2147483647 w 927"/>
                <a:gd name="T69" fmla="*/ 2147483647 h 748"/>
                <a:gd name="T70" fmla="*/ 2147483647 w 927"/>
                <a:gd name="T71" fmla="*/ 2147483647 h 748"/>
                <a:gd name="T72" fmla="*/ 2147483647 w 927"/>
                <a:gd name="T73" fmla="*/ 2147483647 h 748"/>
                <a:gd name="T74" fmla="*/ 2147483647 w 927"/>
                <a:gd name="T75" fmla="*/ 2147483647 h 748"/>
                <a:gd name="T76" fmla="*/ 2147483647 w 927"/>
                <a:gd name="T77" fmla="*/ 2147483647 h 748"/>
                <a:gd name="T78" fmla="*/ 2147483647 w 927"/>
                <a:gd name="T79" fmla="*/ 2147483647 h 748"/>
                <a:gd name="T80" fmla="*/ 2147483647 w 927"/>
                <a:gd name="T81" fmla="*/ 2147483647 h 748"/>
                <a:gd name="T82" fmla="*/ 2147483647 w 927"/>
                <a:gd name="T83" fmla="*/ 2147483647 h 748"/>
                <a:gd name="T84" fmla="*/ 2147483647 w 927"/>
                <a:gd name="T85" fmla="*/ 2147483647 h 748"/>
                <a:gd name="T86" fmla="*/ 2147483647 w 927"/>
                <a:gd name="T87" fmla="*/ 2147483647 h 748"/>
                <a:gd name="T88" fmla="*/ 2147483647 w 927"/>
                <a:gd name="T89" fmla="*/ 2147483647 h 748"/>
                <a:gd name="T90" fmla="*/ 2147483647 w 927"/>
                <a:gd name="T91" fmla="*/ 2147483647 h 748"/>
                <a:gd name="T92" fmla="*/ 2147483647 w 927"/>
                <a:gd name="T93" fmla="*/ 2147483647 h 748"/>
                <a:gd name="T94" fmla="*/ 2147483647 w 927"/>
                <a:gd name="T95" fmla="*/ 2147483647 h 748"/>
                <a:gd name="T96" fmla="*/ 2147483647 w 927"/>
                <a:gd name="T97" fmla="*/ 0 h 748"/>
                <a:gd name="T98" fmla="*/ 2147483647 w 927"/>
                <a:gd name="T99" fmla="*/ 2147483647 h 748"/>
                <a:gd name="T100" fmla="*/ 2147483647 w 927"/>
                <a:gd name="T101" fmla="*/ 2147483647 h 7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7"/>
                <a:gd name="T154" fmla="*/ 0 h 748"/>
                <a:gd name="T155" fmla="*/ 927 w 927"/>
                <a:gd name="T156" fmla="*/ 748 h 7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7" h="748">
                  <a:moveTo>
                    <a:pt x="494" y="748"/>
                  </a:moveTo>
                  <a:lnTo>
                    <a:pt x="555" y="602"/>
                  </a:lnTo>
                  <a:lnTo>
                    <a:pt x="536" y="596"/>
                  </a:lnTo>
                  <a:lnTo>
                    <a:pt x="514" y="591"/>
                  </a:lnTo>
                  <a:lnTo>
                    <a:pt x="486" y="585"/>
                  </a:lnTo>
                  <a:lnTo>
                    <a:pt x="463" y="582"/>
                  </a:lnTo>
                  <a:lnTo>
                    <a:pt x="438" y="578"/>
                  </a:lnTo>
                  <a:lnTo>
                    <a:pt x="410" y="576"/>
                  </a:lnTo>
                  <a:lnTo>
                    <a:pt x="381" y="573"/>
                  </a:lnTo>
                  <a:lnTo>
                    <a:pt x="328" y="573"/>
                  </a:lnTo>
                  <a:lnTo>
                    <a:pt x="302" y="574"/>
                  </a:lnTo>
                  <a:lnTo>
                    <a:pt x="276" y="577"/>
                  </a:lnTo>
                  <a:lnTo>
                    <a:pt x="251" y="579"/>
                  </a:lnTo>
                  <a:lnTo>
                    <a:pt x="225" y="584"/>
                  </a:lnTo>
                  <a:lnTo>
                    <a:pt x="201" y="589"/>
                  </a:lnTo>
                  <a:lnTo>
                    <a:pt x="172" y="595"/>
                  </a:lnTo>
                  <a:lnTo>
                    <a:pt x="147" y="603"/>
                  </a:lnTo>
                  <a:lnTo>
                    <a:pt x="213" y="296"/>
                  </a:lnTo>
                  <a:lnTo>
                    <a:pt x="0" y="173"/>
                  </a:lnTo>
                  <a:lnTo>
                    <a:pt x="11" y="170"/>
                  </a:lnTo>
                  <a:lnTo>
                    <a:pt x="33" y="162"/>
                  </a:lnTo>
                  <a:lnTo>
                    <a:pt x="50" y="158"/>
                  </a:lnTo>
                  <a:lnTo>
                    <a:pt x="69" y="152"/>
                  </a:lnTo>
                  <a:lnTo>
                    <a:pt x="92" y="147"/>
                  </a:lnTo>
                  <a:lnTo>
                    <a:pt x="111" y="142"/>
                  </a:lnTo>
                  <a:lnTo>
                    <a:pt x="137" y="136"/>
                  </a:lnTo>
                  <a:lnTo>
                    <a:pt x="159" y="132"/>
                  </a:lnTo>
                  <a:lnTo>
                    <a:pt x="184" y="129"/>
                  </a:lnTo>
                  <a:lnTo>
                    <a:pt x="211" y="125"/>
                  </a:lnTo>
                  <a:lnTo>
                    <a:pt x="236" y="122"/>
                  </a:lnTo>
                  <a:lnTo>
                    <a:pt x="265" y="121"/>
                  </a:lnTo>
                  <a:lnTo>
                    <a:pt x="293" y="119"/>
                  </a:lnTo>
                  <a:lnTo>
                    <a:pt x="321" y="119"/>
                  </a:lnTo>
                  <a:lnTo>
                    <a:pt x="350" y="119"/>
                  </a:lnTo>
                  <a:lnTo>
                    <a:pt x="387" y="119"/>
                  </a:lnTo>
                  <a:lnTo>
                    <a:pt x="419" y="120"/>
                  </a:lnTo>
                  <a:lnTo>
                    <a:pt x="441" y="121"/>
                  </a:lnTo>
                  <a:lnTo>
                    <a:pt x="468" y="124"/>
                  </a:lnTo>
                  <a:lnTo>
                    <a:pt x="493" y="126"/>
                  </a:lnTo>
                  <a:lnTo>
                    <a:pt x="524" y="130"/>
                  </a:lnTo>
                  <a:lnTo>
                    <a:pt x="549" y="135"/>
                  </a:lnTo>
                  <a:lnTo>
                    <a:pt x="573" y="139"/>
                  </a:lnTo>
                  <a:lnTo>
                    <a:pt x="605" y="146"/>
                  </a:lnTo>
                  <a:lnTo>
                    <a:pt x="629" y="152"/>
                  </a:lnTo>
                  <a:lnTo>
                    <a:pt x="658" y="159"/>
                  </a:lnTo>
                  <a:lnTo>
                    <a:pt x="682" y="165"/>
                  </a:lnTo>
                  <a:lnTo>
                    <a:pt x="709" y="173"/>
                  </a:lnTo>
                  <a:lnTo>
                    <a:pt x="736" y="182"/>
                  </a:lnTo>
                  <a:lnTo>
                    <a:pt x="814" y="0"/>
                  </a:lnTo>
                  <a:lnTo>
                    <a:pt x="927" y="507"/>
                  </a:lnTo>
                  <a:lnTo>
                    <a:pt x="494" y="748"/>
                  </a:lnTo>
                  <a:close/>
                </a:path>
              </a:pathLst>
            </a:custGeom>
            <a:gradFill rotWithShape="0">
              <a:gsLst>
                <a:gs pos="0">
                  <a:srgbClr val="FFFFFF"/>
                </a:gs>
                <a:gs pos="100000">
                  <a:srgbClr val="073695"/>
                </a:gs>
              </a:gsLst>
              <a:path path="rect">
                <a:fillToRect l="50000" t="50000" r="50000" b="50000"/>
              </a:path>
            </a:gradFill>
            <a:ln w="12700">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800" b="0" i="0" u="sng" strike="noStrike" kern="0" cap="none" spc="0" normalizeH="0" baseline="0" noProof="0" smtClean="0">
                <a:ln>
                  <a:noFill/>
                </a:ln>
                <a:solidFill>
                  <a:srgbClr val="FFFFFF"/>
                </a:solidFill>
                <a:effectLst/>
                <a:uLnTx/>
                <a:uFillTx/>
                <a:latin typeface="Arial" charset="0"/>
              </a:endParaRPr>
            </a:p>
          </p:txBody>
        </p:sp>
        <p:pic>
          <p:nvPicPr>
            <p:cNvPr id="90" name="Picture 10" descr="asan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4721" y="3543225"/>
              <a:ext cx="1127345" cy="85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 name="Group 12"/>
            <p:cNvGrpSpPr>
              <a:grpSpLocks/>
            </p:cNvGrpSpPr>
            <p:nvPr/>
          </p:nvGrpSpPr>
          <p:grpSpPr bwMode="auto">
            <a:xfrm>
              <a:off x="1906982" y="2518115"/>
              <a:ext cx="862087" cy="652092"/>
              <a:chOff x="480" y="1344"/>
              <a:chExt cx="768" cy="616"/>
            </a:xfrm>
          </p:grpSpPr>
          <p:graphicFrame>
            <p:nvGraphicFramePr>
              <p:cNvPr id="114" name="Object 13"/>
              <p:cNvGraphicFramePr>
                <a:graphicFrameLocks noChangeAspect="1"/>
              </p:cNvGraphicFramePr>
              <p:nvPr/>
            </p:nvGraphicFramePr>
            <p:xfrm>
              <a:off x="672" y="1344"/>
              <a:ext cx="576" cy="520"/>
            </p:xfrm>
            <a:graphic>
              <a:graphicData uri="http://schemas.openxmlformats.org/presentationml/2006/ole">
                <mc:AlternateContent xmlns:mc="http://schemas.openxmlformats.org/markup-compatibility/2006">
                  <mc:Choice xmlns:v="urn:schemas-microsoft-com:vml" Requires="v">
                    <p:oleObj spid="_x0000_s3169" name="Clip" r:id="rId6" imgW="1260043" imgH="1137514" progId="MS_ClipArt_Gallery.2">
                      <p:embed/>
                    </p:oleObj>
                  </mc:Choice>
                  <mc:Fallback>
                    <p:oleObj name="Clip" r:id="rId6" imgW="1260043" imgH="113751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1344"/>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 name="Object 14"/>
              <p:cNvGraphicFramePr>
                <a:graphicFrameLocks noChangeAspect="1"/>
              </p:cNvGraphicFramePr>
              <p:nvPr/>
            </p:nvGraphicFramePr>
            <p:xfrm>
              <a:off x="576" y="1392"/>
              <a:ext cx="576" cy="520"/>
            </p:xfrm>
            <a:graphic>
              <a:graphicData uri="http://schemas.openxmlformats.org/presentationml/2006/ole">
                <mc:AlternateContent xmlns:mc="http://schemas.openxmlformats.org/markup-compatibility/2006">
                  <mc:Choice xmlns:v="urn:schemas-microsoft-com:vml" Requires="v">
                    <p:oleObj spid="_x0000_s3170" name="Clip" r:id="rId8" imgW="1260043" imgH="1137514" progId="MS_ClipArt_Gallery.2">
                      <p:embed/>
                    </p:oleObj>
                  </mc:Choice>
                  <mc:Fallback>
                    <p:oleObj name="Clip" r:id="rId8" imgW="1260043" imgH="113751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1392"/>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 name="Object 15"/>
              <p:cNvGraphicFramePr>
                <a:graphicFrameLocks noChangeAspect="1"/>
              </p:cNvGraphicFramePr>
              <p:nvPr/>
            </p:nvGraphicFramePr>
            <p:xfrm>
              <a:off x="480" y="1440"/>
              <a:ext cx="576" cy="520"/>
            </p:xfrm>
            <a:graphic>
              <a:graphicData uri="http://schemas.openxmlformats.org/presentationml/2006/ole">
                <mc:AlternateContent xmlns:mc="http://schemas.openxmlformats.org/markup-compatibility/2006">
                  <mc:Choice xmlns:v="urn:schemas-microsoft-com:vml" Requires="v">
                    <p:oleObj spid="_x0000_s3171" name="Clip" r:id="rId9" imgW="1260043" imgH="1137514" progId="MS_ClipArt_Gallery.2">
                      <p:embed/>
                    </p:oleObj>
                  </mc:Choice>
                  <mc:Fallback>
                    <p:oleObj name="Clip" r:id="rId9" imgW="1260043" imgH="113751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1440"/>
                            <a:ext cx="576"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10" name="Object 18"/>
            <p:cNvGraphicFramePr>
              <a:graphicFrameLocks noChangeAspect="1"/>
            </p:cNvGraphicFramePr>
            <p:nvPr>
              <p:extLst>
                <p:ext uri="{D42A27DB-BD31-4B8C-83A1-F6EECF244321}">
                  <p14:modId xmlns:p14="http://schemas.microsoft.com/office/powerpoint/2010/main" val="1746476646"/>
                </p:ext>
              </p:extLst>
            </p:nvPr>
          </p:nvGraphicFramePr>
          <p:xfrm>
            <a:off x="3299584" y="1987600"/>
            <a:ext cx="663144" cy="505647"/>
          </p:xfrm>
          <a:graphic>
            <a:graphicData uri="http://schemas.openxmlformats.org/presentationml/2006/ole">
              <mc:AlternateContent xmlns:mc="http://schemas.openxmlformats.org/markup-compatibility/2006">
                <mc:Choice xmlns:v="urn:schemas-microsoft-com:vml" Requires="v">
                  <p:oleObj spid="_x0000_s3172" name="Bitmap" r:id="rId10" imgW="1447989" imgH="1104730" progId="Paint.Picture">
                    <p:embed/>
                  </p:oleObj>
                </mc:Choice>
                <mc:Fallback>
                  <p:oleObj name="Bitmap" r:id="rId10" imgW="1447989" imgH="1104730"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9584" y="1987600"/>
                          <a:ext cx="663144" cy="50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8" name="Picture 2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58501" y="3645460"/>
              <a:ext cx="736366" cy="119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106" name="Object 24"/>
            <p:cNvGraphicFramePr>
              <a:graphicFrameLocks noChangeAspect="1"/>
            </p:cNvGraphicFramePr>
            <p:nvPr>
              <p:extLst>
                <p:ext uri="{D42A27DB-BD31-4B8C-83A1-F6EECF244321}">
                  <p14:modId xmlns:p14="http://schemas.microsoft.com/office/powerpoint/2010/main" val="676618709"/>
                </p:ext>
              </p:extLst>
            </p:nvPr>
          </p:nvGraphicFramePr>
          <p:xfrm>
            <a:off x="1749485" y="3671709"/>
            <a:ext cx="663144" cy="599593"/>
          </p:xfrm>
          <a:graphic>
            <a:graphicData uri="http://schemas.openxmlformats.org/presentationml/2006/ole">
              <mc:AlternateContent xmlns:mc="http://schemas.openxmlformats.org/markup-compatibility/2006">
                <mc:Choice xmlns:v="urn:schemas-microsoft-com:vml" Requires="v">
                  <p:oleObj spid="_x0000_s3173" name="Clip" r:id="rId13" imgW="1260043" imgH="1137514" progId="MS_ClipArt_Gallery.2">
                    <p:embed/>
                  </p:oleObj>
                </mc:Choice>
                <mc:Fallback>
                  <p:oleObj name="Clip" r:id="rId13" imgW="1260043" imgH="113751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9485" y="3671709"/>
                          <a:ext cx="663144" cy="599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4" name="Picture 2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55616" y="4611163"/>
              <a:ext cx="653473" cy="99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3" name="Picture 31" descr="wa vw tester"/>
            <p:cNvPicPr>
              <a:picLocks noChangeAspect="1" noChangeArrowheads="1"/>
            </p:cNvPicPr>
            <p:nvPr/>
          </p:nvPicPr>
          <p:blipFill>
            <a:blip r:embed="rId15" cstate="email">
              <a:extLst>
                <a:ext uri="{28A0092B-C50C-407E-A947-70E740481C1C}">
                  <a14:useLocalDpi xmlns:a14="http://schemas.microsoft.com/office/drawing/2010/main"/>
                </a:ext>
              </a:extLst>
            </a:blip>
            <a:srcRect l="20033" t="5882" r="22704" b="8824"/>
            <a:stretch>
              <a:fillRect/>
            </a:stretch>
          </p:blipFill>
          <p:spPr bwMode="auto">
            <a:xfrm>
              <a:off x="4319168" y="2167201"/>
              <a:ext cx="969848" cy="13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3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064721" y="4799054"/>
              <a:ext cx="851035" cy="99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1" name="Picture 35" descr="Bosch KTS"/>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999546" y="4548993"/>
              <a:ext cx="815114" cy="6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ext Box 36"/>
          <p:cNvSpPr txBox="1">
            <a:spLocks noChangeArrowheads="1"/>
          </p:cNvSpPr>
          <p:nvPr/>
        </p:nvSpPr>
        <p:spPr bwMode="auto">
          <a:xfrm>
            <a:off x="378758" y="1309596"/>
            <a:ext cx="3159839" cy="369332"/>
          </a:xfrm>
          <a:prstGeom prst="rect">
            <a:avLst/>
          </a:prstGeom>
          <a:noFill/>
          <a:ln w="12700">
            <a:noFill/>
            <a:miter lim="800000"/>
            <a:headEnd type="none" w="sm" len="sm"/>
            <a:tailEnd type="none" w="sm" len="sm"/>
          </a:ln>
          <a:effec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b="1"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pitchFamily="34" charset="0"/>
                <a:cs typeface="Arial" pitchFamily="34" charset="0"/>
              </a:rPr>
              <a:t>Was kann vernetzt werden:</a:t>
            </a:r>
          </a:p>
        </p:txBody>
      </p:sp>
      <p:sp>
        <p:nvSpPr>
          <p:cNvPr id="113" name="Text Box 16"/>
          <p:cNvSpPr txBox="1">
            <a:spLocks noChangeArrowheads="1"/>
          </p:cNvSpPr>
          <p:nvPr/>
        </p:nvSpPr>
        <p:spPr bwMode="auto">
          <a:xfrm>
            <a:off x="110967" y="2605153"/>
            <a:ext cx="2037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de-DE" sz="1400" b="1" i="0" u="none" strike="noStrike" kern="0" cap="none" spc="0" normalizeH="0" baseline="0" noProof="0" dirty="0" smtClean="0">
                <a:ln>
                  <a:noFill/>
                </a:ln>
                <a:solidFill>
                  <a:srgbClr val="000066"/>
                </a:solidFill>
                <a:effectLst/>
                <a:uLnTx/>
                <a:uFillTx/>
                <a:latin typeface="Arial" charset="0"/>
              </a:rPr>
              <a:t>  Fahrzeug-Annahme</a:t>
            </a: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Verkauf</a:t>
            </a:r>
            <a:endParaRPr kumimoji="0" lang="en-US" sz="1400" b="1" i="0" u="none" strike="noStrike" kern="0" cap="none" spc="0" normalizeH="0" baseline="0" noProof="0" dirty="0" smtClean="0">
              <a:ln>
                <a:noFill/>
              </a:ln>
              <a:solidFill>
                <a:srgbClr val="000066"/>
              </a:solidFill>
              <a:effectLst/>
              <a:uLnTx/>
              <a:uFillTx/>
              <a:latin typeface="Arial" charset="0"/>
            </a:endParaRPr>
          </a:p>
          <a:p>
            <a:pPr marL="0" marR="0" lvl="0" indent="0" defTabSz="914400" eaLnBrk="0" fontAlgn="base" latinLnBrk="0" hangingPunct="0">
              <a:lnSpc>
                <a:spcPct val="100000"/>
              </a:lnSpc>
              <a:spcBef>
                <a:spcPct val="0"/>
              </a:spcBef>
              <a:spcAft>
                <a:spcPct val="0"/>
              </a:spcAft>
              <a:buClr>
                <a:srgbClr val="FF3300"/>
              </a:buClr>
              <a:buSzTx/>
              <a:buFont typeface="Symbol" pitchFamily="18" charset="2"/>
              <a:buChar char="·"/>
              <a:tabLst/>
              <a:defRPr/>
            </a:pPr>
            <a:r>
              <a:rPr kumimoji="0" lang="en-US" sz="1400" b="1" i="0" u="none" strike="noStrike" kern="0" cap="none" spc="0" normalizeH="0" baseline="0" noProof="0" dirty="0" smtClean="0">
                <a:ln>
                  <a:noFill/>
                </a:ln>
                <a:solidFill>
                  <a:srgbClr val="000066"/>
                </a:solidFill>
                <a:effectLst/>
                <a:uLnTx/>
                <a:uFillTx/>
                <a:latin typeface="Arial" charset="0"/>
              </a:rPr>
              <a:t>  </a:t>
            </a:r>
            <a:r>
              <a:rPr kumimoji="0" lang="en-US" sz="1400" b="1" i="0" u="none" strike="noStrike" kern="0" cap="none" spc="0" normalizeH="0" baseline="0" noProof="0" dirty="0" err="1" smtClean="0">
                <a:ln>
                  <a:noFill/>
                </a:ln>
                <a:solidFill>
                  <a:srgbClr val="000066"/>
                </a:solidFill>
                <a:effectLst/>
                <a:uLnTx/>
                <a:uFillTx/>
                <a:latin typeface="Arial" charset="0"/>
              </a:rPr>
              <a:t>Kasse</a:t>
            </a:r>
            <a:endParaRPr kumimoji="0" lang="en-US" sz="1400" b="1" i="0" u="none" strike="noStrike" kern="0" cap="none" spc="0" normalizeH="0" baseline="0" noProof="0" dirty="0" smtClean="0">
              <a:ln>
                <a:noFill/>
              </a:ln>
              <a:solidFill>
                <a:srgbClr val="000066"/>
              </a:solidFill>
              <a:effectLst/>
              <a:uLnTx/>
              <a:uFillTx/>
              <a:latin typeface="Arial" charset="0"/>
            </a:endParaRPr>
          </a:p>
        </p:txBody>
      </p:sp>
    </p:spTree>
    <p:extLst>
      <p:ext uri="{BB962C8B-B14F-4D97-AF65-F5344CB8AC3E}">
        <p14:creationId xmlns:p14="http://schemas.microsoft.com/office/powerpoint/2010/main" val="15199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250"/>
                                        <p:tgtEl>
                                          <p:spTgt spid="8"/>
                                        </p:tgtEl>
                                      </p:cBhvr>
                                    </p:animEffect>
                                  </p:childTnLst>
                                </p:cTn>
                              </p:par>
                            </p:childTnLst>
                          </p:cTn>
                        </p:par>
                        <p:par>
                          <p:cTn id="8" fill="hold">
                            <p:stCondLst>
                              <p:cond delay="2750"/>
                            </p:stCondLst>
                            <p:childTnLst>
                              <p:par>
                                <p:cTn id="9" presetID="2" presetClass="entr" presetSubtype="6" fill="hold" grpId="0" nodeType="afterEffect">
                                  <p:stCondLst>
                                    <p:cond delay="50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1000" fill="hold"/>
                                        <p:tgtEl>
                                          <p:spTgt spid="102"/>
                                        </p:tgtEl>
                                        <p:attrNameLst>
                                          <p:attrName>ppt_x</p:attrName>
                                        </p:attrNameLst>
                                      </p:cBhvr>
                                      <p:tavLst>
                                        <p:tav tm="0">
                                          <p:val>
                                            <p:strVal val="1+#ppt_w/2"/>
                                          </p:val>
                                        </p:tav>
                                        <p:tav tm="100000">
                                          <p:val>
                                            <p:strVal val="#ppt_x"/>
                                          </p:val>
                                        </p:tav>
                                      </p:tavLst>
                                    </p:anim>
                                    <p:anim calcmode="lin" valueType="num">
                                      <p:cBhvr additive="base">
                                        <p:cTn id="12" dur="1000" fill="hold"/>
                                        <p:tgtEl>
                                          <p:spTgt spid="102"/>
                                        </p:tgtEl>
                                        <p:attrNameLst>
                                          <p:attrName>ppt_y</p:attrName>
                                        </p:attrNameLst>
                                      </p:cBhvr>
                                      <p:tavLst>
                                        <p:tav tm="0">
                                          <p:val>
                                            <p:strVal val="1+#ppt_h/2"/>
                                          </p:val>
                                        </p:tav>
                                        <p:tav tm="100000">
                                          <p:val>
                                            <p:strVal val="#ppt_y"/>
                                          </p:val>
                                        </p:tav>
                                      </p:tavLst>
                                    </p:anim>
                                  </p:childTnLst>
                                </p:cTn>
                              </p:par>
                            </p:childTnLst>
                          </p:cTn>
                        </p:par>
                        <p:par>
                          <p:cTn id="13" fill="hold">
                            <p:stCondLst>
                              <p:cond delay="4250"/>
                            </p:stCondLst>
                            <p:childTnLst>
                              <p:par>
                                <p:cTn id="14" presetID="2" presetClass="entr" presetSubtype="6" fill="hold" grpId="0" nodeType="afterEffect">
                                  <p:stCondLst>
                                    <p:cond delay="1000"/>
                                  </p:stCondLst>
                                  <p:childTnLst>
                                    <p:set>
                                      <p:cBhvr>
                                        <p:cTn id="15" dur="1" fill="hold">
                                          <p:stCondLst>
                                            <p:cond delay="0"/>
                                          </p:stCondLst>
                                        </p:cTn>
                                        <p:tgtEl>
                                          <p:spTgt spid="109"/>
                                        </p:tgtEl>
                                        <p:attrNameLst>
                                          <p:attrName>style.visibility</p:attrName>
                                        </p:attrNameLst>
                                      </p:cBhvr>
                                      <p:to>
                                        <p:strVal val="visible"/>
                                      </p:to>
                                    </p:set>
                                    <p:anim calcmode="lin" valueType="num">
                                      <p:cBhvr additive="base">
                                        <p:cTn id="16" dur="1000" fill="hold"/>
                                        <p:tgtEl>
                                          <p:spTgt spid="109"/>
                                        </p:tgtEl>
                                        <p:attrNameLst>
                                          <p:attrName>ppt_x</p:attrName>
                                        </p:attrNameLst>
                                      </p:cBhvr>
                                      <p:tavLst>
                                        <p:tav tm="0">
                                          <p:val>
                                            <p:strVal val="1+#ppt_w/2"/>
                                          </p:val>
                                        </p:tav>
                                        <p:tav tm="100000">
                                          <p:val>
                                            <p:strVal val="#ppt_x"/>
                                          </p:val>
                                        </p:tav>
                                      </p:tavLst>
                                    </p:anim>
                                    <p:anim calcmode="lin" valueType="num">
                                      <p:cBhvr additive="base">
                                        <p:cTn id="17" dur="1000" fill="hold"/>
                                        <p:tgtEl>
                                          <p:spTgt spid="109"/>
                                        </p:tgtEl>
                                        <p:attrNameLst>
                                          <p:attrName>ppt_y</p:attrName>
                                        </p:attrNameLst>
                                      </p:cBhvr>
                                      <p:tavLst>
                                        <p:tav tm="0">
                                          <p:val>
                                            <p:strVal val="1+#ppt_h/2"/>
                                          </p:val>
                                        </p:tav>
                                        <p:tav tm="100000">
                                          <p:val>
                                            <p:strVal val="#ppt_y"/>
                                          </p:val>
                                        </p:tav>
                                      </p:tavLst>
                                    </p:anim>
                                  </p:childTnLst>
                                </p:cTn>
                              </p:par>
                            </p:childTnLst>
                          </p:cTn>
                        </p:par>
                        <p:par>
                          <p:cTn id="18" fill="hold">
                            <p:stCondLst>
                              <p:cond delay="6250"/>
                            </p:stCondLst>
                            <p:childTnLst>
                              <p:par>
                                <p:cTn id="19" presetID="2" presetClass="entr" presetSubtype="6" fill="hold" grpId="0" nodeType="afterEffect">
                                  <p:stCondLst>
                                    <p:cond delay="1000"/>
                                  </p:stCondLst>
                                  <p:childTnLst>
                                    <p:set>
                                      <p:cBhvr>
                                        <p:cTn id="20" dur="1" fill="hold">
                                          <p:stCondLst>
                                            <p:cond delay="0"/>
                                          </p:stCondLst>
                                        </p:cTn>
                                        <p:tgtEl>
                                          <p:spTgt spid="105"/>
                                        </p:tgtEl>
                                        <p:attrNameLst>
                                          <p:attrName>style.visibility</p:attrName>
                                        </p:attrNameLst>
                                      </p:cBhvr>
                                      <p:to>
                                        <p:strVal val="visible"/>
                                      </p:to>
                                    </p:set>
                                    <p:anim calcmode="lin" valueType="num">
                                      <p:cBhvr additive="base">
                                        <p:cTn id="21" dur="1000" fill="hold"/>
                                        <p:tgtEl>
                                          <p:spTgt spid="105"/>
                                        </p:tgtEl>
                                        <p:attrNameLst>
                                          <p:attrName>ppt_x</p:attrName>
                                        </p:attrNameLst>
                                      </p:cBhvr>
                                      <p:tavLst>
                                        <p:tav tm="0">
                                          <p:val>
                                            <p:strVal val="1+#ppt_w/2"/>
                                          </p:val>
                                        </p:tav>
                                        <p:tav tm="100000">
                                          <p:val>
                                            <p:strVal val="#ppt_x"/>
                                          </p:val>
                                        </p:tav>
                                      </p:tavLst>
                                    </p:anim>
                                    <p:anim calcmode="lin" valueType="num">
                                      <p:cBhvr additive="base">
                                        <p:cTn id="22" dur="10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5"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68000" y="1052736"/>
            <a:ext cx="7056784" cy="108012"/>
          </a:xfrm>
          <a:prstGeom prst="roundRect">
            <a:avLst/>
          </a:prstGeom>
          <a:gradFill>
            <a:gsLst>
              <a:gs pos="0">
                <a:srgbClr val="0066FF"/>
              </a:gs>
              <a:gs pos="39999">
                <a:srgbClr val="85C2FF"/>
              </a:gs>
              <a:gs pos="100000">
                <a:srgbClr val="FFFFFF"/>
              </a:gs>
              <a:gs pos="70000">
                <a:srgbClr val="C4D6E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10" descr="asa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0352" y="172800"/>
            <a:ext cx="1295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477838" y="188025"/>
            <a:ext cx="6402715" cy="1077218"/>
          </a:xfrm>
          <a:prstGeom prst="rect">
            <a:avLst/>
          </a:prstGeom>
          <a:noFill/>
        </p:spPr>
        <p:txBody>
          <a:bodyPr wrap="none" rtlCol="0">
            <a:spAutoFit/>
          </a:bodyPr>
          <a:lstStyle/>
          <a:p>
            <a:r>
              <a:rPr lang="de-DE" sz="2400" i="1" dirty="0">
                <a:solidFill>
                  <a:srgbClr val="0000FF"/>
                </a:solidFill>
                <a:latin typeface="Arial Black" pitchFamily="34" charset="0"/>
              </a:rPr>
              <a:t>a</a:t>
            </a:r>
            <a:r>
              <a:rPr lang="de-DE" sz="2400" i="1" dirty="0" smtClean="0">
                <a:solidFill>
                  <a:srgbClr val="0000FF"/>
                </a:solidFill>
                <a:latin typeface="Arial Black" pitchFamily="34" charset="0"/>
              </a:rPr>
              <a:t>sanetwork</a:t>
            </a:r>
          </a:p>
          <a:p>
            <a:r>
              <a:rPr lang="de-DE" sz="2000" b="1" i="1" dirty="0" smtClean="0">
                <a:solidFill>
                  <a:srgbClr val="0000FF"/>
                </a:solidFill>
                <a:latin typeface="Arial" pitchFamily="34" charset="0"/>
                <a:cs typeface="Arial" pitchFamily="34" charset="0"/>
              </a:rPr>
              <a:t>. . . der Schnittstellenstandard für das Kfz-Gewerbe</a:t>
            </a:r>
          </a:p>
          <a:p>
            <a:endParaRPr lang="de-DE" sz="2000" b="1" dirty="0">
              <a:latin typeface="Arial" pitchFamily="34" charset="0"/>
              <a:cs typeface="Arial" pitchFamily="34" charset="0"/>
            </a:endParaRPr>
          </a:p>
        </p:txBody>
      </p:sp>
      <p:sp>
        <p:nvSpPr>
          <p:cNvPr id="9" name="Textfeld 8"/>
          <p:cNvSpPr txBox="1"/>
          <p:nvPr/>
        </p:nvSpPr>
        <p:spPr>
          <a:xfrm>
            <a:off x="468000" y="6519103"/>
            <a:ext cx="6068545" cy="215444"/>
          </a:xfrm>
          <a:prstGeom prst="rect">
            <a:avLst/>
          </a:prstGeom>
          <a:noFill/>
        </p:spPr>
        <p:txBody>
          <a:bodyPr wrap="square" rtlCol="0">
            <a:spAutoFit/>
          </a:bodyPr>
          <a:lstStyle/>
          <a:p>
            <a:r>
              <a:rPr lang="de-DE" sz="800" dirty="0" smtClean="0"/>
              <a:t>© Jegliche Nutzung  und Verfügungsbefugnis, wie Kopier- und </a:t>
            </a:r>
            <a:r>
              <a:rPr lang="de-DE" sz="800" dirty="0" err="1" smtClean="0"/>
              <a:t>Weitergaberecht</a:t>
            </a:r>
            <a:r>
              <a:rPr lang="de-DE" sz="800" dirty="0" smtClean="0"/>
              <a:t> dieser Präsentation liegen bei asanetwork GmbH Düsseldorf </a:t>
            </a:r>
            <a:endParaRPr lang="de-DE" sz="800" dirty="0"/>
          </a:p>
        </p:txBody>
      </p:sp>
      <p:sp>
        <p:nvSpPr>
          <p:cNvPr id="2" name="Foliennummernplatzhalter 1"/>
          <p:cNvSpPr>
            <a:spLocks noGrp="1"/>
          </p:cNvSpPr>
          <p:nvPr>
            <p:ph type="sldNum" sz="quarter" idx="12"/>
          </p:nvPr>
        </p:nvSpPr>
        <p:spPr>
          <a:xfrm>
            <a:off x="6978352" y="6444262"/>
            <a:ext cx="2133600" cy="365125"/>
          </a:xfrm>
        </p:spPr>
        <p:txBody>
          <a:bodyPr/>
          <a:lstStyle/>
          <a:p>
            <a:fld id="{7D930902-2DAC-4F2E-A27E-A700602A9120}" type="slidenum">
              <a:rPr lang="de-DE" smtClean="0"/>
              <a:t>9</a:t>
            </a:fld>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0108" y="1287371"/>
            <a:ext cx="1305644" cy="5093958"/>
          </a:xfrm>
          <a:prstGeom prst="rect">
            <a:avLst/>
          </a:prstGeom>
        </p:spPr>
      </p:pic>
      <p:sp>
        <p:nvSpPr>
          <p:cNvPr id="8" name="Rechteck 7"/>
          <p:cNvSpPr/>
          <p:nvPr/>
        </p:nvSpPr>
        <p:spPr>
          <a:xfrm>
            <a:off x="303964" y="1304164"/>
            <a:ext cx="6912768" cy="369332"/>
          </a:xfrm>
          <a:prstGeom prst="rect">
            <a:avLst/>
          </a:prstGeom>
        </p:spPr>
        <p:txBody>
          <a:bodyPr wrap="square">
            <a:spAutoFit/>
          </a:bodyPr>
          <a:lstStyle/>
          <a:p>
            <a:pPr eaLnBrk="0" hangingPunct="0">
              <a:defRPr/>
            </a:pPr>
            <a:r>
              <a:rPr lang="de-DE" b="1" dirty="0" smtClean="0">
                <a:solidFill>
                  <a:srgbClr val="0000FF"/>
                </a:solidFill>
                <a:effectLst>
                  <a:outerShdw blurRad="38100" dist="38100" dir="2700000" algn="tl">
                    <a:srgbClr val="C0C0C0"/>
                  </a:outerShdw>
                </a:effectLst>
                <a:latin typeface="Arial" pitchFamily="34" charset="0"/>
                <a:cs typeface="Arial" pitchFamily="34" charset="0"/>
              </a:rPr>
              <a:t>Renditebringer asanetwork</a:t>
            </a:r>
            <a:endParaRPr lang="de-DE"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10" name="Text Box 2"/>
          <p:cNvSpPr txBox="1">
            <a:spLocks noChangeArrowheads="1"/>
          </p:cNvSpPr>
          <p:nvPr/>
        </p:nvSpPr>
        <p:spPr bwMode="auto">
          <a:xfrm>
            <a:off x="299197" y="2833300"/>
            <a:ext cx="7394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smtClean="0"/>
              <a:t>Zugriff </a:t>
            </a:r>
            <a:r>
              <a:rPr lang="de-DE" sz="1600" b="1" u="none" dirty="0"/>
              <a:t>auf Werkstattmanagement Software (DMS) und damit auf </a:t>
            </a:r>
            <a:r>
              <a:rPr lang="de-DE" sz="1600" b="1" u="none" dirty="0" err="1"/>
              <a:t>elektron</a:t>
            </a:r>
            <a:r>
              <a:rPr lang="de-DE" sz="1600" b="1" u="none" dirty="0"/>
              <a:t>. Teilekataloge, Audatex / DAT, Fahrzeug- und </a:t>
            </a:r>
            <a:r>
              <a:rPr lang="de-DE" sz="1400" b="1" u="none" dirty="0"/>
              <a:t>Teileidentifikation</a:t>
            </a:r>
            <a:r>
              <a:rPr lang="de-DE" sz="1600" b="1" u="none" dirty="0"/>
              <a:t>, Reparaturdaten </a:t>
            </a:r>
            <a:r>
              <a:rPr lang="de-DE" sz="1600" b="1" u="none" dirty="0" smtClean="0"/>
              <a:t>usw. vom </a:t>
            </a:r>
            <a:r>
              <a:rPr lang="de-DE" sz="1600" b="1" u="none" dirty="0"/>
              <a:t>Arbeitsplatz in der </a:t>
            </a:r>
            <a:r>
              <a:rPr lang="de-DE" sz="1600" b="1" u="none" dirty="0" smtClean="0"/>
              <a:t>Werkstatt</a:t>
            </a:r>
            <a:endParaRPr lang="de-DE" sz="600" b="1" u="none" dirty="0"/>
          </a:p>
        </p:txBody>
      </p:sp>
      <p:sp>
        <p:nvSpPr>
          <p:cNvPr id="11" name="Text Box 2"/>
          <p:cNvSpPr txBox="1">
            <a:spLocks noChangeArrowheads="1"/>
          </p:cNvSpPr>
          <p:nvPr/>
        </p:nvSpPr>
        <p:spPr bwMode="auto">
          <a:xfrm>
            <a:off x="299197" y="1726124"/>
            <a:ext cx="7394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defRPr/>
            </a:pPr>
            <a:r>
              <a:rPr lang="de-DE" sz="1600" b="1" u="none" dirty="0" smtClean="0"/>
              <a:t>Reduzierung </a:t>
            </a:r>
            <a:r>
              <a:rPr lang="de-DE" sz="1600" b="1" u="none" dirty="0"/>
              <a:t>der unproduktiven Arbeiten (</a:t>
            </a:r>
            <a:r>
              <a:rPr lang="de-DE" sz="1600" b="1" u="none" dirty="0" smtClean="0"/>
              <a:t>z. B</a:t>
            </a:r>
            <a:r>
              <a:rPr lang="de-DE" sz="1600" b="1" u="none" dirty="0"/>
              <a:t>. </a:t>
            </a:r>
            <a:r>
              <a:rPr lang="de-DE" sz="1600" b="1" u="none" dirty="0" smtClean="0"/>
              <a:t>eingeben, suchen, telefonieren), Datenverfügbarkeit </a:t>
            </a:r>
            <a:r>
              <a:rPr lang="de-DE" sz="1600" b="1" u="none" dirty="0"/>
              <a:t>in gleicher Qualität an jedem </a:t>
            </a:r>
            <a:r>
              <a:rPr lang="de-DE" sz="1600" b="1" u="none" dirty="0" smtClean="0"/>
              <a:t>Arbeitsplatz</a:t>
            </a:r>
            <a:endParaRPr lang="de-DE" sz="1600" b="1" u="none" dirty="0">
              <a:solidFill>
                <a:srgbClr val="000099"/>
              </a:solidFill>
            </a:endParaRPr>
          </a:p>
        </p:txBody>
      </p:sp>
      <p:sp>
        <p:nvSpPr>
          <p:cNvPr id="12" name="Text Box 2"/>
          <p:cNvSpPr txBox="1">
            <a:spLocks noChangeArrowheads="1"/>
          </p:cNvSpPr>
          <p:nvPr/>
        </p:nvSpPr>
        <p:spPr bwMode="auto">
          <a:xfrm>
            <a:off x="303964" y="2544052"/>
            <a:ext cx="75411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defRPr/>
            </a:pPr>
            <a:r>
              <a:rPr lang="de-DE" sz="1400" b="1" u="none" dirty="0" smtClean="0"/>
              <a:t>Reduzierung von Fehlerquellen durch einheitliche Daten / Datenbank</a:t>
            </a:r>
            <a:endParaRPr lang="de-DE" sz="1400" b="1" u="none" dirty="0">
              <a:solidFill>
                <a:srgbClr val="000099"/>
              </a:solidFill>
            </a:endParaRPr>
          </a:p>
        </p:txBody>
      </p:sp>
      <p:sp>
        <p:nvSpPr>
          <p:cNvPr id="14" name="Text Box 4"/>
          <p:cNvSpPr txBox="1">
            <a:spLocks noChangeArrowheads="1"/>
          </p:cNvSpPr>
          <p:nvPr/>
        </p:nvSpPr>
        <p:spPr bwMode="auto">
          <a:xfrm>
            <a:off x="299197" y="3643300"/>
            <a:ext cx="7394391"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Lückenlose Dokumentation aller Reparaturen / Einstellungen / Testergebnisse usw. und Abspeicherung zum Fahrzeug / Kunden z. B. für Reklamationen. </a:t>
            </a:r>
            <a:r>
              <a:rPr lang="de-DE" sz="1600" b="1" dirty="0"/>
              <a:t>Wichtig bei  Gewährleistungsansprüchen!</a:t>
            </a:r>
          </a:p>
        </p:txBody>
      </p:sp>
      <p:sp>
        <p:nvSpPr>
          <p:cNvPr id="15" name="Text Box 5"/>
          <p:cNvSpPr txBox="1">
            <a:spLocks noChangeArrowheads="1"/>
          </p:cNvSpPr>
          <p:nvPr/>
        </p:nvSpPr>
        <p:spPr bwMode="auto">
          <a:xfrm>
            <a:off x="299197" y="4453300"/>
            <a:ext cx="739439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Einsparungen durch </a:t>
            </a:r>
            <a:r>
              <a:rPr lang="de-DE" sz="1600" b="1" dirty="0"/>
              <a:t>einmaliges</a:t>
            </a:r>
            <a:r>
              <a:rPr lang="de-DE" sz="1600" b="1" u="none" dirty="0"/>
              <a:t> Eingeben von Kunden- bzw. Fahrzeugdaten. Kein Eingeben von AU-Daten sowie AU-Statistik (ca. 10 Min. pro Abgasuntersuchung).  AU-Plus vom ZDK ist ebenfalls vernetzt!</a:t>
            </a:r>
          </a:p>
          <a:p>
            <a:pPr marL="171450" indent="-171450" algn="just">
              <a:buClr>
                <a:srgbClr val="FF0000"/>
              </a:buClr>
              <a:buFont typeface="Arial" pitchFamily="34" charset="0"/>
              <a:buChar char="●"/>
            </a:pPr>
            <a:endParaRPr lang="de-DE" sz="600" b="1" u="none" dirty="0"/>
          </a:p>
          <a:p>
            <a:pPr marL="284400" algn="just">
              <a:buClr>
                <a:srgbClr val="FF0000"/>
              </a:buClr>
            </a:pPr>
            <a:r>
              <a:rPr lang="de-DE" sz="1600" b="1" u="none" dirty="0"/>
              <a:t>Ähnliches gilt für andere Geräte wie z. B. Bremsenprüfstand / Achsmess-Computer</a:t>
            </a:r>
          </a:p>
        </p:txBody>
      </p:sp>
      <p:sp>
        <p:nvSpPr>
          <p:cNvPr id="16" name="Text Box 6"/>
          <p:cNvSpPr txBox="1">
            <a:spLocks noChangeArrowheads="1"/>
          </p:cNvSpPr>
          <p:nvPr/>
        </p:nvSpPr>
        <p:spPr bwMode="auto">
          <a:xfrm>
            <a:off x="299197" y="5857300"/>
            <a:ext cx="739439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u="sng">
                <a:solidFill>
                  <a:schemeClr val="tx1"/>
                </a:solidFill>
                <a:latin typeface="Arial" charset="0"/>
              </a:defRPr>
            </a:lvl1pPr>
            <a:lvl2pPr marL="742950" indent="-285750">
              <a:defRPr sz="2800" u="sng">
                <a:solidFill>
                  <a:schemeClr val="tx1"/>
                </a:solidFill>
                <a:latin typeface="Arial" charset="0"/>
              </a:defRPr>
            </a:lvl2pPr>
            <a:lvl3pPr marL="1143000" indent="-228600">
              <a:defRPr sz="2800" u="sng">
                <a:solidFill>
                  <a:schemeClr val="tx1"/>
                </a:solidFill>
                <a:latin typeface="Arial" charset="0"/>
              </a:defRPr>
            </a:lvl3pPr>
            <a:lvl4pPr marL="1600200" indent="-228600">
              <a:defRPr sz="2800" u="sng">
                <a:solidFill>
                  <a:schemeClr val="tx1"/>
                </a:solidFill>
                <a:latin typeface="Arial" charset="0"/>
              </a:defRPr>
            </a:lvl4pPr>
            <a:lvl5pPr marL="2057400" indent="-228600">
              <a:defRPr sz="2800" u="sng">
                <a:solidFill>
                  <a:schemeClr val="tx1"/>
                </a:solidFill>
                <a:latin typeface="Arial" charset="0"/>
              </a:defRPr>
            </a:lvl5pPr>
            <a:lvl6pPr marL="2514600" indent="-228600" eaLnBrk="0" fontAlgn="base" hangingPunct="0">
              <a:spcBef>
                <a:spcPct val="0"/>
              </a:spcBef>
              <a:spcAft>
                <a:spcPct val="0"/>
              </a:spcAft>
              <a:defRPr sz="2800" u="sng">
                <a:solidFill>
                  <a:schemeClr val="tx1"/>
                </a:solidFill>
                <a:latin typeface="Arial" charset="0"/>
              </a:defRPr>
            </a:lvl6pPr>
            <a:lvl7pPr marL="2971800" indent="-228600" eaLnBrk="0" fontAlgn="base" hangingPunct="0">
              <a:spcBef>
                <a:spcPct val="0"/>
              </a:spcBef>
              <a:spcAft>
                <a:spcPct val="0"/>
              </a:spcAft>
              <a:defRPr sz="2800" u="sng">
                <a:solidFill>
                  <a:schemeClr val="tx1"/>
                </a:solidFill>
                <a:latin typeface="Arial" charset="0"/>
              </a:defRPr>
            </a:lvl7pPr>
            <a:lvl8pPr marL="3429000" indent="-228600" eaLnBrk="0" fontAlgn="base" hangingPunct="0">
              <a:spcBef>
                <a:spcPct val="0"/>
              </a:spcBef>
              <a:spcAft>
                <a:spcPct val="0"/>
              </a:spcAft>
              <a:defRPr sz="2800" u="sng">
                <a:solidFill>
                  <a:schemeClr val="tx1"/>
                </a:solidFill>
                <a:latin typeface="Arial" charset="0"/>
              </a:defRPr>
            </a:lvl8pPr>
            <a:lvl9pPr marL="3886200" indent="-228600" eaLnBrk="0" fontAlgn="base" hangingPunct="0">
              <a:spcBef>
                <a:spcPct val="0"/>
              </a:spcBef>
              <a:spcAft>
                <a:spcPct val="0"/>
              </a:spcAft>
              <a:defRPr sz="2800" u="sng">
                <a:solidFill>
                  <a:schemeClr val="tx1"/>
                </a:solidFill>
                <a:latin typeface="Arial" charset="0"/>
              </a:defRPr>
            </a:lvl9pPr>
          </a:lstStyle>
          <a:p>
            <a:pPr marL="285750" indent="-285750" algn="just">
              <a:buClr>
                <a:srgbClr val="FF0000"/>
              </a:buClr>
              <a:buFont typeface="Arial" pitchFamily="34" charset="0"/>
              <a:buChar char="●"/>
            </a:pPr>
            <a:r>
              <a:rPr lang="de-DE" sz="1600" b="1" u="none" dirty="0"/>
              <a:t>Informationen, Reparaturdaten, Warenwirtschaftssystem direkt am Arbeitsplatz in der Werkstatt.</a:t>
            </a:r>
          </a:p>
        </p:txBody>
      </p:sp>
    </p:spTree>
    <p:extLst>
      <p:ext uri="{BB962C8B-B14F-4D97-AF65-F5344CB8AC3E}">
        <p14:creationId xmlns:p14="http://schemas.microsoft.com/office/powerpoint/2010/main" val="20641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Bildschirmpräsentation (4:3)</PresentationFormat>
  <Paragraphs>188</Paragraphs>
  <Slides>17</Slides>
  <Notes>0</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17</vt:i4>
      </vt:variant>
    </vt:vector>
  </HeadingPairs>
  <TitlesOfParts>
    <vt:vector size="21" baseType="lpstr">
      <vt:lpstr>Larissa</vt:lpstr>
      <vt:lpstr>Clip</vt:lpstr>
      <vt:lpstr>CorelDRAW</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Rehberg</dc:creator>
  <cp:lastModifiedBy>Peter Rehberg</cp:lastModifiedBy>
  <cp:revision>49</cp:revision>
  <dcterms:created xsi:type="dcterms:W3CDTF">2013-05-22T13:05:13Z</dcterms:created>
  <dcterms:modified xsi:type="dcterms:W3CDTF">2013-06-04T14:00:49Z</dcterms:modified>
</cp:coreProperties>
</file>