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8" r:id="rId2"/>
    <p:sldId id="279" r:id="rId3"/>
    <p:sldId id="280" r:id="rId4"/>
    <p:sldId id="281" r:id="rId5"/>
    <p:sldId id="282" r:id="rId6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rge Ficheux" initials="S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  <a:srgbClr val="0000FF"/>
    <a:srgbClr val="97B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70" autoAdjust="0"/>
    <p:restoredTop sz="90888" autoAdjust="0"/>
  </p:normalViewPr>
  <p:slideViewPr>
    <p:cSldViewPr>
      <p:cViewPr varScale="1">
        <p:scale>
          <a:sx n="64" d="100"/>
          <a:sy n="64" d="100"/>
        </p:scale>
        <p:origin x="165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3156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7-03T07:53:05.958" idx="1">
    <p:pos x="5218" y="2261"/>
    <p:text>Que veux-tu dire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6CBB4EFD-4489-49F1-BD5B-8AC73FA9E8FF}" type="datetimeFigureOut">
              <a:rPr lang="fr-FR" smtClean="0"/>
              <a:t>06/07/2015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13" tIns="45706" rIns="91413" bIns="45706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4A9B5A35-9D3A-4C97-AE17-2E4CA6373F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2599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708920"/>
            <a:ext cx="7772400" cy="650503"/>
          </a:xfrm>
          <a:noFill/>
          <a:ln>
            <a:noFill/>
          </a:ln>
          <a:effectLst/>
        </p:spPr>
        <p:txBody>
          <a:bodyPr/>
          <a:lstStyle>
            <a:lvl1pPr>
              <a:defRPr>
                <a:solidFill>
                  <a:srgbClr val="666699"/>
                </a:solidFill>
                <a:latin typeface="Century Gothic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83569" y="3359423"/>
            <a:ext cx="7786304" cy="792088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Century Gothic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smtClean="0"/>
              <a:t>Modifiez le style des sous-titres du masque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6520259"/>
            <a:ext cx="9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25E7236-F439-4279-AC90-5833C112886E}" type="datetime1">
              <a:rPr lang="fr-FR" kern="0" smtClean="0"/>
              <a:t>06/07/2015</a:t>
            </a:fld>
            <a:endParaRPr lang="fr-FR" kern="0" dirty="0" smtClean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971600" y="6520259"/>
            <a:ext cx="5112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kern="0" smtClean="0"/>
              <a:t>Nom de la réunion</a:t>
            </a:r>
            <a:endParaRPr lang="fr-FR" kern="0" dirty="0" smtClean="0"/>
          </a:p>
        </p:txBody>
      </p:sp>
    </p:spTree>
    <p:extLst>
      <p:ext uri="{BB962C8B-B14F-4D97-AF65-F5344CB8AC3E}">
        <p14:creationId xmlns:p14="http://schemas.microsoft.com/office/powerpoint/2010/main" val="16091582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96753"/>
            <a:ext cx="8496944" cy="4752528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9" name="Titre 18"/>
          <p:cNvSpPr>
            <a:spLocks noGrp="1"/>
          </p:cNvSpPr>
          <p:nvPr>
            <p:ph type="title"/>
          </p:nvPr>
        </p:nvSpPr>
        <p:spPr>
          <a:xfrm>
            <a:off x="323528" y="548680"/>
            <a:ext cx="8488288" cy="648072"/>
          </a:xfrm>
          <a:noFill/>
          <a:effectLst/>
        </p:spPr>
        <p:txBody>
          <a:bodyPr/>
          <a:lstStyle>
            <a:lvl1pPr>
              <a:defRPr>
                <a:solidFill>
                  <a:srgbClr val="666699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6520259"/>
            <a:ext cx="9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B69B3B0-1BE8-4ACE-A4CB-A5F7FE8047FB}" type="datetime1">
              <a:rPr lang="fr-FR" kern="0" smtClean="0"/>
              <a:t>06/07/2015</a:t>
            </a:fld>
            <a:endParaRPr lang="fr-FR" kern="0" dirty="0" smtClean="0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971600" y="6520259"/>
            <a:ext cx="5112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kern="0" smtClean="0"/>
              <a:t>Nom de la réunion</a:t>
            </a:r>
            <a:endParaRPr lang="fr-FR" kern="0" dirty="0" smtClean="0"/>
          </a:p>
        </p:txBody>
      </p:sp>
    </p:spTree>
    <p:extLst>
      <p:ext uri="{BB962C8B-B14F-4D97-AF65-F5344CB8AC3E}">
        <p14:creationId xmlns:p14="http://schemas.microsoft.com/office/powerpoint/2010/main" val="379713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48000">
              <a:schemeClr val="bg1">
                <a:lumMod val="85000"/>
              </a:schemeClr>
            </a:gs>
            <a:gs pos="66000">
              <a:schemeClr val="bg1">
                <a:lumMod val="85000"/>
              </a:schemeClr>
            </a:gs>
            <a:gs pos="100000">
              <a:schemeClr val="bg1"/>
            </a:gs>
          </a:gsLst>
          <a:lin ang="14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 userDrawn="1">
            <p:ph type="title"/>
          </p:nvPr>
        </p:nvSpPr>
        <p:spPr>
          <a:xfrm>
            <a:off x="323528" y="547417"/>
            <a:ext cx="8488288" cy="648072"/>
          </a:xfrm>
          <a:prstGeom prst="rect">
            <a:avLst/>
          </a:prstGeom>
          <a:noFill/>
          <a:ln>
            <a:noFill/>
          </a:ln>
          <a:effectLst>
            <a:innerShdw blurRad="114300">
              <a:prstClr val="black"/>
            </a:inn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16" name="Forme libre 15"/>
          <p:cNvSpPr/>
          <p:nvPr userDrawn="1"/>
        </p:nvSpPr>
        <p:spPr>
          <a:xfrm>
            <a:off x="0" y="222191"/>
            <a:ext cx="9118363" cy="307648"/>
          </a:xfrm>
          <a:custGeom>
            <a:avLst/>
            <a:gdLst>
              <a:gd name="connsiteX0" fmla="*/ 0 w 9118363"/>
              <a:gd name="connsiteY0" fmla="*/ 307648 h 307648"/>
              <a:gd name="connsiteX1" fmla="*/ 4349809 w 9118363"/>
              <a:gd name="connsiteY1" fmla="*/ 111095 h 307648"/>
              <a:gd name="connsiteX2" fmla="*/ 9118363 w 9118363"/>
              <a:gd name="connsiteY2" fmla="*/ 0 h 3076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18363" h="307648">
                <a:moveTo>
                  <a:pt x="0" y="307648"/>
                </a:moveTo>
                <a:lnTo>
                  <a:pt x="4349809" y="111095"/>
                </a:lnTo>
                <a:cubicBezTo>
                  <a:pt x="5869536" y="59820"/>
                  <a:pt x="7493949" y="29910"/>
                  <a:pt x="9118363" y="0"/>
                </a:cubicBezTo>
              </a:path>
            </a:pathLst>
          </a:custGeom>
          <a:ln w="50800">
            <a:solidFill>
              <a:srgbClr val="97BF0D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 userDrawn="1"/>
        </p:nvSpPr>
        <p:spPr>
          <a:xfrm>
            <a:off x="0" y="6371293"/>
            <a:ext cx="9151939" cy="486707"/>
          </a:xfrm>
          <a:custGeom>
            <a:avLst/>
            <a:gdLst>
              <a:gd name="connsiteX0" fmla="*/ 0 w 9144000"/>
              <a:gd name="connsiteY0" fmla="*/ 0 h 216024"/>
              <a:gd name="connsiteX1" fmla="*/ 9144000 w 9144000"/>
              <a:gd name="connsiteY1" fmla="*/ 0 h 216024"/>
              <a:gd name="connsiteX2" fmla="*/ 9144000 w 9144000"/>
              <a:gd name="connsiteY2" fmla="*/ 216024 h 216024"/>
              <a:gd name="connsiteX3" fmla="*/ 0 w 9144000"/>
              <a:gd name="connsiteY3" fmla="*/ 216024 h 216024"/>
              <a:gd name="connsiteX4" fmla="*/ 0 w 9144000"/>
              <a:gd name="connsiteY4" fmla="*/ 0 h 216024"/>
              <a:gd name="connsiteX0" fmla="*/ 0 w 9147175"/>
              <a:gd name="connsiteY0" fmla="*/ 0 h 504949"/>
              <a:gd name="connsiteX1" fmla="*/ 9147175 w 9147175"/>
              <a:gd name="connsiteY1" fmla="*/ 288925 h 504949"/>
              <a:gd name="connsiteX2" fmla="*/ 9147175 w 9147175"/>
              <a:gd name="connsiteY2" fmla="*/ 504949 h 504949"/>
              <a:gd name="connsiteX3" fmla="*/ 3175 w 9147175"/>
              <a:gd name="connsiteY3" fmla="*/ 504949 h 504949"/>
              <a:gd name="connsiteX4" fmla="*/ 0 w 9147175"/>
              <a:gd name="connsiteY4" fmla="*/ 0 h 504949"/>
              <a:gd name="connsiteX0" fmla="*/ 0 w 9147175"/>
              <a:gd name="connsiteY0" fmla="*/ 0 h 504949"/>
              <a:gd name="connsiteX1" fmla="*/ 7661275 w 9147175"/>
              <a:gd name="connsiteY1" fmla="*/ 288925 h 504949"/>
              <a:gd name="connsiteX2" fmla="*/ 9147175 w 9147175"/>
              <a:gd name="connsiteY2" fmla="*/ 504949 h 504949"/>
              <a:gd name="connsiteX3" fmla="*/ 3175 w 9147175"/>
              <a:gd name="connsiteY3" fmla="*/ 504949 h 504949"/>
              <a:gd name="connsiteX4" fmla="*/ 0 w 9147175"/>
              <a:gd name="connsiteY4" fmla="*/ 0 h 504949"/>
              <a:gd name="connsiteX0" fmla="*/ 0 w 9147175"/>
              <a:gd name="connsiteY0" fmla="*/ 0 h 504949"/>
              <a:gd name="connsiteX1" fmla="*/ 7558882 w 9147175"/>
              <a:gd name="connsiteY1" fmla="*/ 150812 h 504949"/>
              <a:gd name="connsiteX2" fmla="*/ 9147175 w 9147175"/>
              <a:gd name="connsiteY2" fmla="*/ 504949 h 504949"/>
              <a:gd name="connsiteX3" fmla="*/ 3175 w 9147175"/>
              <a:gd name="connsiteY3" fmla="*/ 504949 h 504949"/>
              <a:gd name="connsiteX4" fmla="*/ 0 w 9147175"/>
              <a:gd name="connsiteY4" fmla="*/ 0 h 504949"/>
              <a:gd name="connsiteX0" fmla="*/ 0 w 9147175"/>
              <a:gd name="connsiteY0" fmla="*/ 0 h 504949"/>
              <a:gd name="connsiteX1" fmla="*/ 7644607 w 9147175"/>
              <a:gd name="connsiteY1" fmla="*/ 291306 h 504949"/>
              <a:gd name="connsiteX2" fmla="*/ 9147175 w 9147175"/>
              <a:gd name="connsiteY2" fmla="*/ 504949 h 504949"/>
              <a:gd name="connsiteX3" fmla="*/ 3175 w 9147175"/>
              <a:gd name="connsiteY3" fmla="*/ 504949 h 504949"/>
              <a:gd name="connsiteX4" fmla="*/ 0 w 9147175"/>
              <a:gd name="connsiteY4" fmla="*/ 0 h 504949"/>
              <a:gd name="connsiteX0" fmla="*/ 0 w 7644607"/>
              <a:gd name="connsiteY0" fmla="*/ 0 h 504949"/>
              <a:gd name="connsiteX1" fmla="*/ 7644607 w 7644607"/>
              <a:gd name="connsiteY1" fmla="*/ 291306 h 504949"/>
              <a:gd name="connsiteX2" fmla="*/ 7642225 w 7644607"/>
              <a:gd name="connsiteY2" fmla="*/ 502568 h 504949"/>
              <a:gd name="connsiteX3" fmla="*/ 3175 w 7644607"/>
              <a:gd name="connsiteY3" fmla="*/ 504949 h 504949"/>
              <a:gd name="connsiteX4" fmla="*/ 0 w 7644607"/>
              <a:gd name="connsiteY4" fmla="*/ 0 h 504949"/>
              <a:gd name="connsiteX0" fmla="*/ 0 w 7644607"/>
              <a:gd name="connsiteY0" fmla="*/ 0 h 504949"/>
              <a:gd name="connsiteX1" fmla="*/ 7644607 w 7644607"/>
              <a:gd name="connsiteY1" fmla="*/ 291306 h 504949"/>
              <a:gd name="connsiteX2" fmla="*/ 7642225 w 7644607"/>
              <a:gd name="connsiteY2" fmla="*/ 502568 h 504949"/>
              <a:gd name="connsiteX3" fmla="*/ 3175 w 7644607"/>
              <a:gd name="connsiteY3" fmla="*/ 504949 h 504949"/>
              <a:gd name="connsiteX4" fmla="*/ 0 w 7644607"/>
              <a:gd name="connsiteY4" fmla="*/ 0 h 504949"/>
              <a:gd name="connsiteX0" fmla="*/ 0 w 7644607"/>
              <a:gd name="connsiteY0" fmla="*/ 0 h 504949"/>
              <a:gd name="connsiteX1" fmla="*/ 7644607 w 7644607"/>
              <a:gd name="connsiteY1" fmla="*/ 291306 h 504949"/>
              <a:gd name="connsiteX2" fmla="*/ 7642225 w 7644607"/>
              <a:gd name="connsiteY2" fmla="*/ 502568 h 504949"/>
              <a:gd name="connsiteX3" fmla="*/ 3175 w 7644607"/>
              <a:gd name="connsiteY3" fmla="*/ 504949 h 504949"/>
              <a:gd name="connsiteX4" fmla="*/ 0 w 7644607"/>
              <a:gd name="connsiteY4" fmla="*/ 0 h 504949"/>
              <a:gd name="connsiteX0" fmla="*/ 0 w 7644607"/>
              <a:gd name="connsiteY0" fmla="*/ 0 h 504949"/>
              <a:gd name="connsiteX1" fmla="*/ 7644607 w 7644607"/>
              <a:gd name="connsiteY1" fmla="*/ 291306 h 504949"/>
              <a:gd name="connsiteX2" fmla="*/ 7642225 w 7644607"/>
              <a:gd name="connsiteY2" fmla="*/ 502568 h 504949"/>
              <a:gd name="connsiteX3" fmla="*/ 3175 w 7644607"/>
              <a:gd name="connsiteY3" fmla="*/ 504949 h 504949"/>
              <a:gd name="connsiteX4" fmla="*/ 0 w 7644607"/>
              <a:gd name="connsiteY4" fmla="*/ 0 h 504949"/>
              <a:gd name="connsiteX0" fmla="*/ 0 w 7644607"/>
              <a:gd name="connsiteY0" fmla="*/ 0 h 386233"/>
              <a:gd name="connsiteX1" fmla="*/ 7644607 w 7644607"/>
              <a:gd name="connsiteY1" fmla="*/ 172590 h 386233"/>
              <a:gd name="connsiteX2" fmla="*/ 7642225 w 7644607"/>
              <a:gd name="connsiteY2" fmla="*/ 383852 h 386233"/>
              <a:gd name="connsiteX3" fmla="*/ 3175 w 7644607"/>
              <a:gd name="connsiteY3" fmla="*/ 386233 h 386233"/>
              <a:gd name="connsiteX4" fmla="*/ 0 w 7644607"/>
              <a:gd name="connsiteY4" fmla="*/ 0 h 386233"/>
              <a:gd name="connsiteX0" fmla="*/ 0 w 7644607"/>
              <a:gd name="connsiteY0" fmla="*/ 0 h 386233"/>
              <a:gd name="connsiteX1" fmla="*/ 7644607 w 7644607"/>
              <a:gd name="connsiteY1" fmla="*/ 172590 h 386233"/>
              <a:gd name="connsiteX2" fmla="*/ 7642225 w 7644607"/>
              <a:gd name="connsiteY2" fmla="*/ 383852 h 386233"/>
              <a:gd name="connsiteX3" fmla="*/ 3175 w 7644607"/>
              <a:gd name="connsiteY3" fmla="*/ 386233 h 386233"/>
              <a:gd name="connsiteX4" fmla="*/ 0 w 7644607"/>
              <a:gd name="connsiteY4" fmla="*/ 0 h 386233"/>
              <a:gd name="connsiteX0" fmla="*/ 0 w 7644607"/>
              <a:gd name="connsiteY0" fmla="*/ 0 h 347419"/>
              <a:gd name="connsiteX1" fmla="*/ 7644607 w 7644607"/>
              <a:gd name="connsiteY1" fmla="*/ 133776 h 347419"/>
              <a:gd name="connsiteX2" fmla="*/ 7642225 w 7644607"/>
              <a:gd name="connsiteY2" fmla="*/ 345038 h 347419"/>
              <a:gd name="connsiteX3" fmla="*/ 3175 w 7644607"/>
              <a:gd name="connsiteY3" fmla="*/ 347419 h 347419"/>
              <a:gd name="connsiteX4" fmla="*/ 0 w 7644607"/>
              <a:gd name="connsiteY4" fmla="*/ 0 h 347419"/>
              <a:gd name="connsiteX0" fmla="*/ 0 w 7644607"/>
              <a:gd name="connsiteY0" fmla="*/ 0 h 347419"/>
              <a:gd name="connsiteX1" fmla="*/ 7644607 w 7644607"/>
              <a:gd name="connsiteY1" fmla="*/ 133776 h 347419"/>
              <a:gd name="connsiteX2" fmla="*/ 7642225 w 7644607"/>
              <a:gd name="connsiteY2" fmla="*/ 345038 h 347419"/>
              <a:gd name="connsiteX3" fmla="*/ 3175 w 7644607"/>
              <a:gd name="connsiteY3" fmla="*/ 347419 h 347419"/>
              <a:gd name="connsiteX4" fmla="*/ 0 w 7644607"/>
              <a:gd name="connsiteY4" fmla="*/ 0 h 3474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44607" h="347419">
                <a:moveTo>
                  <a:pt x="0" y="0"/>
                </a:moveTo>
                <a:cubicBezTo>
                  <a:pt x="2647898" y="110763"/>
                  <a:pt x="5213312" y="131577"/>
                  <a:pt x="7644607" y="133776"/>
                </a:cubicBezTo>
                <a:lnTo>
                  <a:pt x="7642225" y="345038"/>
                </a:lnTo>
                <a:lnTo>
                  <a:pt x="3175" y="347419"/>
                </a:lnTo>
                <a:cubicBezTo>
                  <a:pt x="2117" y="179103"/>
                  <a:pt x="1058" y="168316"/>
                  <a:pt x="0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 userDrawn="1">
            <p:ph type="body" idx="1"/>
          </p:nvPr>
        </p:nvSpPr>
        <p:spPr>
          <a:xfrm>
            <a:off x="323528" y="1196753"/>
            <a:ext cx="8496944" cy="4752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8" name="Forme libre 17"/>
          <p:cNvSpPr/>
          <p:nvPr userDrawn="1"/>
        </p:nvSpPr>
        <p:spPr>
          <a:xfrm>
            <a:off x="8634413" y="0"/>
            <a:ext cx="514350" cy="407194"/>
          </a:xfrm>
          <a:custGeom>
            <a:avLst/>
            <a:gdLst>
              <a:gd name="connsiteX0" fmla="*/ 509587 w 509587"/>
              <a:gd name="connsiteY0" fmla="*/ 0 h 407194"/>
              <a:gd name="connsiteX1" fmla="*/ 509587 w 509587"/>
              <a:gd name="connsiteY1" fmla="*/ 407194 h 407194"/>
              <a:gd name="connsiteX2" fmla="*/ 0 w 509587"/>
              <a:gd name="connsiteY2" fmla="*/ 0 h 407194"/>
              <a:gd name="connsiteX3" fmla="*/ 509587 w 509587"/>
              <a:gd name="connsiteY3" fmla="*/ 0 h 407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9587" h="407194">
                <a:moveTo>
                  <a:pt x="509587" y="0"/>
                </a:moveTo>
                <a:lnTo>
                  <a:pt x="509587" y="407194"/>
                </a:lnTo>
                <a:lnTo>
                  <a:pt x="0" y="0"/>
                </a:lnTo>
                <a:lnTo>
                  <a:pt x="509587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orme libre 19"/>
          <p:cNvSpPr/>
          <p:nvPr userDrawn="1"/>
        </p:nvSpPr>
        <p:spPr>
          <a:xfrm>
            <a:off x="8474869" y="0"/>
            <a:ext cx="673894" cy="407194"/>
          </a:xfrm>
          <a:custGeom>
            <a:avLst/>
            <a:gdLst>
              <a:gd name="connsiteX0" fmla="*/ 159544 w 673894"/>
              <a:gd name="connsiteY0" fmla="*/ 0 h 407194"/>
              <a:gd name="connsiteX1" fmla="*/ 673894 w 673894"/>
              <a:gd name="connsiteY1" fmla="*/ 407194 h 407194"/>
              <a:gd name="connsiteX2" fmla="*/ 0 w 673894"/>
              <a:gd name="connsiteY2" fmla="*/ 266700 h 407194"/>
              <a:gd name="connsiteX3" fmla="*/ 159544 w 673894"/>
              <a:gd name="connsiteY3" fmla="*/ 0 h 407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3894" h="407194">
                <a:moveTo>
                  <a:pt x="159544" y="0"/>
                </a:moveTo>
                <a:lnTo>
                  <a:pt x="673894" y="407194"/>
                </a:lnTo>
                <a:lnTo>
                  <a:pt x="0" y="266700"/>
                </a:lnTo>
                <a:lnTo>
                  <a:pt x="159544" y="0"/>
                </a:lnTo>
                <a:close/>
              </a:path>
            </a:pathLst>
          </a:custGeom>
          <a:solidFill>
            <a:srgbClr val="666699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0" name="Connecteur droit 39"/>
          <p:cNvCxnSpPr/>
          <p:nvPr userDrawn="1"/>
        </p:nvCxnSpPr>
        <p:spPr>
          <a:xfrm>
            <a:off x="971600" y="6381328"/>
            <a:ext cx="0" cy="41016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0" y="6520259"/>
            <a:ext cx="9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12DF380-1520-4D37-884B-8B421F81CB7C}" type="datetime1">
              <a:rPr lang="fr-FR" kern="0" smtClean="0"/>
              <a:t>06/07/2015</a:t>
            </a:fld>
            <a:endParaRPr lang="fr-FR" kern="0" dirty="0" smtClean="0"/>
          </a:p>
        </p:txBody>
      </p:sp>
      <p:sp>
        <p:nvSpPr>
          <p:cNvPr id="47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971600" y="6520259"/>
            <a:ext cx="51125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kern="0" smtClean="0"/>
              <a:t>Nom de la réunion</a:t>
            </a:r>
            <a:endParaRPr lang="fr-FR" kern="0" dirty="0" smtClean="0"/>
          </a:p>
        </p:txBody>
      </p:sp>
      <p:pic>
        <p:nvPicPr>
          <p:cNvPr id="1026" name="Picture 2" descr="F:\logo-groupe-blanc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949" y="6582244"/>
            <a:ext cx="1533653" cy="230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llipse 3"/>
          <p:cNvSpPr/>
          <p:nvPr userDrawn="1"/>
        </p:nvSpPr>
        <p:spPr>
          <a:xfrm rot="18908549">
            <a:off x="6786776" y="6491405"/>
            <a:ext cx="432048" cy="432048"/>
          </a:xfrm>
          <a:custGeom>
            <a:avLst/>
            <a:gdLst>
              <a:gd name="connsiteX0" fmla="*/ 0 w 432048"/>
              <a:gd name="connsiteY0" fmla="*/ 216024 h 432048"/>
              <a:gd name="connsiteX1" fmla="*/ 216024 w 432048"/>
              <a:gd name="connsiteY1" fmla="*/ 0 h 432048"/>
              <a:gd name="connsiteX2" fmla="*/ 432048 w 432048"/>
              <a:gd name="connsiteY2" fmla="*/ 216024 h 432048"/>
              <a:gd name="connsiteX3" fmla="*/ 216024 w 432048"/>
              <a:gd name="connsiteY3" fmla="*/ 432048 h 432048"/>
              <a:gd name="connsiteX4" fmla="*/ 0 w 432048"/>
              <a:gd name="connsiteY4" fmla="*/ 216024 h 432048"/>
              <a:gd name="connsiteX0" fmla="*/ 0 w 432048"/>
              <a:gd name="connsiteY0" fmla="*/ 216024 h 432048"/>
              <a:gd name="connsiteX1" fmla="*/ 216024 w 432048"/>
              <a:gd name="connsiteY1" fmla="*/ 0 h 432048"/>
              <a:gd name="connsiteX2" fmla="*/ 432048 w 432048"/>
              <a:gd name="connsiteY2" fmla="*/ 216024 h 432048"/>
              <a:gd name="connsiteX3" fmla="*/ 216024 w 432048"/>
              <a:gd name="connsiteY3" fmla="*/ 432048 h 432048"/>
              <a:gd name="connsiteX4" fmla="*/ 0 w 432048"/>
              <a:gd name="connsiteY4" fmla="*/ 216024 h 43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2048" h="432048">
                <a:moveTo>
                  <a:pt x="0" y="216024"/>
                </a:moveTo>
                <a:cubicBezTo>
                  <a:pt x="0" y="96717"/>
                  <a:pt x="96717" y="0"/>
                  <a:pt x="216024" y="0"/>
                </a:cubicBezTo>
                <a:cubicBezTo>
                  <a:pt x="335331" y="0"/>
                  <a:pt x="432048" y="96717"/>
                  <a:pt x="432048" y="216024"/>
                </a:cubicBezTo>
                <a:cubicBezTo>
                  <a:pt x="432048" y="335331"/>
                  <a:pt x="335331" y="432048"/>
                  <a:pt x="216024" y="432048"/>
                </a:cubicBezTo>
                <a:lnTo>
                  <a:pt x="0" y="216024"/>
                </a:lnTo>
                <a:close/>
              </a:path>
            </a:pathLst>
          </a:custGeom>
          <a:solidFill>
            <a:srgbClr val="97BF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732240" y="6520259"/>
            <a:ext cx="432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6B7ED3-0F0E-4479-BF52-DD7A6ADA2503}" type="slidenum">
              <a:rPr lang="fr-FR" kern="0" smtClean="0"/>
              <a:pPr/>
              <a:t>‹N°›</a:t>
            </a:fld>
            <a:endParaRPr lang="fr-FR" kern="0" dirty="0" smtClean="0"/>
          </a:p>
        </p:txBody>
      </p:sp>
      <p:pic>
        <p:nvPicPr>
          <p:cNvPr id="6" name="Picture 2" descr="K:\Secteurs\COM\PHOTOTHEQUE et LOGOS\logos\LOGOS GROUPE 2013\LOGOS SIGNATURE GROUPE\logo-utac-otc-groupe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0625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765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rgbClr val="666699"/>
          </a:solidFill>
          <a:latin typeface="Century Gothic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50000"/>
              <a:lumOff val="50000"/>
            </a:schemeClr>
          </a:solidFill>
          <a:latin typeface="Century Gothic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50000"/>
              <a:lumOff val="50000"/>
            </a:schemeClr>
          </a:solidFill>
          <a:latin typeface="Century Gothic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Century Gothic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50000"/>
              <a:lumOff val="50000"/>
            </a:schemeClr>
          </a:solidFill>
          <a:latin typeface="Century Gothic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50000"/>
              <a:lumOff val="50000"/>
            </a:schemeClr>
          </a:solidFill>
          <a:latin typeface="Century Gothic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B69B3B0-1BE8-4ACE-A4CB-A5F7FE8047FB}" type="datetime1">
              <a:rPr lang="fr-FR" kern="0" smtClean="0">
                <a:solidFill>
                  <a:prstClr val="white"/>
                </a:solidFill>
              </a:rPr>
              <a:pPr/>
              <a:t>06/07/2015</a:t>
            </a:fld>
            <a:endParaRPr lang="fr-FR" kern="0" dirty="0" smtClean="0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kern="0" dirty="0"/>
              <a:t>Comité technique</a:t>
            </a:r>
          </a:p>
        </p:txBody>
      </p:sp>
      <p:sp>
        <p:nvSpPr>
          <p:cNvPr id="6" name="Titre 2"/>
          <p:cNvSpPr>
            <a:spLocks noGrp="1"/>
          </p:cNvSpPr>
          <p:nvPr>
            <p:ph type="title"/>
          </p:nvPr>
        </p:nvSpPr>
        <p:spPr>
          <a:xfrm>
            <a:off x="251520" y="692696"/>
            <a:ext cx="8488288" cy="936104"/>
          </a:xfrm>
        </p:spPr>
        <p:txBody>
          <a:bodyPr/>
          <a:lstStyle/>
          <a:p>
            <a:pPr algn="ctr"/>
            <a:r>
              <a:rPr lang="en-US" sz="2400" b="1" dirty="0" smtClean="0"/>
              <a:t>STUDY 2015 ON </a:t>
            </a:r>
            <a:r>
              <a:rPr lang="en-US" sz="2400" b="1" dirty="0"/>
              <a:t>VEHICLE EMISSIONS 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1600" b="1" i="1" dirty="0" smtClean="0"/>
              <a:t>IN </a:t>
            </a:r>
            <a:r>
              <a:rPr lang="en-US" sz="1600" b="1" i="1" dirty="0"/>
              <a:t>PERIODIC TECHNICAL INSPECTIONS</a:t>
            </a: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sz="1600" b="1" dirty="0" smtClean="0"/>
              <a:t>(</a:t>
            </a:r>
            <a:r>
              <a:rPr lang="en-US" sz="1600" b="1" i="1" dirty="0" smtClean="0"/>
              <a:t>LIGHT VEHICLES - </a:t>
            </a:r>
            <a:r>
              <a:rPr lang="en-US" sz="1600" b="1" i="1" dirty="0"/>
              <a:t>HEAVY </a:t>
            </a:r>
            <a:r>
              <a:rPr lang="en-US" sz="1600" b="1" i="1" dirty="0" smtClean="0"/>
              <a:t>VEHICLES)</a:t>
            </a:r>
            <a:br>
              <a:rPr lang="en-US" sz="1600" b="1" i="1" dirty="0" smtClean="0"/>
            </a:br>
            <a:endParaRPr lang="fr-FR" sz="2400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916831"/>
            <a:ext cx="8496944" cy="35283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i="1" u="sng" dirty="0" smtClean="0">
                <a:solidFill>
                  <a:schemeClr val="bg2">
                    <a:lumMod val="50000"/>
                  </a:schemeClr>
                </a:solidFill>
                <a:latin typeface="Arial Black" panose="020B0A04020102020204" pitchFamily="34" charset="0"/>
              </a:rPr>
              <a:t>SCHEDULING</a:t>
            </a:r>
          </a:p>
          <a:p>
            <a:pPr marL="0" indent="0">
              <a:buNone/>
            </a:pPr>
            <a:endParaRPr lang="en-US" sz="2000" i="1" dirty="0" smtClean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Shipment 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of equipment to UTAC : until </a:t>
            </a:r>
            <a:r>
              <a:rPr lang="en-US" sz="2000" i="1" dirty="0" err="1">
                <a:solidFill>
                  <a:schemeClr val="bg2">
                    <a:lumMod val="50000"/>
                  </a:schemeClr>
                </a:solidFill>
                <a:latin typeface="+mj-lt"/>
              </a:rPr>
              <a:t>july</a:t>
            </a:r>
            <a:r>
              <a:rPr lang="en-US" sz="2000" i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 the </a:t>
            </a:r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31</a:t>
            </a:r>
            <a:r>
              <a:rPr lang="en-US" sz="2000" i="1" baseline="30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th</a:t>
            </a:r>
          </a:p>
          <a:p>
            <a:endParaRPr lang="en-US" sz="2000" i="1" dirty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Warm-up meeting in UTAC with manufacturer : August 27</a:t>
            </a:r>
            <a:r>
              <a:rPr lang="en-US" sz="2000" i="1" baseline="30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th</a:t>
            </a:r>
            <a:endParaRPr lang="en-US" sz="2000" i="1" dirty="0" smtClean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endParaRPr lang="en-US" sz="2000" i="1" dirty="0" smtClean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Launch of the test period : </a:t>
            </a:r>
            <a:r>
              <a:rPr lang="en-US" sz="2000" i="1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september</a:t>
            </a:r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the 3</a:t>
            </a:r>
            <a:r>
              <a:rPr lang="en-US" sz="2000" i="1" baseline="30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rd</a:t>
            </a:r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  </a:t>
            </a:r>
          </a:p>
          <a:p>
            <a:endParaRPr lang="en-US" sz="2000" i="1" dirty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r>
              <a:rPr lang="en-US" sz="20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Analysis of results and return : end of 2015</a:t>
            </a:r>
            <a:endParaRPr lang="en-US" sz="2000" i="1" dirty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endParaRPr lang="en-US" sz="2000" i="1" dirty="0" smtClean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sz="2000" i="1" dirty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sz="2000" i="1" dirty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sz="2000" i="1" dirty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sz="2000" i="1" dirty="0" smtClean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en-US" sz="2000" i="1" dirty="0">
              <a:solidFill>
                <a:schemeClr val="bg2">
                  <a:lumMod val="50000"/>
                </a:schemeClr>
              </a:solidFill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08367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B69B3B0-1BE8-4ACE-A4CB-A5F7FE8047FB}" type="datetime1">
              <a:rPr lang="fr-FR" kern="0" smtClean="0">
                <a:solidFill>
                  <a:prstClr val="white"/>
                </a:solidFill>
              </a:rPr>
              <a:pPr/>
              <a:t>06/07/2015</a:t>
            </a:fld>
            <a:endParaRPr lang="fr-FR" kern="0" dirty="0" smtClean="0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kern="0" dirty="0"/>
              <a:t>Comité technique</a:t>
            </a:r>
          </a:p>
        </p:txBody>
      </p:sp>
      <p:sp>
        <p:nvSpPr>
          <p:cNvPr id="6" name="Titre 2"/>
          <p:cNvSpPr>
            <a:spLocks noGrp="1"/>
          </p:cNvSpPr>
          <p:nvPr>
            <p:ph type="title"/>
          </p:nvPr>
        </p:nvSpPr>
        <p:spPr>
          <a:xfrm>
            <a:off x="251520" y="620688"/>
            <a:ext cx="8488288" cy="288032"/>
          </a:xfrm>
        </p:spPr>
        <p:txBody>
          <a:bodyPr/>
          <a:lstStyle/>
          <a:p>
            <a:pPr algn="ctr"/>
            <a:r>
              <a:rPr lang="en-US" sz="2400" b="1" dirty="0" smtClean="0"/>
              <a:t>STUDY 2015 ON </a:t>
            </a:r>
            <a:r>
              <a:rPr lang="en-US" sz="2400" b="1" dirty="0"/>
              <a:t>VEHICLE EMISSIONS </a:t>
            </a:r>
            <a:endParaRPr lang="fr-FR" sz="2400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40324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u="sng" dirty="0" smtClean="0">
                <a:solidFill>
                  <a:srgbClr val="666699"/>
                </a:solidFill>
              </a:rPr>
              <a:t>HISTORICAL</a:t>
            </a:r>
          </a:p>
          <a:p>
            <a:pPr marL="0" indent="0">
              <a:buNone/>
            </a:pPr>
            <a:endParaRPr lang="fr-FR" sz="2000" b="1" u="sng" dirty="0" smtClean="0"/>
          </a:p>
          <a:p>
            <a:r>
              <a:rPr lang="en-US" sz="1800" i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2012 </a:t>
            </a:r>
            <a:r>
              <a:rPr lang="en-US" sz="1800" i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and </a:t>
            </a:r>
            <a:r>
              <a:rPr lang="en-US" sz="1800" i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2013 : priority </a:t>
            </a:r>
            <a:r>
              <a:rPr lang="en-US" sz="1800" i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action program of study on road vehicles in service and national implementation measures directly or indirectly related to the improvement of environmental </a:t>
            </a:r>
            <a:r>
              <a:rPr lang="en-US" sz="1800" i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protection, led by UTAC_OTC</a:t>
            </a:r>
          </a:p>
          <a:p>
            <a:endParaRPr lang="en-US" sz="1800" i="1" dirty="0" smtClean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r>
              <a:rPr lang="en-US" sz="1800" i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Analysis of </a:t>
            </a:r>
            <a:r>
              <a:rPr lang="en-US" sz="1800" i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technical controls </a:t>
            </a:r>
            <a:r>
              <a:rPr lang="en-US" sz="1800" i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available</a:t>
            </a:r>
            <a:endParaRPr lang="en-US" sz="1800" i="1" dirty="0" smtClean="0">
              <a:solidFill>
                <a:srgbClr val="FF0000"/>
              </a:solidFill>
              <a:latin typeface="+mn-lt"/>
            </a:endParaRPr>
          </a:p>
          <a:p>
            <a:endParaRPr lang="en-US" sz="1800" i="1" dirty="0" smtClean="0">
              <a:solidFill>
                <a:schemeClr val="bg2">
                  <a:lumMod val="50000"/>
                </a:schemeClr>
              </a:solidFill>
              <a:latin typeface="+mn-lt"/>
            </a:endParaRPr>
          </a:p>
          <a:p>
            <a:r>
              <a:rPr lang="en-US" sz="1800" i="1" dirty="0">
                <a:solidFill>
                  <a:schemeClr val="bg2">
                    <a:lumMod val="50000"/>
                  </a:schemeClr>
                </a:solidFill>
                <a:latin typeface="+mn-lt"/>
              </a:rPr>
              <a:t>New test equipment are still in </a:t>
            </a:r>
            <a:r>
              <a:rPr lang="en-US" sz="1800" i="1" dirty="0" smtClean="0">
                <a:solidFill>
                  <a:schemeClr val="bg2">
                    <a:lumMod val="50000"/>
                  </a:schemeClr>
                </a:solidFill>
                <a:latin typeface="+mn-lt"/>
              </a:rPr>
              <a:t>development or </a:t>
            </a:r>
            <a:r>
              <a:rPr lang="en-US" sz="18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discussed</a:t>
            </a:r>
            <a:endParaRPr lang="fr-FR" sz="2000" i="1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52969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B69B3B0-1BE8-4ACE-A4CB-A5F7FE8047FB}" type="datetime1">
              <a:rPr lang="fr-FR" kern="0" smtClean="0">
                <a:solidFill>
                  <a:prstClr val="white"/>
                </a:solidFill>
              </a:rPr>
              <a:pPr/>
              <a:t>06/07/2015</a:t>
            </a:fld>
            <a:endParaRPr lang="fr-FR" kern="0" dirty="0" smtClean="0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kern="0" dirty="0"/>
              <a:t>Comité technique</a:t>
            </a:r>
          </a:p>
        </p:txBody>
      </p:sp>
      <p:sp>
        <p:nvSpPr>
          <p:cNvPr id="6" name="Titre 2"/>
          <p:cNvSpPr>
            <a:spLocks noGrp="1"/>
          </p:cNvSpPr>
          <p:nvPr>
            <p:ph type="title"/>
          </p:nvPr>
        </p:nvSpPr>
        <p:spPr>
          <a:xfrm>
            <a:off x="251520" y="548680"/>
            <a:ext cx="8488288" cy="432048"/>
          </a:xfrm>
        </p:spPr>
        <p:txBody>
          <a:bodyPr/>
          <a:lstStyle/>
          <a:p>
            <a:pPr algn="ctr"/>
            <a:r>
              <a:rPr lang="en-US" sz="2400" b="1" dirty="0" smtClean="0"/>
              <a:t>STUDY 2015 ON </a:t>
            </a:r>
            <a:r>
              <a:rPr lang="en-US" sz="2400" b="1" dirty="0"/>
              <a:t>VEHICLE EMISSIONS </a:t>
            </a:r>
            <a:endParaRPr lang="fr-FR" sz="2400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u="sng" dirty="0" smtClean="0">
                <a:solidFill>
                  <a:srgbClr val="666699"/>
                </a:solidFill>
              </a:rPr>
              <a:t>NOWADAYS</a:t>
            </a:r>
          </a:p>
          <a:p>
            <a:pPr marL="0" indent="0">
              <a:buNone/>
            </a:pPr>
            <a:endParaRPr lang="fr-FR" sz="1400" b="1" u="sng" dirty="0" smtClean="0">
              <a:solidFill>
                <a:srgbClr val="666699"/>
              </a:solidFill>
              <a:latin typeface="+mj-lt"/>
            </a:endParaRPr>
          </a:p>
          <a:p>
            <a:pPr marL="0" indent="0">
              <a:buNone/>
            </a:pPr>
            <a:r>
              <a:rPr lang="fr-FR" sz="1400" i="1" u="sng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OPACIMETER </a:t>
            </a:r>
          </a:p>
          <a:p>
            <a:pPr marL="0" indent="0">
              <a:buNone/>
            </a:pPr>
            <a:endParaRPr lang="fr-FR" sz="1400" i="1" dirty="0" smtClean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marL="685800" lvl="1"/>
            <a:r>
              <a:rPr lang="en-US" sz="1400" i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Evolution in order to pass under the threshold of </a:t>
            </a: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0,5m-1</a:t>
            </a:r>
          </a:p>
          <a:p>
            <a:pPr marL="685800" lvl="1"/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Taken </a:t>
            </a:r>
            <a:r>
              <a:rPr lang="en-US" sz="1400" i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into account and uses </a:t>
            </a: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of the </a:t>
            </a:r>
            <a:r>
              <a:rPr lang="en-US" sz="1400" i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value of UNECE </a:t>
            </a: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R24 (severe)</a:t>
            </a:r>
          </a:p>
          <a:p>
            <a:pPr marL="685800" lvl="1"/>
            <a:r>
              <a:rPr lang="en-US" sz="1400" i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Test procedure </a:t>
            </a: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updated </a:t>
            </a: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  <a:sym typeface="Wingdings" panose="05000000000000000000" pitchFamily="2" charset="2"/>
              </a:rPr>
              <a:t> removal of particle filter</a:t>
            </a: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detection</a:t>
            </a:r>
          </a:p>
          <a:p>
            <a:pPr marL="685800" lvl="1"/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Other axis : </a:t>
            </a:r>
          </a:p>
          <a:p>
            <a:pPr marL="685800" lvl="1"/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By LASER </a:t>
            </a:r>
            <a:r>
              <a:rPr lang="en-US" sz="1400" i="1" dirty="0">
                <a:solidFill>
                  <a:schemeClr val="bg2">
                    <a:lumMod val="50000"/>
                  </a:schemeClr>
                </a:solidFill>
                <a:latin typeface="+mj-lt"/>
                <a:sym typeface="Wingdings" panose="05000000000000000000" pitchFamily="2" charset="2"/>
              </a:rPr>
              <a:t> mass equivalent of particle </a:t>
            </a: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  <a:sym typeface="Wingdings" panose="05000000000000000000" pitchFamily="2" charset="2"/>
              </a:rPr>
              <a:t>, for a lower threshold</a:t>
            </a:r>
          </a:p>
          <a:p>
            <a:pPr marL="685800" lvl="1"/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By NOx concentration </a:t>
            </a: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  <a:sym typeface="Wingdings" panose="05000000000000000000" pitchFamily="2" charset="2"/>
              </a:rPr>
              <a:t> using engine idle, for EGR operating fault</a:t>
            </a:r>
          </a:p>
          <a:p>
            <a:pPr marL="685800" lvl="1"/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  <a:sym typeface="Wingdings" panose="05000000000000000000" pitchFamily="2" charset="2"/>
              </a:rPr>
              <a:t>By OBD scanning  as a complementary solution (for EURO 6)</a:t>
            </a:r>
          </a:p>
          <a:p>
            <a:pPr marL="400050" lvl="1" indent="0">
              <a:buNone/>
            </a:pP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fr-FR" sz="1400" i="1" u="sng" dirty="0" err="1">
                <a:solidFill>
                  <a:schemeClr val="bg2">
                    <a:lumMod val="50000"/>
                  </a:schemeClr>
                </a:solidFill>
                <a:latin typeface="+mj-lt"/>
              </a:rPr>
              <a:t>P</a:t>
            </a:r>
            <a:r>
              <a:rPr lang="fr-FR" sz="1400" i="1" u="sng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roposal</a:t>
            </a:r>
            <a:r>
              <a:rPr lang="fr-FR" sz="1400" i="1" u="sng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for </a:t>
            </a:r>
            <a:r>
              <a:rPr lang="fr-FR" sz="1400" i="1" u="sng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opacimeter</a:t>
            </a:r>
            <a:r>
              <a:rPr lang="fr-FR" sz="1400" i="1" u="sng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  <a:r>
              <a:rPr lang="fr-FR" sz="1400" i="1" u="sng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focused</a:t>
            </a:r>
            <a:r>
              <a:rPr lang="fr-FR" sz="1400" i="1" u="sng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on </a:t>
            </a:r>
            <a:r>
              <a:rPr lang="fr-FR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:</a:t>
            </a:r>
          </a:p>
          <a:p>
            <a:pPr marL="0" indent="0">
              <a:buNone/>
            </a:pPr>
            <a:endParaRPr lang="fr-FR" sz="1400" i="1" dirty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lvl="1" indent="-342900">
              <a:buFont typeface="+mj-lt"/>
              <a:buAutoNum type="arabicPeriod"/>
            </a:pP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detecting particles, </a:t>
            </a:r>
          </a:p>
          <a:p>
            <a:pPr lvl="1" indent="-342900">
              <a:buFont typeface="+mj-lt"/>
              <a:buAutoNum type="arabicPeriod"/>
            </a:pP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the status of the EGR valve by measuring </a:t>
            </a:r>
            <a:r>
              <a:rPr lang="en-US" sz="1400" i="1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Nox</a:t>
            </a:r>
            <a:endParaRPr lang="fr-FR" sz="1400" i="1" dirty="0" smtClean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3369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B69B3B0-1BE8-4ACE-A4CB-A5F7FE8047FB}" type="datetime1">
              <a:rPr lang="fr-FR" kern="0" smtClean="0">
                <a:solidFill>
                  <a:prstClr val="white"/>
                </a:solidFill>
              </a:rPr>
              <a:pPr/>
              <a:t>06/07/2015</a:t>
            </a:fld>
            <a:endParaRPr lang="fr-FR" kern="0" dirty="0" smtClean="0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kern="0" dirty="0"/>
              <a:t>Comité technique</a:t>
            </a:r>
          </a:p>
        </p:txBody>
      </p:sp>
      <p:sp>
        <p:nvSpPr>
          <p:cNvPr id="6" name="Titre 2"/>
          <p:cNvSpPr>
            <a:spLocks noGrp="1"/>
          </p:cNvSpPr>
          <p:nvPr>
            <p:ph type="title"/>
          </p:nvPr>
        </p:nvSpPr>
        <p:spPr>
          <a:xfrm>
            <a:off x="251520" y="548680"/>
            <a:ext cx="8488288" cy="432048"/>
          </a:xfrm>
        </p:spPr>
        <p:txBody>
          <a:bodyPr/>
          <a:lstStyle/>
          <a:p>
            <a:pPr algn="ctr"/>
            <a:r>
              <a:rPr lang="en-US" sz="2400" b="1" dirty="0" smtClean="0"/>
              <a:t>STUDY 2015 ON </a:t>
            </a:r>
            <a:r>
              <a:rPr lang="en-US" sz="2400" b="1" dirty="0"/>
              <a:t>VEHICLE EMISSIONS </a:t>
            </a:r>
            <a:endParaRPr lang="fr-FR" sz="2400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980728"/>
            <a:ext cx="8496944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000" b="1" u="sng" dirty="0" smtClean="0">
                <a:solidFill>
                  <a:srgbClr val="666699"/>
                </a:solidFill>
                <a:latin typeface="+mj-lt"/>
              </a:rPr>
              <a:t>AIM</a:t>
            </a:r>
          </a:p>
          <a:p>
            <a:pPr marL="0" indent="0">
              <a:buNone/>
            </a:pPr>
            <a:endParaRPr lang="fr-FR" sz="800" i="1" u="sng" dirty="0">
              <a:solidFill>
                <a:srgbClr val="666699"/>
              </a:solidFill>
              <a:latin typeface="+mj-lt"/>
            </a:endParaRPr>
          </a:p>
          <a:p>
            <a:pPr>
              <a:buFont typeface="+mj-lt"/>
              <a:buAutoNum type="arabicPeriod"/>
            </a:pP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Do devices </a:t>
            </a:r>
            <a:r>
              <a:rPr lang="en-US" sz="1400" i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on the market can be used in technical control </a:t>
            </a: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? </a:t>
            </a:r>
          </a:p>
          <a:p>
            <a:pPr>
              <a:buFont typeface="+mj-lt"/>
              <a:buAutoNum type="arabicPeriod"/>
            </a:pP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Allowing a decision </a:t>
            </a:r>
            <a:r>
              <a:rPr lang="en-US" sz="1400" i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on the compliance </a:t>
            </a: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on recent </a:t>
            </a:r>
            <a:r>
              <a:rPr lang="en-US" sz="1400" i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vehicle generations </a:t>
            </a: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concerned by emissions </a:t>
            </a:r>
            <a:r>
              <a:rPr lang="en-US" sz="1400" i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of particulate </a:t>
            </a:r>
            <a:endParaRPr lang="en-US" sz="1400" i="1" dirty="0" smtClean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>
              <a:buFont typeface="+mj-lt"/>
              <a:buAutoNum type="arabicPeriod"/>
            </a:pP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Identifying malfunctions </a:t>
            </a:r>
            <a:r>
              <a:rPr lang="en-US" sz="1400" i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of the </a:t>
            </a: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EGR valve</a:t>
            </a:r>
          </a:p>
          <a:p>
            <a:pPr marL="0" indent="0">
              <a:buNone/>
            </a:pPr>
            <a:endParaRPr lang="en-US" sz="1100" b="1" i="1" dirty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fr-FR" sz="1800" b="1" u="sng" dirty="0" smtClean="0">
                <a:solidFill>
                  <a:srgbClr val="666699"/>
                </a:solidFill>
                <a:latin typeface="+mj-lt"/>
              </a:rPr>
              <a:t>MEANS </a:t>
            </a:r>
          </a:p>
          <a:p>
            <a:pPr marL="0" indent="0">
              <a:buNone/>
            </a:pPr>
            <a:endParaRPr lang="fr-FR" sz="100" b="1" u="sng" dirty="0" smtClean="0">
              <a:solidFill>
                <a:srgbClr val="666699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1400" i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Comparison by </a:t>
            </a: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laboratory tests </a:t>
            </a:r>
            <a:r>
              <a:rPr lang="en-US" sz="1400" i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performed on the </a:t>
            </a: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vehicle homologation </a:t>
            </a:r>
            <a:r>
              <a:rPr lang="en-US" sz="1400" i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basis </a:t>
            </a:r>
            <a:endParaRPr lang="en-US" sz="1400" i="1" dirty="0" smtClean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endParaRPr lang="en-US" sz="1000" i="1" dirty="0" smtClean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UTAC :</a:t>
            </a:r>
          </a:p>
          <a:p>
            <a:pPr marL="571500" lvl="1" indent="-171450"/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test vehicle bench 4x2</a:t>
            </a:r>
          </a:p>
          <a:p>
            <a:pPr marL="571500" lvl="1" indent="-171450"/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particle counter of the </a:t>
            </a:r>
            <a:r>
              <a:rPr lang="en-US" sz="1400" b="1" i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test vehicle bench </a:t>
            </a:r>
            <a:endParaRPr lang="en-US" sz="1400" b="1" i="1" dirty="0" smtClean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marL="571500" lvl="1" indent="-171450"/>
            <a:r>
              <a:rPr lang="en-US" sz="1400" i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Opacimeter AVL 439 </a:t>
            </a: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(UNECE R24 compliant)</a:t>
            </a:r>
          </a:p>
          <a:p>
            <a:pPr marL="571500" lvl="1" indent="-171450"/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Gas analyzer of the test </a:t>
            </a:r>
            <a:r>
              <a:rPr lang="en-US" sz="1400" i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vehicle </a:t>
            </a: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bench</a:t>
            </a:r>
          </a:p>
          <a:p>
            <a:pPr marL="571500" lvl="1" indent="-171450"/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EOBD tool </a:t>
            </a:r>
          </a:p>
          <a:p>
            <a:pPr marL="571500" lvl="1" indent="-171450"/>
            <a:r>
              <a:rPr lang="en-US" sz="1400" i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Vehicles : direct and indirect </a:t>
            </a: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injection for petrol engine, diesel EURO 5  and EURO 6 (SCR)</a:t>
            </a:r>
          </a:p>
          <a:p>
            <a:pPr marL="571500" lvl="1" indent="-171450"/>
            <a:endParaRPr lang="en-US" sz="1400" i="1" dirty="0" smtClean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en-US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Equipment </a:t>
            </a:r>
            <a:r>
              <a:rPr lang="en-US" sz="1400" i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manufacturer:</a:t>
            </a:r>
          </a:p>
          <a:p>
            <a:pPr marL="571500" lvl="1" indent="-171450"/>
            <a:r>
              <a:rPr lang="fr-FR" sz="1400" i="1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particulate</a:t>
            </a:r>
            <a:r>
              <a:rPr lang="fr-FR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  <a:r>
              <a:rPr lang="fr-FR" sz="1400" i="1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analyzer</a:t>
            </a:r>
            <a:r>
              <a:rPr lang="fr-FR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system (3 </a:t>
            </a:r>
            <a:r>
              <a:rPr lang="fr-FR" sz="1400" i="1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suppliers</a:t>
            </a:r>
            <a:r>
              <a:rPr lang="fr-FR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)</a:t>
            </a:r>
          </a:p>
          <a:p>
            <a:pPr marL="571500" lvl="1" indent="-171450"/>
            <a:r>
              <a:rPr lang="fr-FR" sz="1400" i="1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NOx</a:t>
            </a:r>
            <a:r>
              <a:rPr lang="fr-FR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  <a:r>
              <a:rPr lang="fr-FR" sz="1400" i="1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analyzer</a:t>
            </a:r>
            <a:r>
              <a:rPr lang="fr-FR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system (1 supplier)</a:t>
            </a:r>
          </a:p>
          <a:p>
            <a:pPr marL="571500" lvl="1" indent="-171450"/>
            <a:r>
              <a:rPr lang="fr-FR" sz="1400" i="1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Gas</a:t>
            </a:r>
            <a:r>
              <a:rPr lang="fr-FR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  <a:r>
              <a:rPr lang="fr-FR" sz="1400" i="1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analyzer</a:t>
            </a:r>
            <a:r>
              <a:rPr lang="fr-FR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  <a:r>
              <a:rPr lang="fr-FR" sz="1400" i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for </a:t>
            </a:r>
            <a:r>
              <a:rPr lang="fr-FR" sz="1400" i="1" dirty="0" err="1">
                <a:solidFill>
                  <a:schemeClr val="bg2">
                    <a:lumMod val="50000"/>
                  </a:schemeClr>
                </a:solidFill>
                <a:latin typeface="+mj-lt"/>
              </a:rPr>
              <a:t>petrol</a:t>
            </a:r>
            <a:r>
              <a:rPr lang="fr-FR" sz="1400" i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  <a:r>
              <a:rPr lang="fr-FR" sz="1400" i="1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engine</a:t>
            </a:r>
            <a:r>
              <a:rPr lang="fr-FR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  <a:r>
              <a:rPr lang="fr-FR" sz="1400" i="1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used</a:t>
            </a:r>
            <a:r>
              <a:rPr lang="fr-FR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  <a:r>
              <a:rPr lang="fr-FR" sz="1400" i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in </a:t>
            </a:r>
            <a:r>
              <a:rPr lang="fr-FR" sz="1400" i="1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periodic</a:t>
            </a:r>
            <a:r>
              <a:rPr lang="fr-FR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</a:t>
            </a:r>
            <a:r>
              <a:rPr lang="fr-FR" sz="1400" i="1" dirty="0" err="1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technical</a:t>
            </a:r>
            <a:r>
              <a:rPr lang="fr-FR" sz="14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 inspections</a:t>
            </a:r>
            <a:endParaRPr lang="fr-FR" sz="1400" dirty="0">
              <a:solidFill>
                <a:srgbClr val="66669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09917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FB69B3B0-1BE8-4ACE-A4CB-A5F7FE8047FB}" type="datetime1">
              <a:rPr lang="fr-FR" kern="0" smtClean="0">
                <a:solidFill>
                  <a:prstClr val="white"/>
                </a:solidFill>
              </a:rPr>
              <a:pPr/>
              <a:t>06/07/2015</a:t>
            </a:fld>
            <a:endParaRPr lang="fr-FR" kern="0" dirty="0" smtClean="0">
              <a:solidFill>
                <a:prstClr val="white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kern="0" dirty="0"/>
              <a:t>Comité technique</a:t>
            </a:r>
          </a:p>
        </p:txBody>
      </p:sp>
      <p:sp>
        <p:nvSpPr>
          <p:cNvPr id="6" name="Titre 2"/>
          <p:cNvSpPr>
            <a:spLocks noGrp="1"/>
          </p:cNvSpPr>
          <p:nvPr>
            <p:ph type="title"/>
          </p:nvPr>
        </p:nvSpPr>
        <p:spPr>
          <a:xfrm>
            <a:off x="251520" y="548680"/>
            <a:ext cx="8488288" cy="432048"/>
          </a:xfrm>
        </p:spPr>
        <p:txBody>
          <a:bodyPr/>
          <a:lstStyle/>
          <a:p>
            <a:pPr algn="ctr"/>
            <a:r>
              <a:rPr lang="en-US" sz="2400" b="1" dirty="0" smtClean="0"/>
              <a:t>STUDY 2015 ON </a:t>
            </a:r>
            <a:r>
              <a:rPr lang="en-US" sz="2400" b="1" dirty="0"/>
              <a:t>VEHICLE EMISSIONS </a:t>
            </a:r>
            <a:endParaRPr lang="fr-FR" sz="2400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u="sng" dirty="0" smtClean="0">
                <a:solidFill>
                  <a:srgbClr val="666699"/>
                </a:solidFill>
                <a:latin typeface="+mj-lt"/>
              </a:rPr>
              <a:t>Test </a:t>
            </a:r>
            <a:r>
              <a:rPr lang="fr-FR" sz="2000" b="1" u="sng" dirty="0" err="1" smtClean="0">
                <a:solidFill>
                  <a:srgbClr val="666699"/>
                </a:solidFill>
                <a:latin typeface="+mj-lt"/>
              </a:rPr>
              <a:t>procedures</a:t>
            </a:r>
            <a:endParaRPr lang="fr-FR" sz="1400" b="1" u="sng" dirty="0">
              <a:solidFill>
                <a:srgbClr val="666699"/>
              </a:solidFill>
              <a:latin typeface="+mj-lt"/>
            </a:endParaRPr>
          </a:p>
          <a:p>
            <a:pPr marL="0" indent="0">
              <a:buNone/>
            </a:pPr>
            <a:endParaRPr lang="fr-FR" sz="1600" i="1" u="sng" dirty="0">
              <a:solidFill>
                <a:srgbClr val="666699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16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Phase 1 : </a:t>
            </a:r>
          </a:p>
          <a:p>
            <a:pPr marL="0" indent="0">
              <a:buNone/>
            </a:pPr>
            <a:r>
              <a:rPr lang="en-US" sz="16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homologation cycle for emission on vehicle : using test bench system and manufacturer device</a:t>
            </a:r>
          </a:p>
          <a:p>
            <a:pPr marL="0" indent="0">
              <a:buNone/>
            </a:pPr>
            <a:endParaRPr lang="en-US" sz="1600" i="1" dirty="0" smtClean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en-US" sz="16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Phase 2 </a:t>
            </a:r>
            <a:r>
              <a:rPr lang="en-US" sz="1600" i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: </a:t>
            </a:r>
            <a:endParaRPr lang="en-US" sz="1600" i="1" dirty="0" smtClean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en-US" sz="16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vehicle deterioration (Particle Filter, EGR valve, SCR) </a:t>
            </a:r>
            <a:endParaRPr lang="en-US" sz="1600" i="1" dirty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endParaRPr lang="en-US" sz="1600" i="1" dirty="0" smtClean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r>
              <a:rPr lang="fr-FR" sz="2000" b="1" u="sng" dirty="0" smtClean="0">
                <a:solidFill>
                  <a:srgbClr val="666699"/>
                </a:solidFill>
                <a:latin typeface="+mj-lt"/>
              </a:rPr>
              <a:t>Report </a:t>
            </a:r>
            <a:endParaRPr lang="fr-FR" sz="2000" b="1" u="sng" dirty="0">
              <a:solidFill>
                <a:srgbClr val="666699"/>
              </a:solidFill>
              <a:latin typeface="+mj-lt"/>
            </a:endParaRPr>
          </a:p>
          <a:p>
            <a:pPr marL="0" indent="0">
              <a:buNone/>
            </a:pPr>
            <a:endParaRPr lang="fr-FR" sz="1600" i="1" u="sng" dirty="0">
              <a:solidFill>
                <a:srgbClr val="666699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16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Evaluation of the tests results,</a:t>
            </a:r>
            <a:endParaRPr lang="en-US" sz="1600" i="1" dirty="0">
              <a:solidFill>
                <a:schemeClr val="bg2">
                  <a:lumMod val="50000"/>
                </a:schemeClr>
              </a:solidFill>
              <a:latin typeface="+mj-lt"/>
            </a:endParaRPr>
          </a:p>
          <a:p>
            <a:pPr marL="0" indent="0">
              <a:buNone/>
            </a:pPr>
            <a:endParaRPr lang="fr-FR" sz="1600" dirty="0" smtClean="0">
              <a:solidFill>
                <a:srgbClr val="666699"/>
              </a:solidFill>
              <a:latin typeface="+mj-lt"/>
            </a:endParaRPr>
          </a:p>
          <a:p>
            <a:pPr marL="0" indent="0">
              <a:buNone/>
            </a:pPr>
            <a:r>
              <a:rPr lang="fr-FR" sz="2000" b="1" i="1" u="sng" dirty="0" err="1" smtClean="0">
                <a:solidFill>
                  <a:srgbClr val="666699"/>
                </a:solidFill>
                <a:latin typeface="+mj-lt"/>
              </a:rPr>
              <a:t>Extending</a:t>
            </a:r>
            <a:r>
              <a:rPr lang="fr-FR" sz="2000" b="1" i="1" u="sng" dirty="0" smtClean="0">
                <a:solidFill>
                  <a:srgbClr val="666699"/>
                </a:solidFill>
                <a:latin typeface="+mj-lt"/>
              </a:rPr>
              <a:t> of </a:t>
            </a:r>
            <a:r>
              <a:rPr lang="fr-FR" sz="2000" b="1" i="1" u="sng" dirty="0" err="1" smtClean="0">
                <a:solidFill>
                  <a:srgbClr val="666699"/>
                </a:solidFill>
                <a:latin typeface="+mj-lt"/>
              </a:rPr>
              <a:t>study</a:t>
            </a:r>
            <a:r>
              <a:rPr lang="fr-FR" sz="2000" b="1" i="1" u="sng" dirty="0" smtClean="0">
                <a:solidFill>
                  <a:srgbClr val="666699"/>
                </a:solidFill>
                <a:latin typeface="+mj-lt"/>
              </a:rPr>
              <a:t> (</a:t>
            </a:r>
            <a:r>
              <a:rPr lang="fr-FR" sz="2000" b="1" i="1" u="sng" dirty="0" err="1">
                <a:solidFill>
                  <a:srgbClr val="666699"/>
                </a:solidFill>
                <a:latin typeface="+mj-lt"/>
              </a:rPr>
              <a:t>unoffical</a:t>
            </a:r>
            <a:r>
              <a:rPr lang="fr-FR" sz="2000" b="1" i="1" u="sng" dirty="0">
                <a:solidFill>
                  <a:srgbClr val="666699"/>
                </a:solidFill>
                <a:latin typeface="+mj-lt"/>
              </a:rPr>
              <a:t>) </a:t>
            </a:r>
            <a:endParaRPr lang="fr-FR" sz="2000" b="1" i="1" u="sng" dirty="0" smtClean="0">
              <a:solidFill>
                <a:srgbClr val="666699"/>
              </a:solidFill>
              <a:latin typeface="+mj-lt"/>
            </a:endParaRPr>
          </a:p>
          <a:p>
            <a:pPr marL="0" indent="0">
              <a:buNone/>
            </a:pPr>
            <a:endParaRPr lang="fr-FR" sz="1600" i="1" u="sng" dirty="0">
              <a:solidFill>
                <a:srgbClr val="666699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16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For new advancement, need of adjustment and investigation an add on proposal can be available </a:t>
            </a:r>
            <a:r>
              <a:rPr lang="en-US" sz="1600" i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for </a:t>
            </a:r>
            <a:r>
              <a:rPr lang="en-US" sz="1600" i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any equipment </a:t>
            </a:r>
            <a:r>
              <a:rPr lang="en-US" sz="1600" i="1" dirty="0">
                <a:solidFill>
                  <a:schemeClr val="bg2">
                    <a:lumMod val="50000"/>
                  </a:schemeClr>
                </a:solidFill>
                <a:latin typeface="+mj-lt"/>
              </a:rPr>
              <a:t>manufacturer.</a:t>
            </a:r>
            <a:endParaRPr lang="fr-FR" sz="1600" i="1" dirty="0">
              <a:solidFill>
                <a:srgbClr val="66669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3790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tx1"/>
          </a:solidFill>
          <a:round/>
          <a:headEnd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noFill/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>
        <a:defPPr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3340</TotalTime>
  <Words>407</Words>
  <Application>Microsoft Office PowerPoint</Application>
  <PresentationFormat>Affichage à l'écran (4:3)</PresentationFormat>
  <Paragraphs>89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Century Gothic</vt:lpstr>
      <vt:lpstr>Wingdings</vt:lpstr>
      <vt:lpstr>Thème Office</vt:lpstr>
      <vt:lpstr>STUDY 2015 ON VEHICLE EMISSIONS  IN PERIODIC TECHNICAL INSPECTIONS (LIGHT VEHICLES - HEAVY VEHICLES) </vt:lpstr>
      <vt:lpstr>STUDY 2015 ON VEHICLE EMISSIONS </vt:lpstr>
      <vt:lpstr>STUDY 2015 ON VEHICLE EMISSIONS </vt:lpstr>
      <vt:lpstr>STUDY 2015 ON VEHICLE EMISSIONS </vt:lpstr>
      <vt:lpstr>STUDY 2015 ON VEHICLE EMISSIONS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Conférence</dc:title>
  <dc:creator>Administrateur</dc:creator>
  <cp:lastModifiedBy>georges petelet</cp:lastModifiedBy>
  <cp:revision>223</cp:revision>
  <cp:lastPrinted>2013-10-16T08:58:08Z</cp:lastPrinted>
  <dcterms:created xsi:type="dcterms:W3CDTF">2012-11-26T14:44:39Z</dcterms:created>
  <dcterms:modified xsi:type="dcterms:W3CDTF">2015-07-06T08:02:19Z</dcterms:modified>
</cp:coreProperties>
</file>