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71" r:id="rId2"/>
    <p:sldId id="262" r:id="rId3"/>
    <p:sldId id="272" r:id="rId4"/>
    <p:sldId id="273" r:id="rId5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48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-1398" y="-108"/>
      </p:cViewPr>
      <p:guideLst>
        <p:guide orient="horz" pos="2160"/>
        <p:guide orient="horz" pos="3972"/>
        <p:guide pos="2880"/>
        <p:guide pos="337"/>
        <p:guide pos="543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F7DC8C3-D0FE-405D-BE91-7EF586909EC8}" type="datetimeFigureOut">
              <a:rPr lang="en-US"/>
              <a:pPr>
                <a:defRPr/>
              </a:pPr>
              <a:t>6/14/2013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FE7DA6D-CF48-4D26-90BD-DE1AF2D9D7BB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360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0BADDE6-60B6-4AC8-9E11-5B9D5D3FE343}" type="datetimeFigureOut">
              <a:rPr lang="es-ES"/>
              <a:pPr>
                <a:defRPr/>
              </a:pPr>
              <a:t>14/06/2013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s-E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DDC38F2-A757-4E3E-A45A-B74F3AD484EC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39285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I would also like</a:t>
            </a:r>
            <a:r>
              <a:rPr lang="en-US" baseline="0" dirty="0" smtClean="0"/>
              <a:t> to take this opportunity to thank my fellow colleagues of WG9 </a:t>
            </a:r>
            <a:r>
              <a:rPr lang="en-US" baseline="0" dirty="0" err="1" smtClean="0"/>
              <a:t>foir</a:t>
            </a:r>
            <a:r>
              <a:rPr lang="en-US" baseline="0" dirty="0" smtClean="0"/>
              <a:t> the time and effort spent so far and l look forward to continuing this worthwhile work with you.</a:t>
            </a:r>
            <a:endParaRPr lang="en-US" dirty="0" smtClean="0"/>
          </a:p>
        </p:txBody>
      </p:sp>
      <p:sp>
        <p:nvSpPr>
          <p:cNvPr id="8196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039" tIns="40519" rIns="81039" bIns="40519" anchor="b"/>
          <a:lstStyle/>
          <a:p>
            <a:pPr algn="r"/>
            <a:fld id="{785DA44C-F077-4D0F-8EB0-8D0F781DAE5A}" type="slidenum">
              <a:rPr lang="en-US" sz="1000"/>
              <a:pPr algn="r"/>
              <a:t>4</a:t>
            </a:fld>
            <a:endParaRPr lang="en-US" sz="10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868B4-B595-458D-B80F-A160AF96F5FE}" type="datetimeFigureOut">
              <a:rPr lang="en-US"/>
              <a:pPr>
                <a:defRPr/>
              </a:pPr>
              <a:t>6/14/2013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647D6-0EFB-43CF-8547-564BC5D9342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A1CE9-2406-4334-84A2-2E55A8BC37B5}" type="datetimeFigureOut">
              <a:rPr lang="en-US"/>
              <a:pPr>
                <a:defRPr/>
              </a:pPr>
              <a:t>6/14/2013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E1240-446E-4E8B-89CF-CA595E083C7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341CC-DBF0-476F-94C9-F14D237C57D7}" type="datetimeFigureOut">
              <a:rPr lang="en-US"/>
              <a:pPr>
                <a:defRPr/>
              </a:pPr>
              <a:t>6/14/2013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C8BF84-D75D-4AC6-B10A-6C41F1AD7B6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57408-C14F-4AA1-9E30-BC76259E484E}" type="datetimeFigureOut">
              <a:rPr lang="en-US"/>
              <a:pPr>
                <a:defRPr/>
              </a:pPr>
              <a:t>6/14/2013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3F54B-5E88-482B-863C-217E8D6A60A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FB354-A71E-4F16-9FE1-DBEDEB6AB851}" type="datetimeFigureOut">
              <a:rPr lang="en-US"/>
              <a:pPr>
                <a:defRPr/>
              </a:pPr>
              <a:t>6/14/2013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83F9E-C107-43A0-BFF8-CAF25E82EF6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DAF8A-E3F4-47EB-A3B9-D207B4A3982D}" type="datetimeFigureOut">
              <a:rPr lang="en-US"/>
              <a:pPr>
                <a:defRPr/>
              </a:pPr>
              <a:t>6/14/2013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D3564-711A-41FF-96CC-5EEE6BF5138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5837B-3673-4C23-B292-625780CFB733}" type="datetimeFigureOut">
              <a:rPr lang="en-US"/>
              <a:pPr>
                <a:defRPr/>
              </a:pPr>
              <a:t>6/14/2013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1EF8B-71C1-4B4A-AFC1-2558800A5B0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132AA-9D5F-4F45-8DA3-E65A63FBBAD3}" type="datetimeFigureOut">
              <a:rPr lang="en-US"/>
              <a:pPr>
                <a:defRPr/>
              </a:pPr>
              <a:t>6/14/2013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5A84E-6BC9-4B36-8516-695207312E7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D3779-3D29-4205-8C31-D2A1E816BF62}" type="datetimeFigureOut">
              <a:rPr lang="en-US"/>
              <a:pPr>
                <a:defRPr/>
              </a:pPr>
              <a:t>6/14/2013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DEA1F-842C-4449-AD2C-8686E7EBEC1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6AED9-3BC2-433D-957D-7CB92AAF0338}" type="datetimeFigureOut">
              <a:rPr lang="en-US"/>
              <a:pPr>
                <a:defRPr/>
              </a:pPr>
              <a:t>6/14/2013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0CED5-9808-4A3A-81B8-5C6695625B1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FADCE-514B-4EDF-AD67-CE495C6BB205}" type="datetimeFigureOut">
              <a:rPr lang="en-US"/>
              <a:pPr>
                <a:defRPr/>
              </a:pPr>
              <a:t>6/14/2013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2B8BC-B0A6-4EDE-85B8-45A96CC1BF9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000125"/>
            <a:ext cx="8229600" cy="512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E57E1F5-D11B-4CB0-9B3E-A77C8E32AE3A}" type="datetimeFigureOut">
              <a:rPr lang="en-US"/>
              <a:pPr>
                <a:defRPr/>
              </a:pPr>
              <a:t>6/14/2013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75D0831-7508-4C8C-930B-40A3585CF87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0" y="6781800"/>
            <a:ext cx="9144000" cy="762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endParaRPr lang="fr-FR" sz="1600">
              <a:solidFill>
                <a:srgbClr val="1E1E5C"/>
              </a:solidFill>
              <a:latin typeface="Arial" pitchFamily="34" charset="0"/>
            </a:endParaRPr>
          </a:p>
        </p:txBody>
      </p:sp>
      <p:pic>
        <p:nvPicPr>
          <p:cNvPr id="1031" name="Picture 9" descr="Logo_EGEA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14313" y="6357938"/>
            <a:ext cx="7493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0" y="685800"/>
            <a:ext cx="9144000" cy="100013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endParaRPr lang="fr-FR" sz="1600" dirty="0">
              <a:solidFill>
                <a:schemeClr val="bg1">
                  <a:lumMod val="65000"/>
                </a:schemeClr>
              </a:solidFill>
              <a:latin typeface="Arial" pitchFamily="34" charset="0"/>
            </a:endParaRPr>
          </a:p>
        </p:txBody>
      </p:sp>
      <p:sp>
        <p:nvSpPr>
          <p:cNvPr id="1033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24489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endParaRPr lang="fr-FR" sz="1600">
              <a:solidFill>
                <a:srgbClr val="1E1E5C"/>
              </a:solidFill>
              <a:latin typeface="Calibri" pitchFamily="34" charset="0"/>
            </a:endParaRPr>
          </a:p>
        </p:txBody>
      </p:sp>
      <p:sp>
        <p:nvSpPr>
          <p:cNvPr id="1034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91440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../../EGEA%20WG9%20MAC/Mtg%2007_05_2013/Docs%20for%20Dist/EGEA%20WG9%20Draft%20AC%20Equipment%20spec_07052013_Vers%20011.doc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6781800"/>
            <a:ext cx="9144000" cy="762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  <a:defRPr/>
            </a:pPr>
            <a:endParaRPr lang="fr-FR" sz="1600">
              <a:solidFill>
                <a:srgbClr val="1E1E5C"/>
              </a:solidFill>
            </a:endParaRPr>
          </a:p>
        </p:txBody>
      </p:sp>
      <p:sp>
        <p:nvSpPr>
          <p:cNvPr id="2051" name="TextBox 7"/>
          <p:cNvSpPr txBox="1">
            <a:spLocks noChangeArrowheads="1"/>
          </p:cNvSpPr>
          <p:nvPr/>
        </p:nvSpPr>
        <p:spPr bwMode="auto">
          <a:xfrm>
            <a:off x="0" y="3500438"/>
            <a:ext cx="9144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400" b="1" dirty="0"/>
              <a:t>EGEA General </a:t>
            </a:r>
            <a:r>
              <a:rPr lang="fr-FR" sz="2400" b="1" dirty="0" err="1"/>
              <a:t>Assembly</a:t>
            </a:r>
            <a:r>
              <a:rPr lang="fr-FR" sz="2400" b="1" dirty="0"/>
              <a:t>, </a:t>
            </a:r>
            <a:r>
              <a:rPr lang="fr-FR" sz="2400" b="1" dirty="0" smtClean="0"/>
              <a:t>14</a:t>
            </a:r>
            <a:r>
              <a:rPr lang="fr-FR" sz="2400" b="1" baseline="30000" dirty="0" smtClean="0"/>
              <a:t>th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June</a:t>
            </a:r>
            <a:r>
              <a:rPr lang="fr-FR" sz="2400" b="1" dirty="0" smtClean="0"/>
              <a:t> 2013, Oslo</a:t>
            </a:r>
            <a:endParaRPr lang="fr-FR" sz="2400" b="1" dirty="0"/>
          </a:p>
        </p:txBody>
      </p:sp>
      <p:grpSp>
        <p:nvGrpSpPr>
          <p:cNvPr id="2052" name="Group 10"/>
          <p:cNvGrpSpPr>
            <a:grpSpLocks/>
          </p:cNvGrpSpPr>
          <p:nvPr/>
        </p:nvGrpSpPr>
        <p:grpSpPr bwMode="auto">
          <a:xfrm>
            <a:off x="0" y="0"/>
            <a:ext cx="9144000" cy="785813"/>
            <a:chOff x="0" y="0"/>
            <a:chExt cx="9144000" cy="785813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0" y="685800"/>
              <a:ext cx="9144000" cy="10001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50000"/>
                </a:spcBef>
                <a:defRPr/>
              </a:pPr>
              <a:endParaRPr lang="fr-FR" sz="16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2056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9144000" cy="685800"/>
            </a:xfrm>
            <a:prstGeom prst="rect">
              <a:avLst/>
            </a:prstGeom>
            <a:solidFill>
              <a:srgbClr val="24489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50000"/>
                </a:spcBef>
              </a:pPr>
              <a:endParaRPr lang="fr-FR" sz="1600">
                <a:solidFill>
                  <a:srgbClr val="1E1E5C"/>
                </a:solidFill>
              </a:endParaRPr>
            </a:p>
          </p:txBody>
        </p:sp>
      </p:grpSp>
      <p:sp>
        <p:nvSpPr>
          <p:cNvPr id="2053" name="Title 8"/>
          <p:cNvSpPr>
            <a:spLocks noGrp="1"/>
          </p:cNvSpPr>
          <p:nvPr>
            <p:ph type="ctrTitle" idx="4294967295"/>
          </p:nvPr>
        </p:nvSpPr>
        <p:spPr>
          <a:xfrm>
            <a:off x="755650" y="1651000"/>
            <a:ext cx="7772400" cy="1568450"/>
          </a:xfrm>
        </p:spPr>
        <p:txBody>
          <a:bodyPr>
            <a:spAutoFit/>
          </a:bodyPr>
          <a:lstStyle/>
          <a:p>
            <a:pPr>
              <a:spcBef>
                <a:spcPts val="3000"/>
              </a:spcBef>
              <a:spcAft>
                <a:spcPts val="3000"/>
              </a:spcAft>
            </a:pPr>
            <a:r>
              <a:rPr lang="fr-BE" sz="4800" smtClean="0">
                <a:solidFill>
                  <a:srgbClr val="244890"/>
                </a:solidFill>
                <a:latin typeface="Calibri" pitchFamily="34" charset="0"/>
                <a:cs typeface="Arial" charset="0"/>
              </a:rPr>
              <a:t>EGEA</a:t>
            </a:r>
            <a:br>
              <a:rPr lang="fr-BE" sz="4800" smtClean="0">
                <a:solidFill>
                  <a:srgbClr val="244890"/>
                </a:solidFill>
                <a:latin typeface="Calibri" pitchFamily="34" charset="0"/>
                <a:cs typeface="Arial" charset="0"/>
              </a:rPr>
            </a:br>
            <a:r>
              <a:rPr lang="fr-BE" sz="4800" smtClean="0">
                <a:solidFill>
                  <a:srgbClr val="244890"/>
                </a:solidFill>
                <a:latin typeface="Calibri" pitchFamily="34" charset="0"/>
                <a:cs typeface="Arial" charset="0"/>
              </a:rPr>
              <a:t>Report on WG 9 Activities</a:t>
            </a:r>
            <a:endParaRPr lang="en-US" sz="4800" smtClean="0">
              <a:solidFill>
                <a:srgbClr val="244890"/>
              </a:solidFill>
              <a:latin typeface="Calibri" pitchFamily="34" charset="0"/>
              <a:cs typeface="Arial" charset="0"/>
            </a:endParaRPr>
          </a:p>
        </p:txBody>
      </p:sp>
      <p:pic>
        <p:nvPicPr>
          <p:cNvPr id="9" name="Picture 8" descr="http://www.blogcdn.com/green.autoblog.com/media/2009/10/auto-hvac.jpg"/>
          <p:cNvPicPr/>
          <p:nvPr/>
        </p:nvPicPr>
        <p:blipFill>
          <a:blip r:embed="rId3" cstate="screen">
            <a:extLst/>
          </a:blip>
          <a:srcRect/>
          <a:stretch>
            <a:fillRect/>
          </a:stretch>
        </p:blipFill>
        <p:spPr bwMode="auto">
          <a:xfrm>
            <a:off x="72008" y="5373216"/>
            <a:ext cx="8964488" cy="13681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9431" y="769120"/>
            <a:ext cx="8085137" cy="5536429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</a:rPr>
              <a:t>WG9 has met 3 times since the last EGEA General assembly</a:t>
            </a:r>
          </a:p>
          <a:p>
            <a:pPr algn="l">
              <a:spcBef>
                <a:spcPts val="0"/>
              </a:spcBef>
              <a:spcAft>
                <a:spcPts val="0"/>
              </a:spcAft>
              <a:defRPr/>
            </a:pPr>
            <a:endParaRPr lang="en-GB" sz="1600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 smtClean="0">
                <a:solidFill>
                  <a:schemeClr val="tx1"/>
                </a:solidFill>
              </a:rPr>
              <a:t>WG 9 has now completed the specification for MAC Service Station for use with HFO1234yf.</a:t>
            </a:r>
          </a:p>
          <a:p>
            <a:pPr algn="l">
              <a:spcBef>
                <a:spcPts val="0"/>
              </a:spcBef>
              <a:spcAft>
                <a:spcPts val="0"/>
              </a:spcAft>
              <a:defRPr/>
            </a:pPr>
            <a:endParaRPr lang="en-GB" sz="1600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 smtClean="0">
                <a:solidFill>
                  <a:schemeClr val="tx1"/>
                </a:solidFill>
                <a:hlinkClick r:id="rId2" action="ppaction://hlinkfile"/>
              </a:rPr>
              <a:t>..\..\EGEA WG9 MAC\</a:t>
            </a:r>
            <a:r>
              <a:rPr lang="en-GB" sz="1600" dirty="0" err="1" smtClean="0">
                <a:solidFill>
                  <a:schemeClr val="tx1"/>
                </a:solidFill>
                <a:hlinkClick r:id="rId2" action="ppaction://hlinkfile"/>
              </a:rPr>
              <a:t>Mtg</a:t>
            </a:r>
            <a:r>
              <a:rPr lang="en-GB" sz="1600" dirty="0" smtClean="0">
                <a:solidFill>
                  <a:schemeClr val="tx1"/>
                </a:solidFill>
                <a:hlinkClick r:id="rId2" action="ppaction://hlinkfile"/>
              </a:rPr>
              <a:t> 07_05_2013\Docs for </a:t>
            </a:r>
            <a:r>
              <a:rPr lang="en-GB" sz="1600" dirty="0" err="1" smtClean="0">
                <a:solidFill>
                  <a:schemeClr val="tx1"/>
                </a:solidFill>
                <a:hlinkClick r:id="rId2" action="ppaction://hlinkfile"/>
              </a:rPr>
              <a:t>Dist</a:t>
            </a:r>
            <a:r>
              <a:rPr lang="en-GB" sz="1600" dirty="0" smtClean="0">
                <a:solidFill>
                  <a:schemeClr val="tx1"/>
                </a:solidFill>
                <a:hlinkClick r:id="rId2" action="ppaction://hlinkfile"/>
              </a:rPr>
              <a:t>\EGEA WG9 Draft AC Equipment spec_07052013_Vers 011.doc</a:t>
            </a:r>
            <a:endParaRPr lang="en-GB" sz="1600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  <a:spcAft>
                <a:spcPts val="0"/>
              </a:spcAft>
              <a:defRPr/>
            </a:pPr>
            <a:endParaRPr lang="en-GB" sz="1600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 smtClean="0">
                <a:solidFill>
                  <a:schemeClr val="tx1"/>
                </a:solidFill>
              </a:rPr>
              <a:t>A decision is sought from the EGEA </a:t>
            </a:r>
            <a:r>
              <a:rPr lang="en-GB" sz="1600" dirty="0" err="1" smtClean="0">
                <a:solidFill>
                  <a:schemeClr val="tx1"/>
                </a:solidFill>
              </a:rPr>
              <a:t>boatd</a:t>
            </a:r>
            <a:r>
              <a:rPr lang="en-GB" sz="1600" dirty="0" smtClean="0">
                <a:solidFill>
                  <a:schemeClr val="tx1"/>
                </a:solidFill>
              </a:rPr>
              <a:t> if we should now seek a recognised standard such as a PAS.</a:t>
            </a:r>
          </a:p>
          <a:p>
            <a:pPr algn="l">
              <a:spcBef>
                <a:spcPts val="0"/>
              </a:spcBef>
              <a:spcAft>
                <a:spcPts val="0"/>
              </a:spcAft>
              <a:defRPr/>
            </a:pPr>
            <a:endParaRPr lang="en-GB" sz="1600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 smtClean="0">
                <a:solidFill>
                  <a:schemeClr val="tx1"/>
                </a:solidFill>
              </a:rPr>
              <a:t>The </a:t>
            </a:r>
            <a:r>
              <a:rPr lang="en-GB" sz="1600" dirty="0" smtClean="0">
                <a:solidFill>
                  <a:schemeClr val="tx1"/>
                </a:solidFill>
              </a:rPr>
              <a:t>basis for an EGEA certification has been determined to assure quality and adherence to the specification by manufacturers.</a:t>
            </a:r>
          </a:p>
          <a:p>
            <a:pPr algn="l">
              <a:spcBef>
                <a:spcPts val="0"/>
              </a:spcBef>
              <a:spcAft>
                <a:spcPts val="0"/>
              </a:spcAft>
              <a:defRPr/>
            </a:pPr>
            <a:endParaRPr lang="en-GB" sz="1600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 smtClean="0">
                <a:solidFill>
                  <a:schemeClr val="tx1"/>
                </a:solidFill>
              </a:rPr>
              <a:t>Acceptance of the issuing of an EGEA approved certificate or ‘stamp’ is now sought from the EGEA Board and members.</a:t>
            </a:r>
          </a:p>
          <a:p>
            <a:pPr algn="l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 smtClean="0">
              <a:solidFill>
                <a:schemeClr val="tx1"/>
              </a:solidFill>
            </a:endParaRPr>
          </a:p>
        </p:txBody>
      </p:sp>
      <p:sp>
        <p:nvSpPr>
          <p:cNvPr id="3078" name="Rectangle 12"/>
          <p:cNvSpPr>
            <a:spLocks noChangeArrowheads="1"/>
          </p:cNvSpPr>
          <p:nvPr/>
        </p:nvSpPr>
        <p:spPr bwMode="auto">
          <a:xfrm>
            <a:off x="0" y="44450"/>
            <a:ext cx="91440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000" b="1" dirty="0" smtClean="0">
                <a:solidFill>
                  <a:schemeClr val="bg1"/>
                </a:solidFill>
                <a:latin typeface="Calibri" pitchFamily="34" charset="0"/>
              </a:rPr>
              <a:t>Activities for the HFO R1234yf Service Station</a:t>
            </a:r>
            <a:endParaRPr lang="en-US" sz="3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449" y="4499613"/>
            <a:ext cx="4249102" cy="1792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12"/>
          <p:cNvSpPr>
            <a:spLocks noChangeArrowheads="1"/>
          </p:cNvSpPr>
          <p:nvPr/>
        </p:nvSpPr>
        <p:spPr bwMode="auto">
          <a:xfrm>
            <a:off x="-1" y="44450"/>
            <a:ext cx="9144001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000" b="1" dirty="0" smtClean="0">
                <a:solidFill>
                  <a:schemeClr val="bg1"/>
                </a:solidFill>
                <a:latin typeface="Calibri" pitchFamily="34" charset="0"/>
              </a:rPr>
              <a:t>Other activities and next </a:t>
            </a:r>
            <a:r>
              <a:rPr lang="en-US" sz="3000" b="1" dirty="0">
                <a:solidFill>
                  <a:schemeClr val="bg1"/>
                </a:solidFill>
                <a:latin typeface="Calibri" pitchFamily="34" charset="0"/>
              </a:rPr>
              <a:t>steps</a:t>
            </a:r>
          </a:p>
        </p:txBody>
      </p:sp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529431" y="786212"/>
            <a:ext cx="8085137" cy="5519337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The ‘Best </a:t>
            </a:r>
            <a:r>
              <a:rPr lang="en-US" sz="2000" dirty="0" err="1" smtClean="0">
                <a:solidFill>
                  <a:schemeClr val="tx1"/>
                </a:solidFill>
              </a:rPr>
              <a:t>Practise</a:t>
            </a:r>
            <a:r>
              <a:rPr lang="en-US" sz="2000" dirty="0" smtClean="0">
                <a:solidFill>
                  <a:schemeClr val="tx1"/>
                </a:solidFill>
              </a:rPr>
              <a:t>’ document is progressing and the next meeting an initial draft will be produced with input from all WG members.</a:t>
            </a:r>
          </a:p>
          <a:p>
            <a:pPr algn="l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Activities regarding the issue of HFO 1234yf and the implementation of  2006/40/EC. Letter to member states via associations asking about local implementation.</a:t>
            </a:r>
          </a:p>
          <a:p>
            <a:pPr algn="l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Suggestions for including a web page on the EGEA Website for the downloading of various documents and application for a MAC approval</a:t>
            </a:r>
          </a:p>
          <a:p>
            <a:pPr algn="l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Investigation on other equipment to be considered for the same process of specification.</a:t>
            </a:r>
          </a:p>
          <a:p>
            <a:pPr algn="l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Next Meeting is </a:t>
            </a:r>
            <a:r>
              <a:rPr lang="en-US" sz="2000" smtClean="0">
                <a:solidFill>
                  <a:schemeClr val="tx1"/>
                </a:solidFill>
              </a:rPr>
              <a:t>planned for 24</a:t>
            </a:r>
            <a:r>
              <a:rPr lang="en-US" sz="2000" baseline="30000" smtClean="0">
                <a:solidFill>
                  <a:schemeClr val="tx1"/>
                </a:solidFill>
              </a:rPr>
              <a:t>th</a:t>
            </a:r>
            <a:r>
              <a:rPr lang="en-US" sz="2000" smtClean="0">
                <a:solidFill>
                  <a:schemeClr val="tx1"/>
                </a:solidFill>
              </a:rPr>
              <a:t> July 2013.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4925" y="3141663"/>
            <a:ext cx="9144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BE" sz="4000" b="1">
                <a:solidFill>
                  <a:srgbClr val="204182"/>
                </a:solidFill>
                <a:latin typeface="Calibri" pitchFamily="34" charset="0"/>
              </a:rPr>
              <a:t>Thank you!</a:t>
            </a:r>
            <a:endParaRPr lang="en-US" sz="4000">
              <a:latin typeface="Calibri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0" y="6781800"/>
            <a:ext cx="9144000" cy="762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5124" name="Picture 9" descr="Logo_EGE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0" y="1295400"/>
            <a:ext cx="3382963" cy="128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125" name="Group 8"/>
          <p:cNvGrpSpPr>
            <a:grpSpLocks/>
          </p:cNvGrpSpPr>
          <p:nvPr/>
        </p:nvGrpSpPr>
        <p:grpSpPr bwMode="auto">
          <a:xfrm>
            <a:off x="0" y="0"/>
            <a:ext cx="9144000" cy="785813"/>
            <a:chOff x="0" y="0"/>
            <a:chExt cx="9144000" cy="785813"/>
          </a:xfrm>
        </p:grpSpPr>
        <p:sp>
          <p:nvSpPr>
            <p:cNvPr id="512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9144000" cy="685800"/>
            </a:xfrm>
            <a:prstGeom prst="rect">
              <a:avLst/>
            </a:prstGeom>
            <a:solidFill>
              <a:srgbClr val="24489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50000"/>
                </a:spcBef>
              </a:pPr>
              <a:endParaRPr lang="fr-FR" sz="1600">
                <a:solidFill>
                  <a:srgbClr val="1E1E5C"/>
                </a:solidFill>
              </a:endParaRPr>
            </a:p>
          </p:txBody>
        </p:sp>
        <p:sp>
          <p:nvSpPr>
            <p:cNvPr id="12" name="Rectangle 4"/>
            <p:cNvSpPr>
              <a:spLocks noChangeArrowheads="1"/>
            </p:cNvSpPr>
            <p:nvPr/>
          </p:nvSpPr>
          <p:spPr bwMode="auto">
            <a:xfrm>
              <a:off x="0" y="685800"/>
              <a:ext cx="9144000" cy="10001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50000"/>
                </a:spcBef>
                <a:defRPr/>
              </a:pPr>
              <a:endParaRPr lang="fr-FR" sz="16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</a:endParaRPr>
            </a:p>
          </p:txBody>
        </p:sp>
      </p:grpSp>
      <p:pic>
        <p:nvPicPr>
          <p:cNvPr id="9" name="Picture 8" descr="__airco.jpg"/>
          <p:cNvPicPr>
            <a:picLocks noChangeAspect="1"/>
          </p:cNvPicPr>
          <p:nvPr/>
        </p:nvPicPr>
        <p:blipFill>
          <a:blip r:embed="rId4" cstate="print"/>
          <a:srcRect t="33514" r="16038" b="38135"/>
          <a:stretch>
            <a:fillRect/>
          </a:stretch>
        </p:blipFill>
        <p:spPr>
          <a:xfrm>
            <a:off x="144016" y="5301208"/>
            <a:ext cx="8892480" cy="14401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EA power 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EGEA power point template</Template>
  <TotalTime>0</TotalTime>
  <Words>259</Words>
  <Application>Microsoft Office PowerPoint</Application>
  <PresentationFormat>Bildschirmpräsentation (4:3)</PresentationFormat>
  <Paragraphs>28</Paragraphs>
  <Slides>4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EGEA power point template</vt:lpstr>
      <vt:lpstr>EGEA Report on WG 9 Activities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Neil</dc:creator>
  <cp:lastModifiedBy>Pete Bradley</cp:lastModifiedBy>
  <cp:revision>87</cp:revision>
  <dcterms:created xsi:type="dcterms:W3CDTF">2011-10-05T16:48:15Z</dcterms:created>
  <dcterms:modified xsi:type="dcterms:W3CDTF">2013-06-14T09:19:58Z</dcterms:modified>
</cp:coreProperties>
</file>